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media/image36.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91.jpg" ContentType="image/jpg"/>
  <Override PartName="/ppt/media/image124.jpg" ContentType="image/jpg"/>
  <Override PartName="/ppt/media/image125.jpg" ContentType="image/jpg"/>
  <Override PartName="/ppt/media/image126.jpg" ContentType="image/jpg"/>
  <Override PartName="/ppt/media/image133.jpg" ContentType="image/jpg"/>
  <Override PartName="/ppt/media/image163.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174.jpg" ContentType="image/jp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213.jpg" ContentType="image/jpg"/>
  <Override PartName="/ppt/media/image214.jpg" ContentType="image/jpg"/>
  <Override PartName="/ppt/media/image215.jpg" ContentType="image/jp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244.jpg" ContentType="image/jpg"/>
  <Override PartName="/ppt/media/image287.jpg" ContentType="image/jpg"/>
  <Override PartName="/ppt/media/image288.jpg" ContentType="image/jpg"/>
  <Override PartName="/ppt/media/image289.jpg" ContentType="image/jpg"/>
  <Override PartName="/ppt/media/image331.jpg" ContentType="image/jpg"/>
  <Override PartName="/ppt/media/image364.jpg" ContentType="image/jpg"/>
  <Override PartName="/ppt/media/image367.jpg" ContentType="image/jpg"/>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395.jpg" ContentType="image/jpg"/>
  <Override PartName="/ppt/media/image396.jpg" ContentType="image/jpg"/>
  <Override PartName="/ppt/media/image397.jpg" ContentType="image/jpg"/>
  <Override PartName="/ppt/media/image398.jpg" ContentType="image/jpg"/>
  <Override PartName="/ppt/media/image402.jpg" ContentType="image/jpg"/>
  <Override PartName="/ppt/media/image406.jpg" ContentType="image/jpg"/>
  <Override PartName="/ppt/media/image408.jpg" ContentType="image/jpg"/>
  <Override PartName="/ppt/media/image409.jpg" ContentType="image/jpg"/>
  <Override PartName="/ppt/media/image410.jpg" ContentType="image/jpg"/>
  <Override PartName="/ppt/media/image411.jpg" ContentType="image/jpg"/>
  <Override PartName="/ppt/media/image414.jpg" ContentType="image/jpg"/>
  <Override PartName="/ppt/media/image415.jpg" ContentType="image/jpg"/>
  <Override PartName="/ppt/media/image417.jpg" ContentType="image/jpg"/>
  <Override PartName="/ppt/media/image418.jpg" ContentType="image/jpg"/>
  <Override PartName="/ppt/media/image424.jpg" ContentType="image/jpg"/>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notesMasterIdLst>
    <p:notesMasterId r:id="rId152"/>
  </p:notesMasterIdLst>
  <p:sldIdLst>
    <p:sldId id="256" r:id="rId2"/>
    <p:sldId id="699" r:id="rId3"/>
    <p:sldId id="265" r:id="rId4"/>
    <p:sldId id="10648" r:id="rId5"/>
    <p:sldId id="10650" r:id="rId6"/>
    <p:sldId id="10647" r:id="rId7"/>
    <p:sldId id="416" r:id="rId8"/>
    <p:sldId id="10597" r:id="rId9"/>
    <p:sldId id="10599" r:id="rId10"/>
    <p:sldId id="417" r:id="rId11"/>
    <p:sldId id="550" r:id="rId12"/>
    <p:sldId id="561" r:id="rId13"/>
    <p:sldId id="562" r:id="rId14"/>
    <p:sldId id="520" r:id="rId15"/>
    <p:sldId id="524" r:id="rId16"/>
    <p:sldId id="530" r:id="rId17"/>
    <p:sldId id="531" r:id="rId18"/>
    <p:sldId id="535" r:id="rId19"/>
    <p:sldId id="580" r:id="rId20"/>
    <p:sldId id="582" r:id="rId21"/>
    <p:sldId id="589" r:id="rId22"/>
    <p:sldId id="583" r:id="rId23"/>
    <p:sldId id="584" r:id="rId24"/>
    <p:sldId id="581" r:id="rId25"/>
    <p:sldId id="467" r:id="rId26"/>
    <p:sldId id="468" r:id="rId27"/>
    <p:sldId id="469" r:id="rId28"/>
    <p:sldId id="470" r:id="rId29"/>
    <p:sldId id="471" r:id="rId30"/>
    <p:sldId id="472" r:id="rId31"/>
    <p:sldId id="473" r:id="rId32"/>
    <p:sldId id="474" r:id="rId33"/>
    <p:sldId id="475" r:id="rId34"/>
    <p:sldId id="476" r:id="rId35"/>
    <p:sldId id="477" r:id="rId36"/>
    <p:sldId id="478" r:id="rId37"/>
    <p:sldId id="479" r:id="rId38"/>
    <p:sldId id="480" r:id="rId39"/>
    <p:sldId id="481" r:id="rId40"/>
    <p:sldId id="482" r:id="rId41"/>
    <p:sldId id="484" r:id="rId42"/>
    <p:sldId id="485" r:id="rId43"/>
    <p:sldId id="486" r:id="rId44"/>
    <p:sldId id="487" r:id="rId45"/>
    <p:sldId id="488" r:id="rId46"/>
    <p:sldId id="489" r:id="rId47"/>
    <p:sldId id="490" r:id="rId48"/>
    <p:sldId id="515" r:id="rId49"/>
    <p:sldId id="516" r:id="rId50"/>
    <p:sldId id="2920" r:id="rId51"/>
    <p:sldId id="10645" r:id="rId52"/>
    <p:sldId id="10601" r:id="rId53"/>
    <p:sldId id="316" r:id="rId54"/>
    <p:sldId id="320" r:id="rId55"/>
    <p:sldId id="321" r:id="rId56"/>
    <p:sldId id="322" r:id="rId57"/>
    <p:sldId id="10602" r:id="rId58"/>
    <p:sldId id="10558" r:id="rId59"/>
    <p:sldId id="10565" r:id="rId60"/>
    <p:sldId id="10559" r:id="rId61"/>
    <p:sldId id="10604" r:id="rId62"/>
    <p:sldId id="10605" r:id="rId63"/>
    <p:sldId id="10606" r:id="rId64"/>
    <p:sldId id="10655" r:id="rId65"/>
    <p:sldId id="10656" r:id="rId66"/>
    <p:sldId id="10657" r:id="rId67"/>
    <p:sldId id="367" r:id="rId68"/>
    <p:sldId id="10658" r:id="rId69"/>
    <p:sldId id="10659" r:id="rId70"/>
    <p:sldId id="10660" r:id="rId71"/>
    <p:sldId id="10662" r:id="rId72"/>
    <p:sldId id="10663" r:id="rId73"/>
    <p:sldId id="393" r:id="rId74"/>
    <p:sldId id="394" r:id="rId75"/>
    <p:sldId id="409" r:id="rId76"/>
    <p:sldId id="410" r:id="rId77"/>
    <p:sldId id="411" r:id="rId78"/>
    <p:sldId id="412" r:id="rId79"/>
    <p:sldId id="413" r:id="rId80"/>
    <p:sldId id="414" r:id="rId81"/>
    <p:sldId id="415" r:id="rId82"/>
    <p:sldId id="10665" r:id="rId83"/>
    <p:sldId id="418" r:id="rId84"/>
    <p:sldId id="419" r:id="rId85"/>
    <p:sldId id="420" r:id="rId86"/>
    <p:sldId id="421" r:id="rId87"/>
    <p:sldId id="422" r:id="rId88"/>
    <p:sldId id="423" r:id="rId89"/>
    <p:sldId id="424" r:id="rId90"/>
    <p:sldId id="10666" r:id="rId91"/>
    <p:sldId id="395" r:id="rId92"/>
    <p:sldId id="396" r:id="rId93"/>
    <p:sldId id="397" r:id="rId94"/>
    <p:sldId id="398" r:id="rId95"/>
    <p:sldId id="10607" r:id="rId96"/>
    <p:sldId id="10608" r:id="rId97"/>
    <p:sldId id="10609" r:id="rId98"/>
    <p:sldId id="10668" r:id="rId99"/>
    <p:sldId id="10612" r:id="rId100"/>
    <p:sldId id="10613" r:id="rId101"/>
    <p:sldId id="10615" r:id="rId102"/>
    <p:sldId id="10616" r:id="rId103"/>
    <p:sldId id="10617" r:id="rId104"/>
    <p:sldId id="10619" r:id="rId105"/>
    <p:sldId id="10620" r:id="rId106"/>
    <p:sldId id="282" r:id="rId107"/>
    <p:sldId id="10623" r:id="rId108"/>
    <p:sldId id="10624" r:id="rId109"/>
    <p:sldId id="10625" r:id="rId110"/>
    <p:sldId id="10627" r:id="rId111"/>
    <p:sldId id="10635" r:id="rId112"/>
    <p:sldId id="10641" r:id="rId113"/>
    <p:sldId id="10642" r:id="rId114"/>
    <p:sldId id="10643" r:id="rId115"/>
    <p:sldId id="10654" r:id="rId116"/>
    <p:sldId id="323" r:id="rId117"/>
    <p:sldId id="372" r:id="rId118"/>
    <p:sldId id="373" r:id="rId119"/>
    <p:sldId id="374" r:id="rId120"/>
    <p:sldId id="273" r:id="rId121"/>
    <p:sldId id="274" r:id="rId122"/>
    <p:sldId id="275" r:id="rId123"/>
    <p:sldId id="276" r:id="rId124"/>
    <p:sldId id="277" r:id="rId125"/>
    <p:sldId id="278" r:id="rId126"/>
    <p:sldId id="279" r:id="rId127"/>
    <p:sldId id="280" r:id="rId128"/>
    <p:sldId id="375" r:id="rId129"/>
    <p:sldId id="376" r:id="rId130"/>
    <p:sldId id="377" r:id="rId131"/>
    <p:sldId id="378" r:id="rId132"/>
    <p:sldId id="379" r:id="rId133"/>
    <p:sldId id="380" r:id="rId134"/>
    <p:sldId id="381" r:id="rId135"/>
    <p:sldId id="382" r:id="rId136"/>
    <p:sldId id="383" r:id="rId137"/>
    <p:sldId id="384" r:id="rId138"/>
    <p:sldId id="281" r:id="rId139"/>
    <p:sldId id="10603" r:id="rId140"/>
    <p:sldId id="10592" r:id="rId141"/>
    <p:sldId id="10593" r:id="rId142"/>
    <p:sldId id="10594" r:id="rId143"/>
    <p:sldId id="10595" r:id="rId144"/>
    <p:sldId id="10560" r:id="rId145"/>
    <p:sldId id="10561" r:id="rId146"/>
    <p:sldId id="10590" r:id="rId147"/>
    <p:sldId id="10596" r:id="rId148"/>
    <p:sldId id="10566" r:id="rId149"/>
    <p:sldId id="10570" r:id="rId150"/>
    <p:sldId id="258"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D2D0E8-965D-4CAA-B9A4-B89CBED2FA7E}">
          <p14:sldIdLst>
            <p14:sldId id="256"/>
            <p14:sldId id="699"/>
            <p14:sldId id="265"/>
            <p14:sldId id="10648"/>
            <p14:sldId id="10650"/>
          </p14:sldIdLst>
        </p14:section>
        <p14:section name="Summary Section" id="{F969699B-78A2-42EB-B157-7B38F8001F8A}">
          <p14:sldIdLst>
            <p14:sldId id="10647"/>
          </p14:sldIdLst>
        </p14:section>
        <p14:section name="Section 1" id="{A051FBF7-0499-4482-AC1C-7B2C2778DAF5}">
          <p14:sldIdLst/>
        </p14:section>
        <p14:section name="Agenda – Day 1 " id="{9176A279-880A-440C-BFF3-9A106DD05573}">
          <p14:sldIdLst/>
        </p14:section>
        <p14:section name="Section 3" id="{384A3BD6-D0D6-4E6B-87DC-F6D28B56CACF}">
          <p14:sldIdLst>
            <p14:sldId id="416"/>
          </p14:sldIdLst>
        </p14:section>
        <p14:section name="Section 4" id="{E75947CD-36DB-4811-99AF-C89391B518E1}">
          <p14:sldIdLst>
            <p14:sldId id="10597"/>
          </p14:sldIdLst>
        </p14:section>
        <p14:section name="Enterprise AI Maturity Model" id="{0D012748-8DA0-4D3A-B365-86C5826E19F4}">
          <p14:sldIdLst>
            <p14:sldId id="10599"/>
            <p14:sldId id="417"/>
          </p14:sldIdLst>
        </p14:section>
        <p14:section name="Time to adapt is shrinking" id="{66B69257-9664-4D9A-BCC7-E9B00FC5A39E}">
          <p14:sldIdLst>
            <p14:sldId id="550"/>
            <p14:sldId id="561"/>
            <p14:sldId id="562"/>
            <p14:sldId id="520"/>
            <p14:sldId id="524"/>
          </p14:sldIdLst>
        </p14:section>
        <p14:section name="Intelligence" id="{DE208FFF-BA52-4C6A-836A-AD04EAA5EDA1}">
          <p14:sldIdLst>
            <p14:sldId id="530"/>
            <p14:sldId id="531"/>
          </p14:sldIdLst>
        </p14:section>
        <p14:section name="Transform data into intelligent action" id="{0B10523F-A044-4E24-85E6-8C9347841000}">
          <p14:sldIdLst>
            <p14:sldId id="535"/>
            <p14:sldId id="580"/>
            <p14:sldId id="582"/>
            <p14:sldId id="589"/>
            <p14:sldId id="583"/>
            <p14:sldId id="584"/>
            <p14:sldId id="581"/>
          </p14:sldIdLst>
        </p14:section>
        <p14:section name="Build applications that understand people" id="{9E099876-B578-490B-A3FA-9E47108015BC}">
          <p14:sldIdLst>
            <p14:sldId id="467"/>
          </p14:sldIdLst>
        </p14:section>
        <p14:section name="Section 7" id="{58E541E5-4783-4EE4-920D-E039650D039C}">
          <p14:sldIdLst>
            <p14:sldId id="468"/>
            <p14:sldId id="469"/>
            <p14:sldId id="470"/>
            <p14:sldId id="471"/>
            <p14:sldId id="472"/>
            <p14:sldId id="473"/>
            <p14:sldId id="474"/>
            <p14:sldId id="475"/>
            <p14:sldId id="476"/>
            <p14:sldId id="477"/>
            <p14:sldId id="478"/>
            <p14:sldId id="479"/>
            <p14:sldId id="480"/>
          </p14:sldIdLst>
        </p14:section>
        <p14:section name="Section 8" id="{BB6CBE0D-A3B6-4E85-895C-45F10C56DB2B}">
          <p14:sldIdLst>
            <p14:sldId id="481"/>
            <p14:sldId id="482"/>
            <p14:sldId id="484"/>
            <p14:sldId id="485"/>
            <p14:sldId id="486"/>
            <p14:sldId id="487"/>
            <p14:sldId id="488"/>
            <p14:sldId id="489"/>
          </p14:sldIdLst>
        </p14:section>
        <p14:section name="Section 9" id="{DEDA253E-599B-4741-A938-80F0F423FBFB}">
          <p14:sldIdLst>
            <p14:sldId id="490"/>
            <p14:sldId id="515"/>
            <p14:sldId id="516"/>
            <p14:sldId id="2920"/>
            <p14:sldId id="10645"/>
            <p14:sldId id="10601"/>
            <p14:sldId id="316"/>
            <p14:sldId id="320"/>
            <p14:sldId id="321"/>
            <p14:sldId id="322"/>
          </p14:sldIdLst>
        </p14:section>
        <p14:section name="Advanced analytics pattern in Azure Data collection and understanding, modeling, and deployment" id="{F55E5BAF-5783-40B9-9D69-0AB38463F9EA}">
          <p14:sldIdLst>
            <p14:sldId id="10602"/>
            <p14:sldId id="10558"/>
          </p14:sldIdLst>
        </p14:section>
        <p14:section name="Challenges" id="{09E1ABC0-8BE6-4F48-9977-723A0D9938BD}">
          <p14:sldIdLst>
            <p14:sldId id="10565"/>
            <p14:sldId id="10559"/>
            <p14:sldId id="10604"/>
            <p14:sldId id="10605"/>
            <p14:sldId id="10606"/>
            <p14:sldId id="10655"/>
            <p14:sldId id="10656"/>
            <p14:sldId id="10657"/>
            <p14:sldId id="367"/>
            <p14:sldId id="10658"/>
            <p14:sldId id="10659"/>
            <p14:sldId id="10660"/>
            <p14:sldId id="10662"/>
            <p14:sldId id="10663"/>
            <p14:sldId id="393"/>
            <p14:sldId id="394"/>
            <p14:sldId id="409"/>
            <p14:sldId id="410"/>
            <p14:sldId id="411"/>
            <p14:sldId id="412"/>
            <p14:sldId id="413"/>
            <p14:sldId id="414"/>
            <p14:sldId id="415"/>
            <p14:sldId id="10665"/>
            <p14:sldId id="418"/>
            <p14:sldId id="419"/>
            <p14:sldId id="420"/>
            <p14:sldId id="421"/>
            <p14:sldId id="422"/>
            <p14:sldId id="423"/>
            <p14:sldId id="424"/>
            <p14:sldId id="10666"/>
            <p14:sldId id="395"/>
            <p14:sldId id="396"/>
            <p14:sldId id="397"/>
            <p14:sldId id="398"/>
            <p14:sldId id="10607"/>
            <p14:sldId id="10608"/>
            <p14:sldId id="10609"/>
            <p14:sldId id="10668"/>
            <p14:sldId id="10612"/>
            <p14:sldId id="10613"/>
            <p14:sldId id="10615"/>
            <p14:sldId id="10616"/>
            <p14:sldId id="10617"/>
            <p14:sldId id="10619"/>
            <p14:sldId id="10620"/>
            <p14:sldId id="282"/>
          </p14:sldIdLst>
        </p14:section>
        <p14:section name="Section 12" id="{757F85BE-2502-4EBE-A5AA-EBDD82FDF64E}">
          <p14:sldIdLst>
            <p14:sldId id="10623"/>
            <p14:sldId id="10624"/>
          </p14:sldIdLst>
        </p14:section>
        <p14:section name="Azure Databricks key audiences &amp; benefits" id="{461F792B-1526-412A-9E9D-4398E771AD78}">
          <p14:sldIdLst>
            <p14:sldId id="10625"/>
            <p14:sldId id="10627"/>
            <p14:sldId id="10635"/>
            <p14:sldId id="10641"/>
            <p14:sldId id="10642"/>
            <p14:sldId id="10643"/>
            <p14:sldId id="10654"/>
            <p14:sldId id="323"/>
            <p14:sldId id="372"/>
            <p14:sldId id="373"/>
            <p14:sldId id="374"/>
            <p14:sldId id="273"/>
            <p14:sldId id="274"/>
            <p14:sldId id="275"/>
            <p14:sldId id="276"/>
            <p14:sldId id="277"/>
            <p14:sldId id="278"/>
            <p14:sldId id="279"/>
            <p14:sldId id="280"/>
            <p14:sldId id="375"/>
            <p14:sldId id="376"/>
            <p14:sldId id="377"/>
            <p14:sldId id="378"/>
            <p14:sldId id="379"/>
            <p14:sldId id="380"/>
            <p14:sldId id="381"/>
            <p14:sldId id="382"/>
            <p14:sldId id="383"/>
            <p14:sldId id="384"/>
            <p14:sldId id="281"/>
          </p14:sldIdLst>
        </p14:section>
        <p14:section name="Machine Learning Process" id="{4CAF20D0-59BF-42E7-B4D4-45DE5FF364B6}">
          <p14:sldIdLst>
            <p14:sldId id="10603"/>
          </p14:sldIdLst>
        </p14:section>
        <p14:section name="Authoring Experiences in Azure Machine Learning" id="{240D4C96-0572-4F1C-832E-D7CA481B045E}">
          <p14:sldIdLst>
            <p14:sldId id="10592"/>
            <p14:sldId id="10593"/>
            <p14:sldId id="10594"/>
            <p14:sldId id="10595"/>
            <p14:sldId id="10560"/>
            <p14:sldId id="10561"/>
            <p14:sldId id="10590"/>
            <p14:sldId id="10596"/>
            <p14:sldId id="10566"/>
            <p14:sldId id="10570"/>
            <p14:sldId id="258"/>
          </p14:sldIdLst>
        </p14:section>
        <p14:section name="Machine Learning on Azure" id="{438D4E7C-12AD-4884-9E78-A52E84E270D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90" d="100"/>
          <a:sy n="90" d="100"/>
        </p:scale>
        <p:origin x="92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223.sv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svg"/><Relationship Id="rId1" Type="http://schemas.openxmlformats.org/officeDocument/2006/relationships/image" Target="../media/image216.png"/><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14.png"/><Relationship Id="rId6" Type="http://schemas.openxmlformats.org/officeDocument/2006/relationships/image" Target="../media/image11.svg"/><Relationship Id="rId5" Type="http://schemas.openxmlformats.org/officeDocument/2006/relationships/image" Target="../media/image1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3.sv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svg"/><Relationship Id="rId1" Type="http://schemas.openxmlformats.org/officeDocument/2006/relationships/image" Target="../media/image216.png"/><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D7456-4E30-442F-BB78-0FFBD0D8A832}"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184B92C8-B2E2-42F0-852C-AE1F749916E0}">
      <dgm:prSet/>
      <dgm:spPr/>
      <dgm:t>
        <a:bodyPr/>
        <a:lstStyle/>
        <a:p>
          <a:r>
            <a:rPr lang="en-IN"/>
            <a:t>Azure AI Ecosystem</a:t>
          </a:r>
          <a:endParaRPr lang="en-US"/>
        </a:p>
      </dgm:t>
    </dgm:pt>
    <dgm:pt modelId="{6B84ADC2-1648-4471-A8E4-E982A12FA5F6}" type="parTrans" cxnId="{96D69A62-55DC-466E-8D39-556DBCA04B6B}">
      <dgm:prSet/>
      <dgm:spPr/>
      <dgm:t>
        <a:bodyPr/>
        <a:lstStyle/>
        <a:p>
          <a:endParaRPr lang="en-US"/>
        </a:p>
      </dgm:t>
    </dgm:pt>
    <dgm:pt modelId="{17DD4917-5270-4BE6-883E-B887759AEF2E}" type="sibTrans" cxnId="{96D69A62-55DC-466E-8D39-556DBCA04B6B}">
      <dgm:prSet/>
      <dgm:spPr/>
      <dgm:t>
        <a:bodyPr/>
        <a:lstStyle/>
        <a:p>
          <a:endParaRPr lang="en-US"/>
        </a:p>
      </dgm:t>
    </dgm:pt>
    <dgm:pt modelId="{CC60265E-89A7-4D69-A6D1-9956B51BFE9B}">
      <dgm:prSet/>
      <dgm:spPr/>
      <dgm:t>
        <a:bodyPr/>
        <a:lstStyle/>
        <a:p>
          <a:r>
            <a:rPr lang="en-IN" dirty="0"/>
            <a:t>Azure AML Studio </a:t>
          </a:r>
          <a:endParaRPr lang="en-US" dirty="0"/>
        </a:p>
      </dgm:t>
    </dgm:pt>
    <dgm:pt modelId="{48A1FF5E-0664-4533-BDF1-7395CDEAF74D}" type="parTrans" cxnId="{FD37D820-827B-4894-821D-CABDD72F7409}">
      <dgm:prSet/>
      <dgm:spPr/>
      <dgm:t>
        <a:bodyPr/>
        <a:lstStyle/>
        <a:p>
          <a:endParaRPr lang="en-US"/>
        </a:p>
      </dgm:t>
    </dgm:pt>
    <dgm:pt modelId="{6B8EA1C6-02A1-44F5-8464-38EB13A0A857}" type="sibTrans" cxnId="{FD37D820-827B-4894-821D-CABDD72F7409}">
      <dgm:prSet/>
      <dgm:spPr/>
      <dgm:t>
        <a:bodyPr/>
        <a:lstStyle/>
        <a:p>
          <a:endParaRPr lang="en-US"/>
        </a:p>
      </dgm:t>
    </dgm:pt>
    <dgm:pt modelId="{861DC292-2071-49E2-8C4F-6A43D482C289}">
      <dgm:prSet/>
      <dgm:spPr/>
      <dgm:t>
        <a:bodyPr/>
        <a:lstStyle/>
        <a:p>
          <a:r>
            <a:rPr lang="en-IN" dirty="0"/>
            <a:t>Azure ML Deployment </a:t>
          </a:r>
          <a:endParaRPr lang="en-US" dirty="0"/>
        </a:p>
      </dgm:t>
    </dgm:pt>
    <dgm:pt modelId="{7F4AABC1-16EB-43B1-A188-5FFD55800EB4}" type="parTrans" cxnId="{89F2089E-8F67-4CB4-9D50-154802FB53A4}">
      <dgm:prSet/>
      <dgm:spPr/>
      <dgm:t>
        <a:bodyPr/>
        <a:lstStyle/>
        <a:p>
          <a:endParaRPr lang="en-US"/>
        </a:p>
      </dgm:t>
    </dgm:pt>
    <dgm:pt modelId="{5E9B61CA-EC27-4967-8C52-A1B11F60C120}" type="sibTrans" cxnId="{89F2089E-8F67-4CB4-9D50-154802FB53A4}">
      <dgm:prSet/>
      <dgm:spPr/>
      <dgm:t>
        <a:bodyPr/>
        <a:lstStyle/>
        <a:p>
          <a:endParaRPr lang="en-US"/>
        </a:p>
      </dgm:t>
    </dgm:pt>
    <dgm:pt modelId="{24A0913F-6D00-4EA4-9B66-C8039022EA4C}">
      <dgm:prSet/>
      <dgm:spPr/>
      <dgm:t>
        <a:bodyPr/>
        <a:lstStyle/>
        <a:p>
          <a:r>
            <a:rPr lang="en-IN" dirty="0"/>
            <a:t>AML </a:t>
          </a:r>
          <a:r>
            <a:rPr lang="en-IN"/>
            <a:t>HyperTuning</a:t>
          </a:r>
          <a:endParaRPr lang="en-US" dirty="0"/>
        </a:p>
      </dgm:t>
    </dgm:pt>
    <dgm:pt modelId="{9B0F04CB-AF59-4902-A3AF-6B992C938BB9}" type="parTrans" cxnId="{293EFF4B-638C-407D-B524-7FC01AFB4EE4}">
      <dgm:prSet/>
      <dgm:spPr/>
      <dgm:t>
        <a:bodyPr/>
        <a:lstStyle/>
        <a:p>
          <a:endParaRPr lang="en-US"/>
        </a:p>
      </dgm:t>
    </dgm:pt>
    <dgm:pt modelId="{E243BFB4-67AA-4FE8-9F18-1062A0F54343}" type="sibTrans" cxnId="{293EFF4B-638C-407D-B524-7FC01AFB4EE4}">
      <dgm:prSet/>
      <dgm:spPr/>
      <dgm:t>
        <a:bodyPr/>
        <a:lstStyle/>
        <a:p>
          <a:endParaRPr lang="en-US"/>
        </a:p>
      </dgm:t>
    </dgm:pt>
    <dgm:pt modelId="{21965AC1-67A9-482A-A054-6D534F6262E0}" type="pres">
      <dgm:prSet presAssocID="{4D8D7456-4E30-442F-BB78-0FFBD0D8A832}" presName="matrix" presStyleCnt="0">
        <dgm:presLayoutVars>
          <dgm:chMax val="1"/>
          <dgm:dir/>
          <dgm:resizeHandles val="exact"/>
        </dgm:presLayoutVars>
      </dgm:prSet>
      <dgm:spPr/>
    </dgm:pt>
    <dgm:pt modelId="{0A4B11F1-6F0B-4FE6-BA9E-4ACA81642312}" type="pres">
      <dgm:prSet presAssocID="{4D8D7456-4E30-442F-BB78-0FFBD0D8A832}" presName="diamond" presStyleLbl="bgShp" presStyleIdx="0" presStyleCnt="1"/>
      <dgm:spPr/>
    </dgm:pt>
    <dgm:pt modelId="{BCDD7C1A-AEA4-4DE9-8202-D031593CDD3E}" type="pres">
      <dgm:prSet presAssocID="{4D8D7456-4E30-442F-BB78-0FFBD0D8A832}" presName="quad1" presStyleLbl="node1" presStyleIdx="0" presStyleCnt="4">
        <dgm:presLayoutVars>
          <dgm:chMax val="0"/>
          <dgm:chPref val="0"/>
          <dgm:bulletEnabled val="1"/>
        </dgm:presLayoutVars>
      </dgm:prSet>
      <dgm:spPr/>
    </dgm:pt>
    <dgm:pt modelId="{D9B1B33D-7CF8-4141-B97E-3EA44108EB3A}" type="pres">
      <dgm:prSet presAssocID="{4D8D7456-4E30-442F-BB78-0FFBD0D8A832}" presName="quad2" presStyleLbl="node1" presStyleIdx="1" presStyleCnt="4">
        <dgm:presLayoutVars>
          <dgm:chMax val="0"/>
          <dgm:chPref val="0"/>
          <dgm:bulletEnabled val="1"/>
        </dgm:presLayoutVars>
      </dgm:prSet>
      <dgm:spPr/>
    </dgm:pt>
    <dgm:pt modelId="{FED4CA3F-8C47-41DE-A640-E9946332EDC4}" type="pres">
      <dgm:prSet presAssocID="{4D8D7456-4E30-442F-BB78-0FFBD0D8A832}" presName="quad3" presStyleLbl="node1" presStyleIdx="2" presStyleCnt="4">
        <dgm:presLayoutVars>
          <dgm:chMax val="0"/>
          <dgm:chPref val="0"/>
          <dgm:bulletEnabled val="1"/>
        </dgm:presLayoutVars>
      </dgm:prSet>
      <dgm:spPr/>
    </dgm:pt>
    <dgm:pt modelId="{41A743EA-B3A8-45B7-A59F-54FFEC8AEB46}" type="pres">
      <dgm:prSet presAssocID="{4D8D7456-4E30-442F-BB78-0FFBD0D8A832}" presName="quad4" presStyleLbl="node1" presStyleIdx="3" presStyleCnt="4">
        <dgm:presLayoutVars>
          <dgm:chMax val="0"/>
          <dgm:chPref val="0"/>
          <dgm:bulletEnabled val="1"/>
        </dgm:presLayoutVars>
      </dgm:prSet>
      <dgm:spPr/>
    </dgm:pt>
  </dgm:ptLst>
  <dgm:cxnLst>
    <dgm:cxn modelId="{FD37D820-827B-4894-821D-CABDD72F7409}" srcId="{4D8D7456-4E30-442F-BB78-0FFBD0D8A832}" destId="{CC60265E-89A7-4D69-A6D1-9956B51BFE9B}" srcOrd="1" destOrd="0" parTransId="{48A1FF5E-0664-4533-BDF1-7395CDEAF74D}" sibTransId="{6B8EA1C6-02A1-44F5-8464-38EB13A0A857}"/>
    <dgm:cxn modelId="{86007B29-2DF2-478E-99EF-B8E72A175001}" type="presOf" srcId="{184B92C8-B2E2-42F0-852C-AE1F749916E0}" destId="{BCDD7C1A-AEA4-4DE9-8202-D031593CDD3E}" srcOrd="0" destOrd="0" presId="urn:microsoft.com/office/officeart/2005/8/layout/matrix3"/>
    <dgm:cxn modelId="{39DC9337-98AF-41DC-9C00-A83577BA2706}" type="presOf" srcId="{24A0913F-6D00-4EA4-9B66-C8039022EA4C}" destId="{41A743EA-B3A8-45B7-A59F-54FFEC8AEB46}" srcOrd="0" destOrd="0" presId="urn:microsoft.com/office/officeart/2005/8/layout/matrix3"/>
    <dgm:cxn modelId="{4FFD2346-D36D-47B4-BC2A-1BBAD78A5802}" type="presOf" srcId="{4D8D7456-4E30-442F-BB78-0FFBD0D8A832}" destId="{21965AC1-67A9-482A-A054-6D534F6262E0}" srcOrd="0" destOrd="0" presId="urn:microsoft.com/office/officeart/2005/8/layout/matrix3"/>
    <dgm:cxn modelId="{293EFF4B-638C-407D-B524-7FC01AFB4EE4}" srcId="{4D8D7456-4E30-442F-BB78-0FFBD0D8A832}" destId="{24A0913F-6D00-4EA4-9B66-C8039022EA4C}" srcOrd="3" destOrd="0" parTransId="{9B0F04CB-AF59-4902-A3AF-6B992C938BB9}" sibTransId="{E243BFB4-67AA-4FE8-9F18-1062A0F54343}"/>
    <dgm:cxn modelId="{96D69A62-55DC-466E-8D39-556DBCA04B6B}" srcId="{4D8D7456-4E30-442F-BB78-0FFBD0D8A832}" destId="{184B92C8-B2E2-42F0-852C-AE1F749916E0}" srcOrd="0" destOrd="0" parTransId="{6B84ADC2-1648-4471-A8E4-E982A12FA5F6}" sibTransId="{17DD4917-5270-4BE6-883E-B887759AEF2E}"/>
    <dgm:cxn modelId="{89F2089E-8F67-4CB4-9D50-154802FB53A4}" srcId="{4D8D7456-4E30-442F-BB78-0FFBD0D8A832}" destId="{861DC292-2071-49E2-8C4F-6A43D482C289}" srcOrd="2" destOrd="0" parTransId="{7F4AABC1-16EB-43B1-A188-5FFD55800EB4}" sibTransId="{5E9B61CA-EC27-4967-8C52-A1B11F60C120}"/>
    <dgm:cxn modelId="{4E001AD5-6EF9-417F-A3AE-737EAC956F88}" type="presOf" srcId="{861DC292-2071-49E2-8C4F-6A43D482C289}" destId="{FED4CA3F-8C47-41DE-A640-E9946332EDC4}" srcOrd="0" destOrd="0" presId="urn:microsoft.com/office/officeart/2005/8/layout/matrix3"/>
    <dgm:cxn modelId="{F768E8FC-0890-489D-80FA-12F05599DD77}" type="presOf" srcId="{CC60265E-89A7-4D69-A6D1-9956B51BFE9B}" destId="{D9B1B33D-7CF8-4141-B97E-3EA44108EB3A}" srcOrd="0" destOrd="0" presId="urn:microsoft.com/office/officeart/2005/8/layout/matrix3"/>
    <dgm:cxn modelId="{ABDB78AA-1390-434B-8338-4A54672DEF0E}" type="presParOf" srcId="{21965AC1-67A9-482A-A054-6D534F6262E0}" destId="{0A4B11F1-6F0B-4FE6-BA9E-4ACA81642312}" srcOrd="0" destOrd="0" presId="urn:microsoft.com/office/officeart/2005/8/layout/matrix3"/>
    <dgm:cxn modelId="{71273B9A-0866-4AC2-9E64-AA3D509DFA36}" type="presParOf" srcId="{21965AC1-67A9-482A-A054-6D534F6262E0}" destId="{BCDD7C1A-AEA4-4DE9-8202-D031593CDD3E}" srcOrd="1" destOrd="0" presId="urn:microsoft.com/office/officeart/2005/8/layout/matrix3"/>
    <dgm:cxn modelId="{11DE39F8-E439-4DDB-B7E7-6AF6133295C6}" type="presParOf" srcId="{21965AC1-67A9-482A-A054-6D534F6262E0}" destId="{D9B1B33D-7CF8-4141-B97E-3EA44108EB3A}" srcOrd="2" destOrd="0" presId="urn:microsoft.com/office/officeart/2005/8/layout/matrix3"/>
    <dgm:cxn modelId="{28D6A042-857F-4802-8BF9-A99E4B646D04}" type="presParOf" srcId="{21965AC1-67A9-482A-A054-6D534F6262E0}" destId="{FED4CA3F-8C47-41DE-A640-E9946332EDC4}" srcOrd="3" destOrd="0" presId="urn:microsoft.com/office/officeart/2005/8/layout/matrix3"/>
    <dgm:cxn modelId="{077D03AF-4878-4363-B565-F30527CF23A1}" type="presParOf" srcId="{21965AC1-67A9-482A-A054-6D534F6262E0}" destId="{41A743EA-B3A8-45B7-A59F-54FFEC8AEB4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D261C4-32DA-4A98-A48C-D093520996D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58325F-FF60-435E-B928-16336A6B9D66}">
      <dgm:prSet/>
      <dgm:spPr/>
      <dgm:t>
        <a:bodyPr/>
        <a:lstStyle/>
        <a:p>
          <a:pPr>
            <a:lnSpc>
              <a:spcPct val="100000"/>
            </a:lnSpc>
            <a:defRPr cap="all"/>
          </a:pPr>
          <a:r>
            <a:rPr lang="en-IN"/>
            <a:t>Azure Databricks</a:t>
          </a:r>
          <a:endParaRPr lang="en-US"/>
        </a:p>
      </dgm:t>
    </dgm:pt>
    <dgm:pt modelId="{DC9E55C3-2988-4610-9E0E-E3E2AC074129}" type="parTrans" cxnId="{B04F27D2-50AA-4202-A7F2-C4A40593D417}">
      <dgm:prSet/>
      <dgm:spPr/>
      <dgm:t>
        <a:bodyPr/>
        <a:lstStyle/>
        <a:p>
          <a:endParaRPr lang="en-US"/>
        </a:p>
      </dgm:t>
    </dgm:pt>
    <dgm:pt modelId="{F91DD3FA-545B-4B40-80E0-8104E5632446}" type="sibTrans" cxnId="{B04F27D2-50AA-4202-A7F2-C4A40593D417}">
      <dgm:prSet/>
      <dgm:spPr/>
      <dgm:t>
        <a:bodyPr/>
        <a:lstStyle/>
        <a:p>
          <a:endParaRPr lang="en-US"/>
        </a:p>
      </dgm:t>
    </dgm:pt>
    <dgm:pt modelId="{F77105B4-6D78-4BBE-A46A-C412A94DFCE3}">
      <dgm:prSet/>
      <dgm:spPr/>
      <dgm:t>
        <a:bodyPr/>
        <a:lstStyle/>
        <a:p>
          <a:pPr>
            <a:lnSpc>
              <a:spcPct val="100000"/>
            </a:lnSpc>
            <a:defRPr cap="all"/>
          </a:pPr>
          <a:r>
            <a:rPr lang="en-IN"/>
            <a:t>Azure Machine Learning Services </a:t>
          </a:r>
          <a:endParaRPr lang="en-US"/>
        </a:p>
      </dgm:t>
    </dgm:pt>
    <dgm:pt modelId="{D53746CE-8DB6-4855-81CB-A5ABF90BA382}" type="parTrans" cxnId="{611F3F4B-370B-423F-9B07-3BC8B37FE1EA}">
      <dgm:prSet/>
      <dgm:spPr/>
      <dgm:t>
        <a:bodyPr/>
        <a:lstStyle/>
        <a:p>
          <a:endParaRPr lang="en-US"/>
        </a:p>
      </dgm:t>
    </dgm:pt>
    <dgm:pt modelId="{E512C026-5BF5-4A59-A5D9-6FADF087E191}" type="sibTrans" cxnId="{611F3F4B-370B-423F-9B07-3BC8B37FE1EA}">
      <dgm:prSet/>
      <dgm:spPr/>
      <dgm:t>
        <a:bodyPr/>
        <a:lstStyle/>
        <a:p>
          <a:endParaRPr lang="en-US"/>
        </a:p>
      </dgm:t>
    </dgm:pt>
    <dgm:pt modelId="{83C2475D-B5A7-4F30-AC9A-BD711D19593B}">
      <dgm:prSet/>
      <dgm:spPr/>
      <dgm:t>
        <a:bodyPr/>
        <a:lstStyle/>
        <a:p>
          <a:pPr>
            <a:lnSpc>
              <a:spcPct val="100000"/>
            </a:lnSpc>
            <a:defRPr cap="all"/>
          </a:pPr>
          <a:r>
            <a:rPr lang="en-IN"/>
            <a:t>Deployment into Containers</a:t>
          </a:r>
          <a:endParaRPr lang="en-US"/>
        </a:p>
      </dgm:t>
    </dgm:pt>
    <dgm:pt modelId="{44461F9A-0A74-48FA-8253-6688F8174116}" type="parTrans" cxnId="{C029F22F-768E-449F-B2BC-1E28A70DA8BD}">
      <dgm:prSet/>
      <dgm:spPr/>
      <dgm:t>
        <a:bodyPr/>
        <a:lstStyle/>
        <a:p>
          <a:endParaRPr lang="en-US"/>
        </a:p>
      </dgm:t>
    </dgm:pt>
    <dgm:pt modelId="{5FCD095B-E9CE-4569-AB2C-BADE263EB635}" type="sibTrans" cxnId="{C029F22F-768E-449F-B2BC-1E28A70DA8BD}">
      <dgm:prSet/>
      <dgm:spPr/>
      <dgm:t>
        <a:bodyPr/>
        <a:lstStyle/>
        <a:p>
          <a:endParaRPr lang="en-US"/>
        </a:p>
      </dgm:t>
    </dgm:pt>
    <dgm:pt modelId="{750C80B3-7DCC-4D35-97BE-55B87EE3A543}">
      <dgm:prSet/>
      <dgm:spPr/>
      <dgm:t>
        <a:bodyPr/>
        <a:lstStyle/>
        <a:p>
          <a:pPr>
            <a:lnSpc>
              <a:spcPct val="100000"/>
            </a:lnSpc>
            <a:defRPr cap="all"/>
          </a:pPr>
          <a:r>
            <a:rPr lang="en-IN"/>
            <a:t>Use case on Custom AI &amp; Cognitive Services</a:t>
          </a:r>
          <a:endParaRPr lang="en-US"/>
        </a:p>
      </dgm:t>
    </dgm:pt>
    <dgm:pt modelId="{147EADD4-4CFA-49B3-AE47-AE37F83EB384}" type="parTrans" cxnId="{6B3AF0C0-DD4F-43D3-A1C4-FAFAD2EDDD6B}">
      <dgm:prSet/>
      <dgm:spPr/>
      <dgm:t>
        <a:bodyPr/>
        <a:lstStyle/>
        <a:p>
          <a:endParaRPr lang="en-US"/>
        </a:p>
      </dgm:t>
    </dgm:pt>
    <dgm:pt modelId="{41A807C4-E334-4353-9273-66CD42127CFB}" type="sibTrans" cxnId="{6B3AF0C0-DD4F-43D3-A1C4-FAFAD2EDDD6B}">
      <dgm:prSet/>
      <dgm:spPr/>
      <dgm:t>
        <a:bodyPr/>
        <a:lstStyle/>
        <a:p>
          <a:endParaRPr lang="en-US"/>
        </a:p>
      </dgm:t>
    </dgm:pt>
    <dgm:pt modelId="{A896EAA5-59BB-4FA6-8366-4AF3974E13A9}" type="pres">
      <dgm:prSet presAssocID="{C5D261C4-32DA-4A98-A48C-D093520996D0}" presName="root" presStyleCnt="0">
        <dgm:presLayoutVars>
          <dgm:dir/>
          <dgm:resizeHandles val="exact"/>
        </dgm:presLayoutVars>
      </dgm:prSet>
      <dgm:spPr/>
    </dgm:pt>
    <dgm:pt modelId="{1455782A-8677-417C-B47E-941F2648F24F}" type="pres">
      <dgm:prSet presAssocID="{2358325F-FF60-435E-B928-16336A6B9D66}" presName="compNode" presStyleCnt="0"/>
      <dgm:spPr/>
    </dgm:pt>
    <dgm:pt modelId="{1514D942-4496-478A-A2F7-348B33AB802C}" type="pres">
      <dgm:prSet presAssocID="{2358325F-FF60-435E-B928-16336A6B9D66}" presName="iconBgRect" presStyleLbl="bgShp" presStyleIdx="0" presStyleCnt="4"/>
      <dgm:spPr>
        <a:prstGeom prst="round2DiagRect">
          <a:avLst>
            <a:gd name="adj1" fmla="val 29727"/>
            <a:gd name="adj2" fmla="val 0"/>
          </a:avLst>
        </a:prstGeom>
      </dgm:spPr>
    </dgm:pt>
    <dgm:pt modelId="{07C2A401-5F18-4418-A121-1A620CB68F50}" type="pres">
      <dgm:prSet presAssocID="{2358325F-FF60-435E-B928-16336A6B9D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0988A34-E584-472C-83FE-DFC47829A6E3}" type="pres">
      <dgm:prSet presAssocID="{2358325F-FF60-435E-B928-16336A6B9D66}" presName="spaceRect" presStyleCnt="0"/>
      <dgm:spPr/>
    </dgm:pt>
    <dgm:pt modelId="{257B6D2B-6388-4F20-A009-D6CD103D3011}" type="pres">
      <dgm:prSet presAssocID="{2358325F-FF60-435E-B928-16336A6B9D66}" presName="textRect" presStyleLbl="revTx" presStyleIdx="0" presStyleCnt="4">
        <dgm:presLayoutVars>
          <dgm:chMax val="1"/>
          <dgm:chPref val="1"/>
        </dgm:presLayoutVars>
      </dgm:prSet>
      <dgm:spPr/>
    </dgm:pt>
    <dgm:pt modelId="{740E5EC1-7A2A-4F32-A31F-986537FA7CD5}" type="pres">
      <dgm:prSet presAssocID="{F91DD3FA-545B-4B40-80E0-8104E5632446}" presName="sibTrans" presStyleCnt="0"/>
      <dgm:spPr/>
    </dgm:pt>
    <dgm:pt modelId="{F0CC10B1-24AD-4108-B59C-B955583732F1}" type="pres">
      <dgm:prSet presAssocID="{F77105B4-6D78-4BBE-A46A-C412A94DFCE3}" presName="compNode" presStyleCnt="0"/>
      <dgm:spPr/>
    </dgm:pt>
    <dgm:pt modelId="{CA150095-AFD6-4F7C-864A-F74873575504}" type="pres">
      <dgm:prSet presAssocID="{F77105B4-6D78-4BBE-A46A-C412A94DFCE3}" presName="iconBgRect" presStyleLbl="bgShp" presStyleIdx="1" presStyleCnt="4"/>
      <dgm:spPr>
        <a:prstGeom prst="round2DiagRect">
          <a:avLst>
            <a:gd name="adj1" fmla="val 29727"/>
            <a:gd name="adj2" fmla="val 0"/>
          </a:avLst>
        </a:prstGeom>
      </dgm:spPr>
    </dgm:pt>
    <dgm:pt modelId="{FDC656B5-C609-415F-B114-47954EEB100E}" type="pres">
      <dgm:prSet presAssocID="{F77105B4-6D78-4BBE-A46A-C412A94DFC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5B251F4-20BB-44A5-97C2-5E20E3B1B389}" type="pres">
      <dgm:prSet presAssocID="{F77105B4-6D78-4BBE-A46A-C412A94DFCE3}" presName="spaceRect" presStyleCnt="0"/>
      <dgm:spPr/>
    </dgm:pt>
    <dgm:pt modelId="{6E09ED80-BBDF-4222-B67B-A1725A52F6AB}" type="pres">
      <dgm:prSet presAssocID="{F77105B4-6D78-4BBE-A46A-C412A94DFCE3}" presName="textRect" presStyleLbl="revTx" presStyleIdx="1" presStyleCnt="4">
        <dgm:presLayoutVars>
          <dgm:chMax val="1"/>
          <dgm:chPref val="1"/>
        </dgm:presLayoutVars>
      </dgm:prSet>
      <dgm:spPr/>
    </dgm:pt>
    <dgm:pt modelId="{4CEAB286-AB1D-4C0B-B629-3037307C7EF0}" type="pres">
      <dgm:prSet presAssocID="{E512C026-5BF5-4A59-A5D9-6FADF087E191}" presName="sibTrans" presStyleCnt="0"/>
      <dgm:spPr/>
    </dgm:pt>
    <dgm:pt modelId="{A3430674-4B3B-4CBF-9FBE-C21EFB046CAE}" type="pres">
      <dgm:prSet presAssocID="{83C2475D-B5A7-4F30-AC9A-BD711D19593B}" presName="compNode" presStyleCnt="0"/>
      <dgm:spPr/>
    </dgm:pt>
    <dgm:pt modelId="{E48D6B8B-A48C-478B-B7F0-B88E2E6A19A9}" type="pres">
      <dgm:prSet presAssocID="{83C2475D-B5A7-4F30-AC9A-BD711D19593B}" presName="iconBgRect" presStyleLbl="bgShp" presStyleIdx="2" presStyleCnt="4"/>
      <dgm:spPr>
        <a:prstGeom prst="round2DiagRect">
          <a:avLst>
            <a:gd name="adj1" fmla="val 29727"/>
            <a:gd name="adj2" fmla="val 0"/>
          </a:avLst>
        </a:prstGeom>
      </dgm:spPr>
    </dgm:pt>
    <dgm:pt modelId="{1FF6FDF0-FB3C-4F1D-A5A8-94DD03FED6C0}" type="pres">
      <dgm:prSet presAssocID="{83C2475D-B5A7-4F30-AC9A-BD711D195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B2AF456A-1D88-4A6B-AF3C-170CEE95EA1C}" type="pres">
      <dgm:prSet presAssocID="{83C2475D-B5A7-4F30-AC9A-BD711D19593B}" presName="spaceRect" presStyleCnt="0"/>
      <dgm:spPr/>
    </dgm:pt>
    <dgm:pt modelId="{247E12D0-A807-400D-BBA9-5448DDE4CBB3}" type="pres">
      <dgm:prSet presAssocID="{83C2475D-B5A7-4F30-AC9A-BD711D19593B}" presName="textRect" presStyleLbl="revTx" presStyleIdx="2" presStyleCnt="4">
        <dgm:presLayoutVars>
          <dgm:chMax val="1"/>
          <dgm:chPref val="1"/>
        </dgm:presLayoutVars>
      </dgm:prSet>
      <dgm:spPr/>
    </dgm:pt>
    <dgm:pt modelId="{A453B5E8-7F5B-43B8-BB57-62C1F11A6511}" type="pres">
      <dgm:prSet presAssocID="{5FCD095B-E9CE-4569-AB2C-BADE263EB635}" presName="sibTrans" presStyleCnt="0"/>
      <dgm:spPr/>
    </dgm:pt>
    <dgm:pt modelId="{47CBC069-02E4-4716-94D1-58B2813CEDDE}" type="pres">
      <dgm:prSet presAssocID="{750C80B3-7DCC-4D35-97BE-55B87EE3A543}" presName="compNode" presStyleCnt="0"/>
      <dgm:spPr/>
    </dgm:pt>
    <dgm:pt modelId="{A7317AD0-4EF4-4BF7-B787-DCB40C18CB54}" type="pres">
      <dgm:prSet presAssocID="{750C80B3-7DCC-4D35-97BE-55B87EE3A543}" presName="iconBgRect" presStyleLbl="bgShp" presStyleIdx="3" presStyleCnt="4"/>
      <dgm:spPr>
        <a:prstGeom prst="round2DiagRect">
          <a:avLst>
            <a:gd name="adj1" fmla="val 29727"/>
            <a:gd name="adj2" fmla="val 0"/>
          </a:avLst>
        </a:prstGeom>
      </dgm:spPr>
    </dgm:pt>
    <dgm:pt modelId="{B712B8EF-9ADA-4B0D-84B9-FEF00EBA2E3E}" type="pres">
      <dgm:prSet presAssocID="{750C80B3-7DCC-4D35-97BE-55B87EE3A5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64F3EC8-AAED-4CCA-A554-8B64B73E2A1A}" type="pres">
      <dgm:prSet presAssocID="{750C80B3-7DCC-4D35-97BE-55B87EE3A543}" presName="spaceRect" presStyleCnt="0"/>
      <dgm:spPr/>
    </dgm:pt>
    <dgm:pt modelId="{7A4F9635-C5E1-4A58-B69D-777630A99BD1}" type="pres">
      <dgm:prSet presAssocID="{750C80B3-7DCC-4D35-97BE-55B87EE3A543}" presName="textRect" presStyleLbl="revTx" presStyleIdx="3" presStyleCnt="4">
        <dgm:presLayoutVars>
          <dgm:chMax val="1"/>
          <dgm:chPref val="1"/>
        </dgm:presLayoutVars>
      </dgm:prSet>
      <dgm:spPr/>
    </dgm:pt>
  </dgm:ptLst>
  <dgm:cxnLst>
    <dgm:cxn modelId="{5F36B72A-5262-4D41-B109-DF1C915B9EB7}" type="presOf" srcId="{750C80B3-7DCC-4D35-97BE-55B87EE3A543}" destId="{7A4F9635-C5E1-4A58-B69D-777630A99BD1}" srcOrd="0" destOrd="0" presId="urn:microsoft.com/office/officeart/2018/5/layout/IconLeafLabelList"/>
    <dgm:cxn modelId="{C029F22F-768E-449F-B2BC-1E28A70DA8BD}" srcId="{C5D261C4-32DA-4A98-A48C-D093520996D0}" destId="{83C2475D-B5A7-4F30-AC9A-BD711D19593B}" srcOrd="2" destOrd="0" parTransId="{44461F9A-0A74-48FA-8253-6688F8174116}" sibTransId="{5FCD095B-E9CE-4569-AB2C-BADE263EB635}"/>
    <dgm:cxn modelId="{611F3F4B-370B-423F-9B07-3BC8B37FE1EA}" srcId="{C5D261C4-32DA-4A98-A48C-D093520996D0}" destId="{F77105B4-6D78-4BBE-A46A-C412A94DFCE3}" srcOrd="1" destOrd="0" parTransId="{D53746CE-8DB6-4855-81CB-A5ABF90BA382}" sibTransId="{E512C026-5BF5-4A59-A5D9-6FADF087E191}"/>
    <dgm:cxn modelId="{EE0D8159-A6DB-4241-B46C-8135DFD5B130}" type="presOf" srcId="{83C2475D-B5A7-4F30-AC9A-BD711D19593B}" destId="{247E12D0-A807-400D-BBA9-5448DDE4CBB3}" srcOrd="0" destOrd="0" presId="urn:microsoft.com/office/officeart/2018/5/layout/IconLeafLabelList"/>
    <dgm:cxn modelId="{EE456987-B7BF-4AA5-B576-F43DFE16010E}" type="presOf" srcId="{C5D261C4-32DA-4A98-A48C-D093520996D0}" destId="{A896EAA5-59BB-4FA6-8366-4AF3974E13A9}" srcOrd="0" destOrd="0" presId="urn:microsoft.com/office/officeart/2018/5/layout/IconLeafLabelList"/>
    <dgm:cxn modelId="{9461998D-68C5-47E4-9856-061D5057D619}" type="presOf" srcId="{2358325F-FF60-435E-B928-16336A6B9D66}" destId="{257B6D2B-6388-4F20-A009-D6CD103D3011}" srcOrd="0" destOrd="0" presId="urn:microsoft.com/office/officeart/2018/5/layout/IconLeafLabelList"/>
    <dgm:cxn modelId="{168520BA-DF50-46A1-B8E1-F74757176077}" type="presOf" srcId="{F77105B4-6D78-4BBE-A46A-C412A94DFCE3}" destId="{6E09ED80-BBDF-4222-B67B-A1725A52F6AB}" srcOrd="0" destOrd="0" presId="urn:microsoft.com/office/officeart/2018/5/layout/IconLeafLabelList"/>
    <dgm:cxn modelId="{6B3AF0C0-DD4F-43D3-A1C4-FAFAD2EDDD6B}" srcId="{C5D261C4-32DA-4A98-A48C-D093520996D0}" destId="{750C80B3-7DCC-4D35-97BE-55B87EE3A543}" srcOrd="3" destOrd="0" parTransId="{147EADD4-4CFA-49B3-AE47-AE37F83EB384}" sibTransId="{41A807C4-E334-4353-9273-66CD42127CFB}"/>
    <dgm:cxn modelId="{B04F27D2-50AA-4202-A7F2-C4A40593D417}" srcId="{C5D261C4-32DA-4A98-A48C-D093520996D0}" destId="{2358325F-FF60-435E-B928-16336A6B9D66}" srcOrd="0" destOrd="0" parTransId="{DC9E55C3-2988-4610-9E0E-E3E2AC074129}" sibTransId="{F91DD3FA-545B-4B40-80E0-8104E5632446}"/>
    <dgm:cxn modelId="{24D0C457-996D-4BB3-8F7E-425EDF20EACF}" type="presParOf" srcId="{A896EAA5-59BB-4FA6-8366-4AF3974E13A9}" destId="{1455782A-8677-417C-B47E-941F2648F24F}" srcOrd="0" destOrd="0" presId="urn:microsoft.com/office/officeart/2018/5/layout/IconLeafLabelList"/>
    <dgm:cxn modelId="{A481DFB6-00B1-4D19-B5E5-DF14EC2E8669}" type="presParOf" srcId="{1455782A-8677-417C-B47E-941F2648F24F}" destId="{1514D942-4496-478A-A2F7-348B33AB802C}" srcOrd="0" destOrd="0" presId="urn:microsoft.com/office/officeart/2018/5/layout/IconLeafLabelList"/>
    <dgm:cxn modelId="{E7A47612-A161-4E85-BD45-5AD85F3E1775}" type="presParOf" srcId="{1455782A-8677-417C-B47E-941F2648F24F}" destId="{07C2A401-5F18-4418-A121-1A620CB68F50}" srcOrd="1" destOrd="0" presId="urn:microsoft.com/office/officeart/2018/5/layout/IconLeafLabelList"/>
    <dgm:cxn modelId="{D1E9FE08-CC22-492C-AF33-E8E538687792}" type="presParOf" srcId="{1455782A-8677-417C-B47E-941F2648F24F}" destId="{E0988A34-E584-472C-83FE-DFC47829A6E3}" srcOrd="2" destOrd="0" presId="urn:microsoft.com/office/officeart/2018/5/layout/IconLeafLabelList"/>
    <dgm:cxn modelId="{B3C541B3-97B9-45F4-B3AB-AD2970CF0130}" type="presParOf" srcId="{1455782A-8677-417C-B47E-941F2648F24F}" destId="{257B6D2B-6388-4F20-A009-D6CD103D3011}" srcOrd="3" destOrd="0" presId="urn:microsoft.com/office/officeart/2018/5/layout/IconLeafLabelList"/>
    <dgm:cxn modelId="{4EC56C1D-7CD3-447A-9837-D4AE0C7F553E}" type="presParOf" srcId="{A896EAA5-59BB-4FA6-8366-4AF3974E13A9}" destId="{740E5EC1-7A2A-4F32-A31F-986537FA7CD5}" srcOrd="1" destOrd="0" presId="urn:microsoft.com/office/officeart/2018/5/layout/IconLeafLabelList"/>
    <dgm:cxn modelId="{1626C83A-A74B-449F-A578-5C328A466A04}" type="presParOf" srcId="{A896EAA5-59BB-4FA6-8366-4AF3974E13A9}" destId="{F0CC10B1-24AD-4108-B59C-B955583732F1}" srcOrd="2" destOrd="0" presId="urn:microsoft.com/office/officeart/2018/5/layout/IconLeafLabelList"/>
    <dgm:cxn modelId="{5CB6547A-1768-43E3-95E3-7F971E84AEA6}" type="presParOf" srcId="{F0CC10B1-24AD-4108-B59C-B955583732F1}" destId="{CA150095-AFD6-4F7C-864A-F74873575504}" srcOrd="0" destOrd="0" presId="urn:microsoft.com/office/officeart/2018/5/layout/IconLeafLabelList"/>
    <dgm:cxn modelId="{E6AB204C-57ED-4304-A825-E058E0476A66}" type="presParOf" srcId="{F0CC10B1-24AD-4108-B59C-B955583732F1}" destId="{FDC656B5-C609-415F-B114-47954EEB100E}" srcOrd="1" destOrd="0" presId="urn:microsoft.com/office/officeart/2018/5/layout/IconLeafLabelList"/>
    <dgm:cxn modelId="{5A39C353-A192-4BDD-ADD6-AD0499438F79}" type="presParOf" srcId="{F0CC10B1-24AD-4108-B59C-B955583732F1}" destId="{B5B251F4-20BB-44A5-97C2-5E20E3B1B389}" srcOrd="2" destOrd="0" presId="urn:microsoft.com/office/officeart/2018/5/layout/IconLeafLabelList"/>
    <dgm:cxn modelId="{7C035A68-3406-45D8-80D6-4E27DEF36186}" type="presParOf" srcId="{F0CC10B1-24AD-4108-B59C-B955583732F1}" destId="{6E09ED80-BBDF-4222-B67B-A1725A52F6AB}" srcOrd="3" destOrd="0" presId="urn:microsoft.com/office/officeart/2018/5/layout/IconLeafLabelList"/>
    <dgm:cxn modelId="{B72D5143-3458-47B3-924F-2A10FA20415E}" type="presParOf" srcId="{A896EAA5-59BB-4FA6-8366-4AF3974E13A9}" destId="{4CEAB286-AB1D-4C0B-B629-3037307C7EF0}" srcOrd="3" destOrd="0" presId="urn:microsoft.com/office/officeart/2018/5/layout/IconLeafLabelList"/>
    <dgm:cxn modelId="{0301BDCC-D9FF-4A7B-AE1F-1BB62D13B63A}" type="presParOf" srcId="{A896EAA5-59BB-4FA6-8366-4AF3974E13A9}" destId="{A3430674-4B3B-4CBF-9FBE-C21EFB046CAE}" srcOrd="4" destOrd="0" presId="urn:microsoft.com/office/officeart/2018/5/layout/IconLeafLabelList"/>
    <dgm:cxn modelId="{9B74E557-F9FD-40AA-BAD5-263624FC2F7D}" type="presParOf" srcId="{A3430674-4B3B-4CBF-9FBE-C21EFB046CAE}" destId="{E48D6B8B-A48C-478B-B7F0-B88E2E6A19A9}" srcOrd="0" destOrd="0" presId="urn:microsoft.com/office/officeart/2018/5/layout/IconLeafLabelList"/>
    <dgm:cxn modelId="{E6D1C72F-2223-45D2-82DF-A42F5C7EFB3D}" type="presParOf" srcId="{A3430674-4B3B-4CBF-9FBE-C21EFB046CAE}" destId="{1FF6FDF0-FB3C-4F1D-A5A8-94DD03FED6C0}" srcOrd="1" destOrd="0" presId="urn:microsoft.com/office/officeart/2018/5/layout/IconLeafLabelList"/>
    <dgm:cxn modelId="{A4577CD7-615E-4DCF-AA58-225E00AAC778}" type="presParOf" srcId="{A3430674-4B3B-4CBF-9FBE-C21EFB046CAE}" destId="{B2AF456A-1D88-4A6B-AF3C-170CEE95EA1C}" srcOrd="2" destOrd="0" presId="urn:microsoft.com/office/officeart/2018/5/layout/IconLeafLabelList"/>
    <dgm:cxn modelId="{6CB45DDA-F4CD-4730-BCB5-FB355A5EECB2}" type="presParOf" srcId="{A3430674-4B3B-4CBF-9FBE-C21EFB046CAE}" destId="{247E12D0-A807-400D-BBA9-5448DDE4CBB3}" srcOrd="3" destOrd="0" presId="urn:microsoft.com/office/officeart/2018/5/layout/IconLeafLabelList"/>
    <dgm:cxn modelId="{E5A19F20-0823-4B8F-83CE-9BFDE07642D8}" type="presParOf" srcId="{A896EAA5-59BB-4FA6-8366-4AF3974E13A9}" destId="{A453B5E8-7F5B-43B8-BB57-62C1F11A6511}" srcOrd="5" destOrd="0" presId="urn:microsoft.com/office/officeart/2018/5/layout/IconLeafLabelList"/>
    <dgm:cxn modelId="{35CC7710-6BA8-41AD-AC4B-9BD2D5FE3C18}" type="presParOf" srcId="{A896EAA5-59BB-4FA6-8366-4AF3974E13A9}" destId="{47CBC069-02E4-4716-94D1-58B2813CEDDE}" srcOrd="6" destOrd="0" presId="urn:microsoft.com/office/officeart/2018/5/layout/IconLeafLabelList"/>
    <dgm:cxn modelId="{E7997D8F-4958-48D5-B9B3-47BF633F4EE5}" type="presParOf" srcId="{47CBC069-02E4-4716-94D1-58B2813CEDDE}" destId="{A7317AD0-4EF4-4BF7-B787-DCB40C18CB54}" srcOrd="0" destOrd="0" presId="urn:microsoft.com/office/officeart/2018/5/layout/IconLeafLabelList"/>
    <dgm:cxn modelId="{2E4BAE88-E0AE-42F9-AB15-5C400C9876F5}" type="presParOf" srcId="{47CBC069-02E4-4716-94D1-58B2813CEDDE}" destId="{B712B8EF-9ADA-4B0D-84B9-FEF00EBA2E3E}" srcOrd="1" destOrd="0" presId="urn:microsoft.com/office/officeart/2018/5/layout/IconLeafLabelList"/>
    <dgm:cxn modelId="{1BEB4A37-092C-4E51-90B7-A9E4818CAB10}" type="presParOf" srcId="{47CBC069-02E4-4716-94D1-58B2813CEDDE}" destId="{A64F3EC8-AAED-4CCA-A554-8B64B73E2A1A}" srcOrd="2" destOrd="0" presId="urn:microsoft.com/office/officeart/2018/5/layout/IconLeafLabelList"/>
    <dgm:cxn modelId="{487EDF47-333B-4DBB-8452-6CC70AB39475}" type="presParOf" srcId="{47CBC069-02E4-4716-94D1-58B2813CEDDE}" destId="{7A4F9635-C5E1-4A58-B69D-777630A99BD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D261C4-32DA-4A98-A48C-D093520996D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358325F-FF60-435E-B928-16336A6B9D66}">
      <dgm:prSet/>
      <dgm:spPr/>
      <dgm:t>
        <a:bodyPr/>
        <a:lstStyle/>
        <a:p>
          <a:pPr>
            <a:lnSpc>
              <a:spcPct val="100000"/>
            </a:lnSpc>
          </a:pPr>
          <a:r>
            <a:rPr lang="en-IN"/>
            <a:t>Azure Databricks</a:t>
          </a:r>
          <a:endParaRPr lang="en-US"/>
        </a:p>
      </dgm:t>
    </dgm:pt>
    <dgm:pt modelId="{DC9E55C3-2988-4610-9E0E-E3E2AC074129}" type="parTrans" cxnId="{B04F27D2-50AA-4202-A7F2-C4A40593D417}">
      <dgm:prSet/>
      <dgm:spPr/>
      <dgm:t>
        <a:bodyPr/>
        <a:lstStyle/>
        <a:p>
          <a:endParaRPr lang="en-US"/>
        </a:p>
      </dgm:t>
    </dgm:pt>
    <dgm:pt modelId="{F91DD3FA-545B-4B40-80E0-8104E5632446}" type="sibTrans" cxnId="{B04F27D2-50AA-4202-A7F2-C4A40593D417}">
      <dgm:prSet/>
      <dgm:spPr/>
      <dgm:t>
        <a:bodyPr/>
        <a:lstStyle/>
        <a:p>
          <a:endParaRPr lang="en-US"/>
        </a:p>
      </dgm:t>
    </dgm:pt>
    <dgm:pt modelId="{F77105B4-6D78-4BBE-A46A-C412A94DFCE3}">
      <dgm:prSet/>
      <dgm:spPr/>
      <dgm:t>
        <a:bodyPr/>
        <a:lstStyle/>
        <a:p>
          <a:pPr>
            <a:lnSpc>
              <a:spcPct val="100000"/>
            </a:lnSpc>
          </a:pPr>
          <a:r>
            <a:rPr lang="en-IN"/>
            <a:t>Azure Machine Learning Services </a:t>
          </a:r>
          <a:endParaRPr lang="en-US"/>
        </a:p>
      </dgm:t>
    </dgm:pt>
    <dgm:pt modelId="{D53746CE-8DB6-4855-81CB-A5ABF90BA382}" type="parTrans" cxnId="{611F3F4B-370B-423F-9B07-3BC8B37FE1EA}">
      <dgm:prSet/>
      <dgm:spPr/>
      <dgm:t>
        <a:bodyPr/>
        <a:lstStyle/>
        <a:p>
          <a:endParaRPr lang="en-US"/>
        </a:p>
      </dgm:t>
    </dgm:pt>
    <dgm:pt modelId="{E512C026-5BF5-4A59-A5D9-6FADF087E191}" type="sibTrans" cxnId="{611F3F4B-370B-423F-9B07-3BC8B37FE1EA}">
      <dgm:prSet/>
      <dgm:spPr/>
      <dgm:t>
        <a:bodyPr/>
        <a:lstStyle/>
        <a:p>
          <a:endParaRPr lang="en-US"/>
        </a:p>
      </dgm:t>
    </dgm:pt>
    <dgm:pt modelId="{83C2475D-B5A7-4F30-AC9A-BD711D19593B}">
      <dgm:prSet/>
      <dgm:spPr/>
      <dgm:t>
        <a:bodyPr/>
        <a:lstStyle/>
        <a:p>
          <a:pPr>
            <a:lnSpc>
              <a:spcPct val="100000"/>
            </a:lnSpc>
          </a:pPr>
          <a:r>
            <a:rPr lang="en-IN"/>
            <a:t>Deployment into Containers</a:t>
          </a:r>
          <a:endParaRPr lang="en-US"/>
        </a:p>
      </dgm:t>
    </dgm:pt>
    <dgm:pt modelId="{44461F9A-0A74-48FA-8253-6688F8174116}" type="parTrans" cxnId="{C029F22F-768E-449F-B2BC-1E28A70DA8BD}">
      <dgm:prSet/>
      <dgm:spPr/>
      <dgm:t>
        <a:bodyPr/>
        <a:lstStyle/>
        <a:p>
          <a:endParaRPr lang="en-US"/>
        </a:p>
      </dgm:t>
    </dgm:pt>
    <dgm:pt modelId="{5FCD095B-E9CE-4569-AB2C-BADE263EB635}" type="sibTrans" cxnId="{C029F22F-768E-449F-B2BC-1E28A70DA8BD}">
      <dgm:prSet/>
      <dgm:spPr/>
      <dgm:t>
        <a:bodyPr/>
        <a:lstStyle/>
        <a:p>
          <a:endParaRPr lang="en-US"/>
        </a:p>
      </dgm:t>
    </dgm:pt>
    <dgm:pt modelId="{750C80B3-7DCC-4D35-97BE-55B87EE3A543}">
      <dgm:prSet/>
      <dgm:spPr/>
      <dgm:t>
        <a:bodyPr/>
        <a:lstStyle/>
        <a:p>
          <a:pPr>
            <a:lnSpc>
              <a:spcPct val="100000"/>
            </a:lnSpc>
          </a:pPr>
          <a:r>
            <a:rPr lang="en-IN"/>
            <a:t>Use case on Custom AI &amp; Cognitive Services</a:t>
          </a:r>
          <a:endParaRPr lang="en-US"/>
        </a:p>
      </dgm:t>
    </dgm:pt>
    <dgm:pt modelId="{147EADD4-4CFA-49B3-AE47-AE37F83EB384}" type="parTrans" cxnId="{6B3AF0C0-DD4F-43D3-A1C4-FAFAD2EDDD6B}">
      <dgm:prSet/>
      <dgm:spPr/>
      <dgm:t>
        <a:bodyPr/>
        <a:lstStyle/>
        <a:p>
          <a:endParaRPr lang="en-US"/>
        </a:p>
      </dgm:t>
    </dgm:pt>
    <dgm:pt modelId="{41A807C4-E334-4353-9273-66CD42127CFB}" type="sibTrans" cxnId="{6B3AF0C0-DD4F-43D3-A1C4-FAFAD2EDDD6B}">
      <dgm:prSet/>
      <dgm:spPr/>
      <dgm:t>
        <a:bodyPr/>
        <a:lstStyle/>
        <a:p>
          <a:endParaRPr lang="en-US"/>
        </a:p>
      </dgm:t>
    </dgm:pt>
    <dgm:pt modelId="{3BFA2927-CFED-4396-88BD-5C9BFFC72AA7}" type="pres">
      <dgm:prSet presAssocID="{C5D261C4-32DA-4A98-A48C-D093520996D0}" presName="root" presStyleCnt="0">
        <dgm:presLayoutVars>
          <dgm:dir/>
          <dgm:resizeHandles val="exact"/>
        </dgm:presLayoutVars>
      </dgm:prSet>
      <dgm:spPr/>
    </dgm:pt>
    <dgm:pt modelId="{83057A7B-900C-40A6-8521-AA786DFA7D81}" type="pres">
      <dgm:prSet presAssocID="{2358325F-FF60-435E-B928-16336A6B9D66}" presName="compNode" presStyleCnt="0"/>
      <dgm:spPr/>
    </dgm:pt>
    <dgm:pt modelId="{2D81FB24-BA73-49CA-BA9D-E424B2958BD0}" type="pres">
      <dgm:prSet presAssocID="{2358325F-FF60-435E-B928-16336A6B9D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3D3B8468-19F8-46F5-811C-04E35F591682}" type="pres">
      <dgm:prSet presAssocID="{2358325F-FF60-435E-B928-16336A6B9D66}" presName="spaceRect" presStyleCnt="0"/>
      <dgm:spPr/>
    </dgm:pt>
    <dgm:pt modelId="{CD5EB211-7603-4C67-B1A6-C9A657969CB1}" type="pres">
      <dgm:prSet presAssocID="{2358325F-FF60-435E-B928-16336A6B9D66}" presName="textRect" presStyleLbl="revTx" presStyleIdx="0" presStyleCnt="4">
        <dgm:presLayoutVars>
          <dgm:chMax val="1"/>
          <dgm:chPref val="1"/>
        </dgm:presLayoutVars>
      </dgm:prSet>
      <dgm:spPr/>
    </dgm:pt>
    <dgm:pt modelId="{0C766BB4-DB97-496E-BEC1-3DF0DC1551A2}" type="pres">
      <dgm:prSet presAssocID="{F91DD3FA-545B-4B40-80E0-8104E5632446}" presName="sibTrans" presStyleCnt="0"/>
      <dgm:spPr/>
    </dgm:pt>
    <dgm:pt modelId="{D40CCCC2-D4E6-4C12-B35C-4B1EC751976A}" type="pres">
      <dgm:prSet presAssocID="{F77105B4-6D78-4BBE-A46A-C412A94DFCE3}" presName="compNode" presStyleCnt="0"/>
      <dgm:spPr/>
    </dgm:pt>
    <dgm:pt modelId="{98D94F12-DE9D-4A5D-ABE0-6F8BBC7F07C9}" type="pres">
      <dgm:prSet presAssocID="{F77105B4-6D78-4BBE-A46A-C412A94DFC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9F13B44-BEDD-4F29-9420-223F19FDD071}" type="pres">
      <dgm:prSet presAssocID="{F77105B4-6D78-4BBE-A46A-C412A94DFCE3}" presName="spaceRect" presStyleCnt="0"/>
      <dgm:spPr/>
    </dgm:pt>
    <dgm:pt modelId="{9D8B6711-34ED-487A-9EDE-E86BF4F32362}" type="pres">
      <dgm:prSet presAssocID="{F77105B4-6D78-4BBE-A46A-C412A94DFCE3}" presName="textRect" presStyleLbl="revTx" presStyleIdx="1" presStyleCnt="4">
        <dgm:presLayoutVars>
          <dgm:chMax val="1"/>
          <dgm:chPref val="1"/>
        </dgm:presLayoutVars>
      </dgm:prSet>
      <dgm:spPr/>
    </dgm:pt>
    <dgm:pt modelId="{3C71E8DD-C6D3-4D6C-8E9E-9AFE257D55F9}" type="pres">
      <dgm:prSet presAssocID="{E512C026-5BF5-4A59-A5D9-6FADF087E191}" presName="sibTrans" presStyleCnt="0"/>
      <dgm:spPr/>
    </dgm:pt>
    <dgm:pt modelId="{317FC65F-AE8E-47F1-A975-6EE6B35FE0CA}" type="pres">
      <dgm:prSet presAssocID="{83C2475D-B5A7-4F30-AC9A-BD711D19593B}" presName="compNode" presStyleCnt="0"/>
      <dgm:spPr/>
    </dgm:pt>
    <dgm:pt modelId="{A449EE57-6D6F-40FE-A329-966C86434AC8}" type="pres">
      <dgm:prSet presAssocID="{83C2475D-B5A7-4F30-AC9A-BD711D195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9F50A2DA-1493-4F62-B751-0254875C4FFB}" type="pres">
      <dgm:prSet presAssocID="{83C2475D-B5A7-4F30-AC9A-BD711D19593B}" presName="spaceRect" presStyleCnt="0"/>
      <dgm:spPr/>
    </dgm:pt>
    <dgm:pt modelId="{A96E20AE-3747-4F6A-AD44-BB9070B82497}" type="pres">
      <dgm:prSet presAssocID="{83C2475D-B5A7-4F30-AC9A-BD711D19593B}" presName="textRect" presStyleLbl="revTx" presStyleIdx="2" presStyleCnt="4">
        <dgm:presLayoutVars>
          <dgm:chMax val="1"/>
          <dgm:chPref val="1"/>
        </dgm:presLayoutVars>
      </dgm:prSet>
      <dgm:spPr/>
    </dgm:pt>
    <dgm:pt modelId="{313F3629-6CA2-4550-A377-8DC42EEE1858}" type="pres">
      <dgm:prSet presAssocID="{5FCD095B-E9CE-4569-AB2C-BADE263EB635}" presName="sibTrans" presStyleCnt="0"/>
      <dgm:spPr/>
    </dgm:pt>
    <dgm:pt modelId="{6CBFF814-5E33-459C-9E7B-AF4B436807AD}" type="pres">
      <dgm:prSet presAssocID="{750C80B3-7DCC-4D35-97BE-55B87EE3A543}" presName="compNode" presStyleCnt="0"/>
      <dgm:spPr/>
    </dgm:pt>
    <dgm:pt modelId="{F26348A0-34BD-4E57-BA6E-790328C6E467}" type="pres">
      <dgm:prSet presAssocID="{750C80B3-7DCC-4D35-97BE-55B87EE3A5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1940D0DB-8F54-4FDB-B952-8FB2C7FC5420}" type="pres">
      <dgm:prSet presAssocID="{750C80B3-7DCC-4D35-97BE-55B87EE3A543}" presName="spaceRect" presStyleCnt="0"/>
      <dgm:spPr/>
    </dgm:pt>
    <dgm:pt modelId="{90CAA2CA-993B-45BA-9EF9-3921FED5C2AF}" type="pres">
      <dgm:prSet presAssocID="{750C80B3-7DCC-4D35-97BE-55B87EE3A543}" presName="textRect" presStyleLbl="revTx" presStyleIdx="3" presStyleCnt="4">
        <dgm:presLayoutVars>
          <dgm:chMax val="1"/>
          <dgm:chPref val="1"/>
        </dgm:presLayoutVars>
      </dgm:prSet>
      <dgm:spPr/>
    </dgm:pt>
  </dgm:ptLst>
  <dgm:cxnLst>
    <dgm:cxn modelId="{C59CFA26-0C50-AA48-AE60-75B5B72562B6}" type="presOf" srcId="{F77105B4-6D78-4BBE-A46A-C412A94DFCE3}" destId="{9D8B6711-34ED-487A-9EDE-E86BF4F32362}" srcOrd="0" destOrd="0" presId="urn:microsoft.com/office/officeart/2018/2/layout/IconLabelList"/>
    <dgm:cxn modelId="{C029F22F-768E-449F-B2BC-1E28A70DA8BD}" srcId="{C5D261C4-32DA-4A98-A48C-D093520996D0}" destId="{83C2475D-B5A7-4F30-AC9A-BD711D19593B}" srcOrd="2" destOrd="0" parTransId="{44461F9A-0A74-48FA-8253-6688F8174116}" sibTransId="{5FCD095B-E9CE-4569-AB2C-BADE263EB635}"/>
    <dgm:cxn modelId="{FDEF7D45-4049-904C-9B73-C11F51E7E647}" type="presOf" srcId="{750C80B3-7DCC-4D35-97BE-55B87EE3A543}" destId="{90CAA2CA-993B-45BA-9EF9-3921FED5C2AF}" srcOrd="0" destOrd="0" presId="urn:microsoft.com/office/officeart/2018/2/layout/IconLabelList"/>
    <dgm:cxn modelId="{611F3F4B-370B-423F-9B07-3BC8B37FE1EA}" srcId="{C5D261C4-32DA-4A98-A48C-D093520996D0}" destId="{F77105B4-6D78-4BBE-A46A-C412A94DFCE3}" srcOrd="1" destOrd="0" parTransId="{D53746CE-8DB6-4855-81CB-A5ABF90BA382}" sibTransId="{E512C026-5BF5-4A59-A5D9-6FADF087E191}"/>
    <dgm:cxn modelId="{E8E56A53-4474-E847-B87D-D177BCD69B11}" type="presOf" srcId="{2358325F-FF60-435E-B928-16336A6B9D66}" destId="{CD5EB211-7603-4C67-B1A6-C9A657969CB1}" srcOrd="0" destOrd="0" presId="urn:microsoft.com/office/officeart/2018/2/layout/IconLabelList"/>
    <dgm:cxn modelId="{EEC6DE74-19D3-4847-AB8F-F4CB4832D04B}" type="presOf" srcId="{C5D261C4-32DA-4A98-A48C-D093520996D0}" destId="{3BFA2927-CFED-4396-88BD-5C9BFFC72AA7}" srcOrd="0" destOrd="0" presId="urn:microsoft.com/office/officeart/2018/2/layout/IconLabelList"/>
    <dgm:cxn modelId="{FF3E0EB7-D428-1143-8D97-CC64A1D61D2C}" type="presOf" srcId="{83C2475D-B5A7-4F30-AC9A-BD711D19593B}" destId="{A96E20AE-3747-4F6A-AD44-BB9070B82497}" srcOrd="0" destOrd="0" presId="urn:microsoft.com/office/officeart/2018/2/layout/IconLabelList"/>
    <dgm:cxn modelId="{6B3AF0C0-DD4F-43D3-A1C4-FAFAD2EDDD6B}" srcId="{C5D261C4-32DA-4A98-A48C-D093520996D0}" destId="{750C80B3-7DCC-4D35-97BE-55B87EE3A543}" srcOrd="3" destOrd="0" parTransId="{147EADD4-4CFA-49B3-AE47-AE37F83EB384}" sibTransId="{41A807C4-E334-4353-9273-66CD42127CFB}"/>
    <dgm:cxn modelId="{B04F27D2-50AA-4202-A7F2-C4A40593D417}" srcId="{C5D261C4-32DA-4A98-A48C-D093520996D0}" destId="{2358325F-FF60-435E-B928-16336A6B9D66}" srcOrd="0" destOrd="0" parTransId="{DC9E55C3-2988-4610-9E0E-E3E2AC074129}" sibTransId="{F91DD3FA-545B-4B40-80E0-8104E5632446}"/>
    <dgm:cxn modelId="{E5D4FEFB-C52E-F64D-994F-B7292D1DA9F7}" type="presParOf" srcId="{3BFA2927-CFED-4396-88BD-5C9BFFC72AA7}" destId="{83057A7B-900C-40A6-8521-AA786DFA7D81}" srcOrd="0" destOrd="0" presId="urn:microsoft.com/office/officeart/2018/2/layout/IconLabelList"/>
    <dgm:cxn modelId="{82AF8899-9905-F64D-B55D-2A584B227478}" type="presParOf" srcId="{83057A7B-900C-40A6-8521-AA786DFA7D81}" destId="{2D81FB24-BA73-49CA-BA9D-E424B2958BD0}" srcOrd="0" destOrd="0" presId="urn:microsoft.com/office/officeart/2018/2/layout/IconLabelList"/>
    <dgm:cxn modelId="{66730769-DC7A-4947-8742-A6C42A8F8AC1}" type="presParOf" srcId="{83057A7B-900C-40A6-8521-AA786DFA7D81}" destId="{3D3B8468-19F8-46F5-811C-04E35F591682}" srcOrd="1" destOrd="0" presId="urn:microsoft.com/office/officeart/2018/2/layout/IconLabelList"/>
    <dgm:cxn modelId="{6BE982F7-D0A9-9249-A298-C472A1FAEC45}" type="presParOf" srcId="{83057A7B-900C-40A6-8521-AA786DFA7D81}" destId="{CD5EB211-7603-4C67-B1A6-C9A657969CB1}" srcOrd="2" destOrd="0" presId="urn:microsoft.com/office/officeart/2018/2/layout/IconLabelList"/>
    <dgm:cxn modelId="{21F6F908-39BA-B344-A408-6EE2733AB83B}" type="presParOf" srcId="{3BFA2927-CFED-4396-88BD-5C9BFFC72AA7}" destId="{0C766BB4-DB97-496E-BEC1-3DF0DC1551A2}" srcOrd="1" destOrd="0" presId="urn:microsoft.com/office/officeart/2018/2/layout/IconLabelList"/>
    <dgm:cxn modelId="{DBC9FECE-497C-B443-832B-C62FC9DC2705}" type="presParOf" srcId="{3BFA2927-CFED-4396-88BD-5C9BFFC72AA7}" destId="{D40CCCC2-D4E6-4C12-B35C-4B1EC751976A}" srcOrd="2" destOrd="0" presId="urn:microsoft.com/office/officeart/2018/2/layout/IconLabelList"/>
    <dgm:cxn modelId="{8DCF395B-CD49-6A4B-A771-64D7F55B5157}" type="presParOf" srcId="{D40CCCC2-D4E6-4C12-B35C-4B1EC751976A}" destId="{98D94F12-DE9D-4A5D-ABE0-6F8BBC7F07C9}" srcOrd="0" destOrd="0" presId="urn:microsoft.com/office/officeart/2018/2/layout/IconLabelList"/>
    <dgm:cxn modelId="{60C59414-BDB0-9F47-AC85-D3470B1797B1}" type="presParOf" srcId="{D40CCCC2-D4E6-4C12-B35C-4B1EC751976A}" destId="{89F13B44-BEDD-4F29-9420-223F19FDD071}" srcOrd="1" destOrd="0" presId="urn:microsoft.com/office/officeart/2018/2/layout/IconLabelList"/>
    <dgm:cxn modelId="{C175A276-C804-1043-8883-3C733DC2BB42}" type="presParOf" srcId="{D40CCCC2-D4E6-4C12-B35C-4B1EC751976A}" destId="{9D8B6711-34ED-487A-9EDE-E86BF4F32362}" srcOrd="2" destOrd="0" presId="urn:microsoft.com/office/officeart/2018/2/layout/IconLabelList"/>
    <dgm:cxn modelId="{9598FD82-F5B0-F24C-9752-DBE5230D7431}" type="presParOf" srcId="{3BFA2927-CFED-4396-88BD-5C9BFFC72AA7}" destId="{3C71E8DD-C6D3-4D6C-8E9E-9AFE257D55F9}" srcOrd="3" destOrd="0" presId="urn:microsoft.com/office/officeart/2018/2/layout/IconLabelList"/>
    <dgm:cxn modelId="{5BE46E25-9E10-414E-914A-F7A883F2092B}" type="presParOf" srcId="{3BFA2927-CFED-4396-88BD-5C9BFFC72AA7}" destId="{317FC65F-AE8E-47F1-A975-6EE6B35FE0CA}" srcOrd="4" destOrd="0" presId="urn:microsoft.com/office/officeart/2018/2/layout/IconLabelList"/>
    <dgm:cxn modelId="{554917B6-BA62-564D-8C1C-7911AFBC99AA}" type="presParOf" srcId="{317FC65F-AE8E-47F1-A975-6EE6B35FE0CA}" destId="{A449EE57-6D6F-40FE-A329-966C86434AC8}" srcOrd="0" destOrd="0" presId="urn:microsoft.com/office/officeart/2018/2/layout/IconLabelList"/>
    <dgm:cxn modelId="{98C23505-BAA9-0B47-BB64-C749E0CDDDEB}" type="presParOf" srcId="{317FC65F-AE8E-47F1-A975-6EE6B35FE0CA}" destId="{9F50A2DA-1493-4F62-B751-0254875C4FFB}" srcOrd="1" destOrd="0" presId="urn:microsoft.com/office/officeart/2018/2/layout/IconLabelList"/>
    <dgm:cxn modelId="{B48C56F1-D077-8D43-A3B4-4B83903B8F7B}" type="presParOf" srcId="{317FC65F-AE8E-47F1-A975-6EE6B35FE0CA}" destId="{A96E20AE-3747-4F6A-AD44-BB9070B82497}" srcOrd="2" destOrd="0" presId="urn:microsoft.com/office/officeart/2018/2/layout/IconLabelList"/>
    <dgm:cxn modelId="{D307A256-B639-3C4F-9167-322E13DC4ED5}" type="presParOf" srcId="{3BFA2927-CFED-4396-88BD-5C9BFFC72AA7}" destId="{313F3629-6CA2-4550-A377-8DC42EEE1858}" srcOrd="5" destOrd="0" presId="urn:microsoft.com/office/officeart/2018/2/layout/IconLabelList"/>
    <dgm:cxn modelId="{149298C8-9199-DE47-B0BB-336D80FF5B74}" type="presParOf" srcId="{3BFA2927-CFED-4396-88BD-5C9BFFC72AA7}" destId="{6CBFF814-5E33-459C-9E7B-AF4B436807AD}" srcOrd="6" destOrd="0" presId="urn:microsoft.com/office/officeart/2018/2/layout/IconLabelList"/>
    <dgm:cxn modelId="{0F021D7B-2DDB-E740-A1D6-8FE42A5599E5}" type="presParOf" srcId="{6CBFF814-5E33-459C-9E7B-AF4B436807AD}" destId="{F26348A0-34BD-4E57-BA6E-790328C6E467}" srcOrd="0" destOrd="0" presId="urn:microsoft.com/office/officeart/2018/2/layout/IconLabelList"/>
    <dgm:cxn modelId="{10762702-A7DA-AD4C-A681-631B5581221C}" type="presParOf" srcId="{6CBFF814-5E33-459C-9E7B-AF4B436807AD}" destId="{1940D0DB-8F54-4FDB-B952-8FB2C7FC5420}" srcOrd="1" destOrd="0" presId="urn:microsoft.com/office/officeart/2018/2/layout/IconLabelList"/>
    <dgm:cxn modelId="{0D898F0B-A58D-AD4B-BC9A-2D79763DA7A8}" type="presParOf" srcId="{6CBFF814-5E33-459C-9E7B-AF4B436807AD}" destId="{90CAA2CA-993B-45BA-9EF9-3921FED5C2A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B11F1-6F0B-4FE6-BA9E-4ACA81642312}">
      <dsp:nvSpPr>
        <dsp:cNvPr id="0" name=""/>
        <dsp:cNvSpPr/>
      </dsp:nvSpPr>
      <dsp:spPr>
        <a:xfrm>
          <a:off x="314088" y="0"/>
          <a:ext cx="5885426" cy="588542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D7C1A-AEA4-4DE9-8202-D031593CDD3E}">
      <dsp:nvSpPr>
        <dsp:cNvPr id="0" name=""/>
        <dsp:cNvSpPr/>
      </dsp:nvSpPr>
      <dsp:spPr>
        <a:xfrm>
          <a:off x="873204" y="559115"/>
          <a:ext cx="2295316" cy="229531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Azure AI Ecosystem</a:t>
          </a:r>
          <a:endParaRPr lang="en-US" sz="2800" kern="1200"/>
        </a:p>
      </dsp:txBody>
      <dsp:txXfrm>
        <a:off x="985252" y="671163"/>
        <a:ext cx="2071220" cy="2071220"/>
      </dsp:txXfrm>
    </dsp:sp>
    <dsp:sp modelId="{D9B1B33D-7CF8-4141-B97E-3EA44108EB3A}">
      <dsp:nvSpPr>
        <dsp:cNvPr id="0" name=""/>
        <dsp:cNvSpPr/>
      </dsp:nvSpPr>
      <dsp:spPr>
        <a:xfrm>
          <a:off x="3345083" y="559115"/>
          <a:ext cx="2295316" cy="22953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Azure AML Studio </a:t>
          </a:r>
          <a:endParaRPr lang="en-US" sz="2800" kern="1200" dirty="0"/>
        </a:p>
      </dsp:txBody>
      <dsp:txXfrm>
        <a:off x="3457131" y="671163"/>
        <a:ext cx="2071220" cy="2071220"/>
      </dsp:txXfrm>
    </dsp:sp>
    <dsp:sp modelId="{FED4CA3F-8C47-41DE-A640-E9946332EDC4}">
      <dsp:nvSpPr>
        <dsp:cNvPr id="0" name=""/>
        <dsp:cNvSpPr/>
      </dsp:nvSpPr>
      <dsp:spPr>
        <a:xfrm>
          <a:off x="873204" y="3030994"/>
          <a:ext cx="2295316" cy="22953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Azure ML Deployment </a:t>
          </a:r>
          <a:endParaRPr lang="en-US" sz="2800" kern="1200" dirty="0"/>
        </a:p>
      </dsp:txBody>
      <dsp:txXfrm>
        <a:off x="985252" y="3143042"/>
        <a:ext cx="2071220" cy="2071220"/>
      </dsp:txXfrm>
    </dsp:sp>
    <dsp:sp modelId="{41A743EA-B3A8-45B7-A59F-54FFEC8AEB46}">
      <dsp:nvSpPr>
        <dsp:cNvPr id="0" name=""/>
        <dsp:cNvSpPr/>
      </dsp:nvSpPr>
      <dsp:spPr>
        <a:xfrm>
          <a:off x="3345083" y="3030994"/>
          <a:ext cx="2295316" cy="22953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AML </a:t>
          </a:r>
          <a:r>
            <a:rPr lang="en-IN" sz="2800" kern="1200"/>
            <a:t>HyperTuning</a:t>
          </a:r>
          <a:endParaRPr lang="en-US" sz="2800" kern="1200" dirty="0"/>
        </a:p>
      </dsp:txBody>
      <dsp:txXfrm>
        <a:off x="3457131" y="3143042"/>
        <a:ext cx="2071220" cy="2071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4D942-4496-478A-A2F7-348B33AB802C}">
      <dsp:nvSpPr>
        <dsp:cNvPr id="0" name=""/>
        <dsp:cNvSpPr/>
      </dsp:nvSpPr>
      <dsp:spPr>
        <a:xfrm>
          <a:off x="1124440" y="12702"/>
          <a:ext cx="1457412" cy="1457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2A401-5F18-4418-A121-1A620CB68F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B6D2B-6388-4F20-A009-D6CD103D3011}">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Databricks</a:t>
          </a:r>
          <a:endParaRPr lang="en-US" sz="1800" kern="1200"/>
        </a:p>
      </dsp:txBody>
      <dsp:txXfrm>
        <a:off x="658546" y="1924062"/>
        <a:ext cx="2389200" cy="720000"/>
      </dsp:txXfrm>
    </dsp:sp>
    <dsp:sp modelId="{CA150095-AFD6-4F7C-864A-F74873575504}">
      <dsp:nvSpPr>
        <dsp:cNvPr id="0" name=""/>
        <dsp:cNvSpPr/>
      </dsp:nvSpPr>
      <dsp:spPr>
        <a:xfrm>
          <a:off x="3931751" y="12702"/>
          <a:ext cx="1457412" cy="1457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656B5-C609-415F-B114-47954EEB100E}">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9ED80-BBDF-4222-B67B-A1725A52F6AB}">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Machine Learning Services </a:t>
          </a:r>
          <a:endParaRPr lang="en-US" sz="1800" kern="1200"/>
        </a:p>
      </dsp:txBody>
      <dsp:txXfrm>
        <a:off x="3465857" y="1924062"/>
        <a:ext cx="2389200" cy="720000"/>
      </dsp:txXfrm>
    </dsp:sp>
    <dsp:sp modelId="{E48D6B8B-A48C-478B-B7F0-B88E2E6A19A9}">
      <dsp:nvSpPr>
        <dsp:cNvPr id="0" name=""/>
        <dsp:cNvSpPr/>
      </dsp:nvSpPr>
      <dsp:spPr>
        <a:xfrm>
          <a:off x="1124440" y="3241363"/>
          <a:ext cx="1457412" cy="1457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6FDF0-FB3C-4F1D-A5A8-94DD03FED6C0}">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E12D0-A807-400D-BBA9-5448DDE4CBB3}">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Deployment into Containers</a:t>
          </a:r>
          <a:endParaRPr lang="en-US" sz="1800" kern="1200"/>
        </a:p>
      </dsp:txBody>
      <dsp:txXfrm>
        <a:off x="658546" y="5152723"/>
        <a:ext cx="2389200" cy="720000"/>
      </dsp:txXfrm>
    </dsp:sp>
    <dsp:sp modelId="{A7317AD0-4EF4-4BF7-B787-DCB40C18CB54}">
      <dsp:nvSpPr>
        <dsp:cNvPr id="0" name=""/>
        <dsp:cNvSpPr/>
      </dsp:nvSpPr>
      <dsp:spPr>
        <a:xfrm>
          <a:off x="3931751" y="3241363"/>
          <a:ext cx="1457412" cy="1457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2B8EF-9ADA-4B0D-84B9-FEF00EBA2E3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F9635-C5E1-4A58-B69D-777630A99BD1}">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Use case on Custom AI &amp; Cognitive Services</a:t>
          </a:r>
          <a:endParaRPr lang="en-US" sz="1800" kern="1200"/>
        </a:p>
      </dsp:txBody>
      <dsp:txXfrm>
        <a:off x="3465857" y="5152723"/>
        <a:ext cx="23892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1FB24-BA73-49CA-BA9D-E424B2958BD0}">
      <dsp:nvSpPr>
        <dsp:cNvPr id="0" name=""/>
        <dsp:cNvSpPr/>
      </dsp:nvSpPr>
      <dsp:spPr>
        <a:xfrm>
          <a:off x="1104660" y="295219"/>
          <a:ext cx="1124229" cy="11242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5EB211-7603-4C67-B1A6-C9A657969CB1}">
      <dsp:nvSpPr>
        <dsp:cNvPr id="0" name=""/>
        <dsp:cNvSpPr/>
      </dsp:nvSpPr>
      <dsp:spPr>
        <a:xfrm>
          <a:off x="417631" y="1753776"/>
          <a:ext cx="2498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IN" sz="2100" kern="1200"/>
            <a:t>Azure Databricks</a:t>
          </a:r>
          <a:endParaRPr lang="en-US" sz="2100" kern="1200"/>
        </a:p>
      </dsp:txBody>
      <dsp:txXfrm>
        <a:off x="417631" y="1753776"/>
        <a:ext cx="2498287" cy="720000"/>
      </dsp:txXfrm>
    </dsp:sp>
    <dsp:sp modelId="{98D94F12-DE9D-4A5D-ABE0-6F8BBC7F07C9}">
      <dsp:nvSpPr>
        <dsp:cNvPr id="0" name=""/>
        <dsp:cNvSpPr/>
      </dsp:nvSpPr>
      <dsp:spPr>
        <a:xfrm>
          <a:off x="4040148" y="295219"/>
          <a:ext cx="1124229" cy="11242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B6711-34ED-487A-9EDE-E86BF4F32362}">
      <dsp:nvSpPr>
        <dsp:cNvPr id="0" name=""/>
        <dsp:cNvSpPr/>
      </dsp:nvSpPr>
      <dsp:spPr>
        <a:xfrm>
          <a:off x="3353119" y="1753776"/>
          <a:ext cx="2498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IN" sz="2100" kern="1200"/>
            <a:t>Azure Machine Learning Services </a:t>
          </a:r>
          <a:endParaRPr lang="en-US" sz="2100" kern="1200"/>
        </a:p>
      </dsp:txBody>
      <dsp:txXfrm>
        <a:off x="3353119" y="1753776"/>
        <a:ext cx="2498287" cy="720000"/>
      </dsp:txXfrm>
    </dsp:sp>
    <dsp:sp modelId="{A449EE57-6D6F-40FE-A329-966C86434AC8}">
      <dsp:nvSpPr>
        <dsp:cNvPr id="0" name=""/>
        <dsp:cNvSpPr/>
      </dsp:nvSpPr>
      <dsp:spPr>
        <a:xfrm>
          <a:off x="1104660" y="3098348"/>
          <a:ext cx="1124229" cy="11242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6E20AE-3747-4F6A-AD44-BB9070B82497}">
      <dsp:nvSpPr>
        <dsp:cNvPr id="0" name=""/>
        <dsp:cNvSpPr/>
      </dsp:nvSpPr>
      <dsp:spPr>
        <a:xfrm>
          <a:off x="417631" y="4556905"/>
          <a:ext cx="2498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IN" sz="2100" kern="1200"/>
            <a:t>Deployment into Containers</a:t>
          </a:r>
          <a:endParaRPr lang="en-US" sz="2100" kern="1200"/>
        </a:p>
      </dsp:txBody>
      <dsp:txXfrm>
        <a:off x="417631" y="4556905"/>
        <a:ext cx="2498287" cy="720000"/>
      </dsp:txXfrm>
    </dsp:sp>
    <dsp:sp modelId="{F26348A0-34BD-4E57-BA6E-790328C6E467}">
      <dsp:nvSpPr>
        <dsp:cNvPr id="0" name=""/>
        <dsp:cNvSpPr/>
      </dsp:nvSpPr>
      <dsp:spPr>
        <a:xfrm>
          <a:off x="4040148" y="3098348"/>
          <a:ext cx="1124229" cy="11242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CAA2CA-993B-45BA-9EF9-3921FED5C2AF}">
      <dsp:nvSpPr>
        <dsp:cNvPr id="0" name=""/>
        <dsp:cNvSpPr/>
      </dsp:nvSpPr>
      <dsp:spPr>
        <a:xfrm>
          <a:off x="3353119" y="4556905"/>
          <a:ext cx="2498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IN" sz="2100" kern="1200"/>
            <a:t>Use case on Custom AI &amp; Cognitive Services</a:t>
          </a:r>
          <a:endParaRPr lang="en-US" sz="2100" kern="1200"/>
        </a:p>
      </dsp:txBody>
      <dsp:txXfrm>
        <a:off x="3353119" y="4556905"/>
        <a:ext cx="2498287"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F3F21-50DC-4DDA-A956-4D44C5456220}" type="datetimeFigureOut">
              <a:rPr lang="en-IN" smtClean="0"/>
              <a:t>30/09/19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75A26-B395-4634-B305-629739A7B8CD}" type="slidenum">
              <a:rPr lang="en-IN" smtClean="0"/>
              <a:t>‹#›</a:t>
            </a:fld>
            <a:endParaRPr lang="en-IN"/>
          </a:p>
        </p:txBody>
      </p:sp>
    </p:spTree>
    <p:extLst>
      <p:ext uri="{BB962C8B-B14F-4D97-AF65-F5344CB8AC3E}">
        <p14:creationId xmlns:p14="http://schemas.microsoft.com/office/powerpoint/2010/main" val="1179678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828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C74AE2A3-F9AE-5D46-B531-83A636C3E363}" type="slidenum">
              <a:rPr lang="en-US" smtClean="0"/>
              <a:t>19</a:t>
            </a:fld>
            <a:endParaRPr lang="en-US"/>
          </a:p>
        </p:txBody>
      </p:sp>
    </p:spTree>
    <p:extLst>
      <p:ext uri="{BB962C8B-B14F-4D97-AF65-F5344CB8AC3E}">
        <p14:creationId xmlns:p14="http://schemas.microsoft.com/office/powerpoint/2010/main" val="88580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s-MX"/>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endParaRPr lang="en-US" sz="1200"/>
          </a:p>
          <a:p>
            <a:r>
              <a:rPr lang="en-US" sz="1200" b="0"/>
              <a:t>Easy:  T</a:t>
            </a:r>
            <a:r>
              <a:rPr lang="en-US" sz="12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200"/>
          </a:p>
          <a:p>
            <a:r>
              <a:rPr lang="en-US" sz="1200" b="0"/>
              <a:t>Flexible:  </a:t>
            </a:r>
            <a:r>
              <a:rPr lang="en-US" sz="1200"/>
              <a:t>We’ve got a breadth of intelligence and knowledge APIs so developers will be able to find what intelligence feature they need; and importantly, they all work on whatever language, framework, or platform developers choose. So, </a:t>
            </a:r>
            <a:r>
              <a:rPr lang="en-US" sz="1200" err="1"/>
              <a:t>devs</a:t>
            </a:r>
            <a:r>
              <a:rPr lang="en-US" sz="1200"/>
              <a:t> can integrated into their apps—iOS, Android, Windows—using their own tools they know and love (such as python or node.js, etc.).</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a:t>Tested:</a:t>
            </a:r>
            <a:r>
              <a:rPr lang="en-US" sz="1200" b="0"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a:p>
          <a:p>
            <a:endParaRPr lang="es-MX"/>
          </a:p>
          <a:p>
            <a:endParaRPr lang="es-MX"/>
          </a:p>
          <a:p>
            <a:endParaRPr lang="en-US"/>
          </a:p>
          <a:p>
            <a:r>
              <a:rPr lang="en-US" b="1"/>
              <a:t>T: Next, Bot Frameworks.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9/30/19 10:45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3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a:t>Vision</a:t>
            </a:r>
          </a:p>
          <a:p>
            <a:pPr marL="0" lvl="0" indent="0">
              <a:buFont typeface="Arial" panose="020B0604020202020204" pitchFamily="34" charset="0"/>
              <a:buNone/>
            </a:pPr>
            <a:endParaRPr lang="en-US" b="1" baseline="0"/>
          </a:p>
          <a:p>
            <a:pPr marL="0" lvl="0" indent="0">
              <a:buFont typeface="Arial" panose="020B0604020202020204" pitchFamily="34" charset="0"/>
              <a:buNone/>
            </a:pPr>
            <a:r>
              <a:rPr lang="en-US" b="1" baseline="0"/>
              <a:t>Computer Vision API: </a:t>
            </a:r>
            <a:r>
              <a:rPr lang="en-US" baseline="0"/>
              <a:t>as a free trial on the website microsoft.com/cognitive. There are also SDKs and Samples available on GitHub or through </a:t>
            </a:r>
            <a:r>
              <a:rPr lang="en-US" baseline="0" err="1"/>
              <a:t>NuGet</a:t>
            </a:r>
            <a:r>
              <a:rPr lang="en-US" baseline="0"/>
              <a:t>, Maven, and </a:t>
            </a:r>
            <a:r>
              <a:rPr lang="en-US" baseline="0" err="1"/>
              <a:t>Cocoapods</a:t>
            </a:r>
            <a:r>
              <a:rPr lang="en-US" baseline="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a:t>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1" baseline="0"/>
              <a:t>Face API: </a:t>
            </a:r>
            <a:r>
              <a:rPr lang="en-US" sz="900" b="0" i="0" u="none" strike="noStrike" kern="120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a:solidFill>
                  <a:schemeClr val="tx1"/>
                </a:solidFill>
                <a:effectLst/>
                <a:latin typeface="Segoe UI Light" pitchFamily="34" charset="0"/>
                <a:ea typeface="+mn-ea"/>
                <a:cs typeface="+mn-cs"/>
              </a:rPr>
              <a:t>  Or attribute detection to know age, gender, facial hair, etc.</a:t>
            </a: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a:solidFill>
                  <a:schemeClr val="tx1"/>
                </a:solidFill>
                <a:effectLst/>
                <a:latin typeface="Segoe UI Light" pitchFamily="34" charset="0"/>
                <a:ea typeface="+mn-ea"/>
                <a:cs typeface="+mn-cs"/>
              </a:rPr>
              <a:t>Emotion API: </a:t>
            </a:r>
            <a:r>
              <a:rPr lang="en-US" baseline="0"/>
              <a:t>is available in the Azure marketplace, as a free trial on the website microsoft.com/cognitive. </a:t>
            </a:r>
            <a:r>
              <a:rPr lang="en-US" strike="noStrike" baseline="0"/>
              <a:t>See Computer Vision description.</a:t>
            </a:r>
          </a:p>
          <a:p>
            <a:pPr marL="0" lvl="0" indent="0">
              <a:buFont typeface="Arial" panose="020B0604020202020204" pitchFamily="34" charset="0"/>
              <a:buNone/>
            </a:pPr>
            <a:endParaRPr lang="en-US" sz="900" b="0" i="0" u="none" strike="sng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err="1">
                <a:solidFill>
                  <a:schemeClr val="tx1"/>
                </a:solidFill>
                <a:effectLst/>
                <a:latin typeface="Segoe UI Light" pitchFamily="34" charset="0"/>
                <a:ea typeface="+mn-ea"/>
                <a:cs typeface="+mn-cs"/>
              </a:rPr>
              <a:t>tv</a:t>
            </a:r>
            <a:r>
              <a:rPr lang="en-US" sz="900" b="0" i="0" u="none" strike="noStrike" kern="1200" baseline="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a:solidFill>
                  <a:schemeClr val="tx1"/>
                </a:solidFill>
                <a:effectLst/>
                <a:latin typeface="Segoe UI Light" pitchFamily="34" charset="0"/>
                <a:ea typeface="+mn-ea"/>
                <a:cs typeface="+mn-cs"/>
              </a:rPr>
              <a:t>Video API: </a:t>
            </a:r>
            <a:r>
              <a:rPr lang="en-US" baseline="0"/>
              <a:t>as a free trial on the website microsoft.com/cognitive.</a:t>
            </a:r>
            <a:r>
              <a:rPr lang="en-US" strike="noStrike" baseline="0"/>
              <a:t>  See Computer Vision description.</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It</a:t>
            </a:r>
            <a:r>
              <a:rPr lang="en-US" sz="900" b="1"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a:t> Use cases:</a:t>
            </a:r>
            <a:r>
              <a:rPr lang="en-US" baseline="0"/>
              <a:t> </a:t>
            </a:r>
            <a:r>
              <a:rPr lang="en-US" sz="900" b="0" i="0" u="none" strike="noStrike" kern="120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a:t> </a:t>
            </a:r>
            <a:r>
              <a:rPr lang="en-US" sz="900" b="0" i="0" u="none" strike="noStrike" kern="120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a:t> </a:t>
            </a:r>
            <a:endParaRPr lang="en-US" baseline="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9/30/19 10:45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401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4143427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749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22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2181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40805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415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While data is pervasive, actionable intelligence from data is elusive. We understand that customers want to transform data to intelligent action and reinvent their business processes.  To do this they need to more easily analyze massive amounts of data – so they can move from seeing “what happened” and understanding “why it happened” to predicting “what will happen” and ultimately, knowing “what should I do”.  Only then can they create the intelligent enterprise and accelerate digital transformation. </a:t>
            </a:r>
          </a:p>
          <a:p>
            <a:pPr marL="0" marR="0" lvl="0" indent="0" algn="l" defTabSz="946920" rtl="0" eaLnBrk="0" fontAlgn="base" latinLnBrk="0" hangingPunct="0">
              <a:lnSpc>
                <a:spcPct val="100000"/>
              </a:lnSpc>
              <a:spcBef>
                <a:spcPct val="30000"/>
              </a:spcBef>
              <a:spcAft>
                <a:spcPts val="345"/>
              </a:spcAft>
              <a:buClrTx/>
              <a:buSzTx/>
              <a:buFont typeface="Arial" panose="020B0604020202020204" pitchFamily="34" charset="0"/>
              <a:buNone/>
              <a:tabLst/>
              <a:defRPr/>
            </a:pPr>
            <a:endParaRPr lang="en-US" b="0" baseline="0" dirty="0"/>
          </a:p>
          <a:p>
            <a:pPr marL="171450" indent="-171450">
              <a:buFont typeface="Arial" panose="020B0604020202020204" pitchFamily="34" charset="0"/>
              <a:buChar char="•"/>
            </a:pPr>
            <a:r>
              <a:rPr lang="en-US" baseline="0" dirty="0"/>
              <a:t>Put another way, the journey to greater insight involves moving from </a:t>
            </a:r>
            <a:r>
              <a:rPr lang="en-US" b="1" baseline="0" dirty="0"/>
              <a:t>“forensic” or “descriptive”</a:t>
            </a:r>
            <a:r>
              <a:rPr lang="en-US" baseline="0" dirty="0"/>
              <a:t> analytics – use of historic measurement to describe what happened and why – to more advanced analytics that become </a:t>
            </a:r>
            <a:r>
              <a:rPr lang="en-US" b="1" baseline="0" dirty="0"/>
              <a:t>“predictive”</a:t>
            </a:r>
            <a:r>
              <a:rPr lang="en-US" baseline="0" dirty="0"/>
              <a:t> and eventually </a:t>
            </a:r>
            <a:r>
              <a:rPr lang="en-US" b="1" baseline="0" dirty="0"/>
              <a:t>“prescriptive”</a:t>
            </a:r>
            <a:r>
              <a:rPr lang="en-US" baseline="0" dirty="0"/>
              <a:t>.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0" baseline="0" dirty="0"/>
              <a:t>This journey is a natural evolution as an organization leverages data more thoroughly. We think about it in 4 steps:   </a:t>
            </a:r>
            <a:endParaRPr lang="en-US" baseline="0" dirty="0"/>
          </a:p>
          <a:p>
            <a:pPr marL="171450" indent="-171450">
              <a:buFont typeface="Arial" panose="020B0604020202020204" pitchFamily="34" charset="0"/>
              <a:buChar char="•"/>
            </a:pPr>
            <a:r>
              <a:rPr lang="en-US" b="1" baseline="0" dirty="0"/>
              <a:t>Step 1: What happened?</a:t>
            </a:r>
          </a:p>
          <a:p>
            <a:pPr marL="388712" lvl="1" indent="-171450">
              <a:buFont typeface="Arial" panose="020B0604020202020204" pitchFamily="34" charset="0"/>
              <a:buChar char="•"/>
            </a:pPr>
            <a:r>
              <a:rPr lang="en-US" baseline="0" dirty="0"/>
              <a:t>Utilize </a:t>
            </a:r>
            <a:r>
              <a:rPr lang="en-US" b="1" baseline="0" dirty="0"/>
              <a:t>descriptive analytics </a:t>
            </a:r>
            <a:r>
              <a:rPr lang="en-US" b="0" baseline="0" dirty="0"/>
              <a:t>to understand what happened</a:t>
            </a:r>
            <a:endParaRPr lang="en-US" baseline="0"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2:  Why did it happen?</a:t>
            </a:r>
          </a:p>
          <a:p>
            <a:pPr marL="388712" lvl="1" indent="-171450">
              <a:buFont typeface="Arial" panose="020B0604020202020204" pitchFamily="34" charset="0"/>
              <a:buChar char="•"/>
            </a:pPr>
            <a:r>
              <a:rPr lang="en-US" baseline="0" dirty="0"/>
              <a:t>Incorporate </a:t>
            </a:r>
            <a:r>
              <a:rPr lang="en-US" b="1" baseline="0" dirty="0"/>
              <a:t>diagnostic analytics</a:t>
            </a:r>
            <a:r>
              <a:rPr lang="en-US" baseline="0" dirty="0"/>
              <a:t> for a better understanding of why certain things happened in the past, making it possible to better identify root causes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3:  What will happen? </a:t>
            </a:r>
          </a:p>
          <a:p>
            <a:pPr marL="388712" lvl="1" indent="-171450">
              <a:buFont typeface="Arial" panose="020B0604020202020204" pitchFamily="34" charset="0"/>
              <a:buChar char="•"/>
            </a:pPr>
            <a:r>
              <a:rPr lang="en-US" baseline="0" dirty="0"/>
              <a:t>Expand into </a:t>
            </a:r>
            <a:r>
              <a:rPr lang="en-US" b="1" baseline="0" dirty="0"/>
              <a:t>predictive analytics</a:t>
            </a:r>
            <a:r>
              <a:rPr lang="en-US" baseline="0" dirty="0"/>
              <a:t>:  With sufficiently detailed historical data and the rigorous application of statistical methods including machine learning, we can now predict a variety of events and effects that could not accurately be forecast in the past.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Step 4:  What should I do? </a:t>
            </a:r>
          </a:p>
          <a:p>
            <a:pPr marL="388712" lvl="1" indent="-171450">
              <a:buFont typeface="Arial" panose="020B0604020202020204" pitchFamily="34" charset="0"/>
              <a:buChar char="•"/>
            </a:pPr>
            <a:r>
              <a:rPr lang="en-US" baseline="0" dirty="0"/>
              <a:t>Use </a:t>
            </a:r>
            <a:r>
              <a:rPr lang="en-US" b="1" baseline="0" dirty="0"/>
              <a:t>prescriptive analytics </a:t>
            </a:r>
            <a:r>
              <a:rPr lang="en-US" b="0" baseline="0" dirty="0"/>
              <a:t>for foresight: Foresight is the holy grail of analytics. </a:t>
            </a:r>
            <a:r>
              <a:rPr lang="en-US" baseline="0" dirty="0"/>
              <a:t>By analyzing a set of reactions, we can not only predict what will happen, but how various responses will fare, given individual conditions, people, etc. It requires not only that we predict, but that we measure the </a:t>
            </a:r>
            <a:r>
              <a:rPr lang="en-US" i="1" baseline="0" dirty="0"/>
              <a:t>individualized</a:t>
            </a:r>
            <a:r>
              <a:rPr lang="en-US" baseline="0" dirty="0"/>
              <a:t> results of actions taken in the past, like medical treatments for particular patient cohorts, and then measure the effectiveness of past actions in prescribing how to react in the future. We can then automate action based on the prescriptive analytics, delivering business value directly in the flow of daily business activities.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9/30/19 10:45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162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Detect human faces and compare similar ones, organize people into groups according to visual similarity, and identify previously tagged people in images. </a:t>
            </a:r>
            <a:endParaRPr lang="zh-CN" altLang="en-US"/>
          </a:p>
        </p:txBody>
      </p:sp>
    </p:spTree>
    <p:extLst>
      <p:ext uri="{BB962C8B-B14F-4D97-AF65-F5344CB8AC3E}">
        <p14:creationId xmlns:p14="http://schemas.microsoft.com/office/powerpoint/2010/main" val="3675030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4705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Intelligent video processing produces stable video output, detects motion, creates intelligent thumbnails, and detects and tracks faces. </a:t>
            </a:r>
            <a:endParaRPr lang="zh-CN" altLang="en-US"/>
          </a:p>
        </p:txBody>
      </p:sp>
    </p:spTree>
    <p:extLst>
      <p:ext uri="{BB962C8B-B14F-4D97-AF65-F5344CB8AC3E}">
        <p14:creationId xmlns:p14="http://schemas.microsoft.com/office/powerpoint/2010/main" val="3299441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1670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455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9190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Speech</a:t>
            </a:r>
            <a:r>
              <a:rPr lang="en-US"/>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a:p>
          <a:p>
            <a:pPr marL="0" lvl="0" indent="0">
              <a:buFont typeface="Arial" panose="020B0604020202020204" pitchFamily="34" charset="0"/>
              <a:buNone/>
            </a:pPr>
            <a:r>
              <a:rPr lang="en-US" b="1"/>
              <a:t>Bing Speech API:  </a:t>
            </a:r>
            <a:r>
              <a:rPr lang="en-US"/>
              <a:t>At</a:t>
            </a:r>
            <a:r>
              <a:rPr lang="en-US" baseline="0"/>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a:t>We also have SDKs available for Speech.</a:t>
            </a: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CRIS: </a:t>
            </a:r>
            <a:r>
              <a:rPr lang="en-US" sz="900" b="0" i="0" u="none" strike="noStrike" kern="1200">
                <a:solidFill>
                  <a:schemeClr val="tx1"/>
                </a:solidFill>
                <a:effectLst/>
                <a:latin typeface="Segoe UI Light" pitchFamily="34" charset="0"/>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a:t> </a:t>
            </a:r>
            <a:r>
              <a:rPr lang="en-US" sz="900" b="0" i="0" u="none" strike="noStrike" kern="120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a:solidFill>
                  <a:schemeClr val="tx1"/>
                </a:solidFill>
                <a:effectLst/>
                <a:latin typeface="Segoe UI Light" pitchFamily="34" charset="0"/>
                <a:ea typeface="+mn-ea"/>
                <a:cs typeface="+mn-cs"/>
              </a:rPr>
            </a:br>
            <a:r>
              <a:rPr lang="en-US" sz="900" b="0" i="0" u="none" strike="noStrike" kern="1200">
                <a:solidFill>
                  <a:schemeClr val="tx1"/>
                </a:solidFill>
                <a:effectLst/>
                <a:latin typeface="Segoe UI Light" pitchFamily="34" charset="0"/>
                <a:ea typeface="+mn-ea"/>
                <a:cs typeface="+mn-cs"/>
              </a:rPr>
              <a:t>http://research.microsoft.com/pubs/194346/0007893.pdf</a:t>
            </a:r>
            <a:r>
              <a:rPr lang="en-US"/>
              <a:t>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a:solidFill>
                  <a:schemeClr val="tx1"/>
                </a:solidFill>
                <a:effectLst/>
                <a:latin typeface="Segoe UI Light" pitchFamily="34" charset="0"/>
                <a:ea typeface="+mn-ea"/>
                <a:cs typeface="+mn-cs"/>
              </a:rPr>
            </a:b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a:solidFill>
                  <a:schemeClr val="tx1"/>
                </a:solidFill>
                <a:effectLst/>
                <a:latin typeface="Segoe UI Light" pitchFamily="34" charset="0"/>
                <a:ea typeface="+mn-ea"/>
                <a:cs typeface="+mn-cs"/>
              </a:rPr>
              <a:t>Speaker Recognition</a:t>
            </a:r>
            <a:r>
              <a:rPr lang="en-US" sz="900" b="1" i="0" u="none" strike="noStrike" kern="1200" baseline="0">
                <a:solidFill>
                  <a:schemeClr val="tx1"/>
                </a:solidFill>
                <a:effectLst/>
                <a:latin typeface="Segoe UI Light" pitchFamily="34" charset="0"/>
                <a:ea typeface="+mn-ea"/>
                <a:cs typeface="+mn-cs"/>
              </a:rPr>
              <a:t> API:  </a:t>
            </a:r>
            <a:r>
              <a:rPr lang="en-US" sz="900" b="0" i="0" u="none" strike="noStrike" kern="120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a:t> A</a:t>
            </a:r>
            <a:r>
              <a:rPr lang="en-US" baseline="0"/>
              <a:t> use case is biometric authentication using voice.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https://blogs.technet.microsoft.com/machinelearning/2015/12/14/now-available-speaker-video-apis-from-microsoft-project-oxford/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We also have SDKs available for Speaker </a:t>
            </a:r>
            <a:r>
              <a:rPr lang="en-US" baseline="0" err="1"/>
              <a:t>Reco</a:t>
            </a:r>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9/30/19 10:45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398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Convert audio to text, understand intent, and convert text back to speech for natural responsiveness. </a:t>
            </a:r>
          </a:p>
          <a:p>
            <a:endParaRPr lang="en-US" altLang="zh-CN">
              <a:effectLst/>
            </a:endParaRPr>
          </a:p>
          <a:p>
            <a:r>
              <a:rPr lang="en-US">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a:effectLst/>
                <a:hlinkClick r:id="rId3"/>
              </a:rPr>
              <a:t>LUIS</a:t>
            </a:r>
            <a:r>
              <a:rPr lang="en-US">
                <a:effectLst/>
              </a:rPr>
              <a:t> service are used to generate the intent. </a:t>
            </a:r>
            <a:endParaRPr lang="zh-CN" altLang="en-US"/>
          </a:p>
        </p:txBody>
      </p:sp>
    </p:spTree>
    <p:extLst>
      <p:ext uri="{BB962C8B-B14F-4D97-AF65-F5344CB8AC3E}">
        <p14:creationId xmlns:p14="http://schemas.microsoft.com/office/powerpoint/2010/main" val="3900055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2407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479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Three key trends are converging to accelerate digital transformation: </a:t>
            </a:r>
          </a:p>
          <a:p>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First, the </a:t>
            </a:r>
            <a:r>
              <a:rPr lang="en-US" sz="900" b="1" kern="1200">
                <a:solidFill>
                  <a:schemeClr val="tx1"/>
                </a:solidFill>
                <a:effectLst/>
                <a:latin typeface="Segoe UI Light" pitchFamily="34" charset="0"/>
                <a:ea typeface="+mn-ea"/>
                <a:cs typeface="+mn-cs"/>
              </a:rPr>
              <a:t>cloud</a:t>
            </a:r>
            <a:r>
              <a:rPr lang="en-US" sz="900" kern="120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a:solidFill>
                  <a:schemeClr val="tx1"/>
                </a:solidFill>
                <a:effectLst/>
                <a:latin typeface="Segoe UI Light" pitchFamily="34" charset="0"/>
                <a:ea typeface="+mn-ea"/>
                <a:cs typeface="+mn-cs"/>
              </a:rPr>
              <a:t> This is increasing the </a:t>
            </a:r>
            <a:r>
              <a:rPr lang="en-US" sz="900" b="1" kern="1200">
                <a:solidFill>
                  <a:schemeClr val="tx1"/>
                </a:solidFill>
                <a:effectLst/>
                <a:latin typeface="Segoe UI Light" pitchFamily="34" charset="0"/>
                <a:ea typeface="+mn-ea"/>
                <a:cs typeface="+mn-cs"/>
              </a:rPr>
              <a:t>availability of vast and detailed data </a:t>
            </a:r>
            <a:r>
              <a:rPr lang="en-US" sz="900" kern="1200">
                <a:solidFill>
                  <a:schemeClr val="tx1"/>
                </a:solidFill>
                <a:effectLst/>
                <a:latin typeface="Segoe UI Light" pitchFamily="34" charset="0"/>
                <a:ea typeface="+mn-ea"/>
                <a:cs typeface="+mn-cs"/>
              </a:rPr>
              <a:t>about products, businesses, market conditions, devices, and consumers and</a:t>
            </a:r>
            <a:r>
              <a:rPr lang="en-US" sz="900" kern="1200" baseline="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a:solidFill>
                  <a:schemeClr val="tx1"/>
                </a:solidFill>
                <a:effectLst/>
                <a:latin typeface="Segoe UI Light" pitchFamily="34" charset="0"/>
                <a:ea typeface="+mn-ea"/>
                <a:cs typeface="+mn-cs"/>
              </a:rPr>
              <a:t>machine learning, </a:t>
            </a:r>
            <a:r>
              <a:rPr lang="en-US" sz="900" kern="120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a:solidFill>
                  <a:schemeClr val="tx1"/>
                </a:solidFill>
                <a:effectLst/>
                <a:latin typeface="Segoe UI Light" pitchFamily="34" charset="0"/>
                <a:ea typeface="+mn-ea"/>
                <a:cs typeface="+mn-cs"/>
              </a:rPr>
              <a:t> This marks </a:t>
            </a:r>
            <a:r>
              <a:rPr lang="en-US" sz="900" kern="120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9/30/19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565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Eliminate speech recognition barriers like speaking style, background noise, and vocabulary. </a:t>
            </a:r>
          </a:p>
          <a:p>
            <a:r>
              <a:rPr lang="en-US" sz="1200" kern="120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kern="120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3412020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9/30/19 10:45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42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2483134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106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9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a:solidFill>
                  <a:schemeClr val="tx1"/>
                </a:solidFill>
                <a:effectLst/>
                <a:latin typeface="Segoe UI Light" pitchFamily="34" charset="0"/>
                <a:ea typeface="+mn-ea"/>
                <a:cs typeface="+mn-cs"/>
              </a:rPr>
              <a:t> Cognitive Services </a:t>
            </a:r>
            <a:r>
              <a:rPr lang="en-US" sz="9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900" b="0" i="0" u="none" strike="noStrike" kern="1200" err="1">
                <a:solidFill>
                  <a:schemeClr val="tx1"/>
                </a:solidFill>
                <a:effectLst/>
                <a:latin typeface="Segoe UI Light" pitchFamily="34" charset="0"/>
                <a:ea typeface="+mn-ea"/>
                <a:cs typeface="+mn-cs"/>
              </a:rPr>
              <a:t>donaldbr</a:t>
            </a:r>
            <a:r>
              <a:rPr lang="en-US" sz="900" b="0" i="0" u="none" strike="noStrike" kern="1200">
                <a:solidFill>
                  <a:schemeClr val="tx1"/>
                </a:solidFill>
                <a:effectLst/>
                <a:latin typeface="Segoe UI Light" pitchFamily="34" charset="0"/>
                <a:ea typeface="+mn-ea"/>
                <a:cs typeface="+mn-cs"/>
              </a:rPr>
              <a:t> directly for more information. </a:t>
            </a:r>
          </a:p>
          <a:p>
            <a:endParaRPr lang="en-US" sz="900" b="0" i="0" u="none" strike="noStrike"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err="1">
                <a:solidFill>
                  <a:schemeClr val="tx1"/>
                </a:solidFill>
                <a:effectLst/>
                <a:latin typeface="Segoe UI Light" pitchFamily="34" charset="0"/>
                <a:ea typeface="+mn-ea"/>
                <a:cs typeface="+mn-cs"/>
              </a:rPr>
              <a:t>febuary</a:t>
            </a:r>
            <a:r>
              <a:rPr lang="en-US" sz="9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err="1">
                <a:solidFill>
                  <a:schemeClr val="tx1"/>
                </a:solidFill>
                <a:effectLst/>
                <a:latin typeface="Segoe UI Light" pitchFamily="34" charset="0"/>
                <a:ea typeface="+mn-ea"/>
                <a:cs typeface="+mn-cs"/>
              </a:rPr>
              <a:t>stephen</a:t>
            </a:r>
            <a:r>
              <a:rPr lang="en-US" sz="900" b="0" i="0" u="none" strike="noStrike" kern="1200" baseline="0">
                <a:solidFill>
                  <a:schemeClr val="tx1"/>
                </a:solidFill>
                <a:effectLst/>
                <a:latin typeface="Segoe UI Light" pitchFamily="34" charset="0"/>
                <a:ea typeface="+mn-ea"/>
                <a:cs typeface="+mn-cs"/>
              </a:rPr>
              <a:t> </a:t>
            </a:r>
            <a:r>
              <a:rPr lang="en-US" sz="900" b="0" i="0" u="none" strike="noStrike" kern="1200" baseline="0" err="1">
                <a:solidFill>
                  <a:schemeClr val="tx1"/>
                </a:solidFill>
                <a:effectLst/>
                <a:latin typeface="Segoe UI Light" pitchFamily="34" charset="0"/>
                <a:ea typeface="+mn-ea"/>
                <a:cs typeface="+mn-cs"/>
              </a:rPr>
              <a:t>spielberg</a:t>
            </a:r>
            <a:r>
              <a:rPr lang="en-US" sz="9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a:solidFill>
                <a:schemeClr val="tx1"/>
              </a:solidFill>
              <a:effectLst/>
              <a:latin typeface="Segoe UI Light" pitchFamily="34" charset="0"/>
              <a:ea typeface="+mn-ea"/>
              <a:cs typeface="+mn-cs"/>
            </a:endParaRPr>
          </a:p>
          <a:p>
            <a:r>
              <a:rPr lang="en-US" sz="900" b="1" i="0" u="none" strike="noStrike" kern="1200" baseline="0">
                <a:solidFill>
                  <a:schemeClr val="tx1"/>
                </a:solidFill>
                <a:effectLst/>
                <a:latin typeface="Segoe UI Light" pitchFamily="34" charset="0"/>
                <a:ea typeface="+mn-ea"/>
                <a:cs typeface="+mn-cs"/>
              </a:rPr>
              <a:t>Web Language Model API: </a:t>
            </a:r>
            <a:r>
              <a:rPr lang="en-US" sz="9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900" b="0" i="0" u="none" strike="noStrike" kern="1200" baseline="0">
              <a:solidFill>
                <a:schemeClr val="tx1"/>
              </a:solidFill>
              <a:effectLst/>
              <a:latin typeface="Segoe UI Light" pitchFamily="34" charset="0"/>
              <a:ea typeface="+mn-ea"/>
              <a:cs typeface="+mn-cs"/>
            </a:endParaRPr>
          </a:p>
          <a:p>
            <a:endParaRPr lang="en-US" sz="9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Linguistic Analysis API</a:t>
            </a:r>
            <a:r>
              <a:rPr lang="en-US" sz="9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LUIS: </a:t>
            </a:r>
            <a:r>
              <a:rPr lang="en-US" sz="900" b="0" i="0" u="none" strike="noStrike" kern="120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err="1">
                <a:solidFill>
                  <a:schemeClr val="tx1"/>
                </a:solidFill>
                <a:effectLst/>
                <a:latin typeface="Segoe UI Light" pitchFamily="34" charset="0"/>
                <a:ea typeface="+mn-ea"/>
                <a:cs typeface="+mn-cs"/>
              </a:rPr>
              <a:t>webhooks</a:t>
            </a:r>
            <a:r>
              <a:rPr lang="en-US" sz="9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a:solidFill>
                  <a:schemeClr val="tx1"/>
                </a:solidFill>
                <a:effectLst/>
                <a:latin typeface="Segoe UI Light" pitchFamily="34" charset="0"/>
                <a:ea typeface="+mn-ea"/>
                <a:cs typeface="+mn-cs"/>
              </a:rPr>
            </a:b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9/30/19 10:45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202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a:solidFill>
                  <a:schemeClr val="tx1"/>
                </a:solidFill>
                <a:effectLst/>
                <a:latin typeface="Segoe UI Light" pitchFamily="34" charset="0"/>
                <a:ea typeface="+mn-ea"/>
                <a:cs typeface="+mn-cs"/>
              </a:rPr>
              <a:t>That’s where Power BI comes in. </a:t>
            </a:r>
            <a:r>
              <a:rPr lang="en-US" sz="800" kern="120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a:gradFill>
                  <a:gsLst>
                    <a:gs pos="1250">
                      <a:srgbClr val="000000"/>
                    </a:gs>
                    <a:gs pos="99000">
                      <a:srgbClr val="000000"/>
                    </a:gs>
                  </a:gsLst>
                  <a:lin ang="5400000" scaled="0"/>
                </a:gradFill>
                <a:latin typeface="Segoe UI Light" pitchFamily="34" charset="0"/>
                <a:ea typeface="+mn-ea"/>
                <a:cs typeface="+mn-cs"/>
              </a:rPr>
              <a:t> business</a:t>
            </a:r>
            <a:r>
              <a:rPr lang="en-US" sz="800" kern="120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a:gradFill>
                  <a:gsLst>
                    <a:gs pos="1250">
                      <a:srgbClr val="000000"/>
                    </a:gs>
                    <a:gs pos="99000">
                      <a:srgbClr val="000000"/>
                    </a:gs>
                  </a:gsLst>
                  <a:lin ang="5400000" scaled="0"/>
                </a:gradFill>
                <a:latin typeface="Segoe UI Light" pitchFamily="34" charset="0"/>
                <a:ea typeface="+mn-ea"/>
                <a:cs typeface="+mn-cs"/>
              </a:rPr>
              <a:t> </a:t>
            </a:r>
            <a:r>
              <a:rPr lang="en-US" sz="800" kern="120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a:solidFill>
                <a:schemeClr val="tx1"/>
              </a:solidFill>
              <a:latin typeface="Segoe UI Light" pitchFamily="34" charset="0"/>
              <a:ea typeface="+mn-ea"/>
              <a:cs typeface="+mn-cs"/>
            </a:endParaRPr>
          </a:p>
          <a:p>
            <a:endParaRPr lang="en-US" sz="900" b="0" i="0" kern="1200" baseline="0">
              <a:solidFill>
                <a:schemeClr val="tx1"/>
              </a:solidFill>
              <a:effectLst/>
              <a:latin typeface="Segoe UI Light" pitchFamily="34" charset="0"/>
              <a:ea typeface="+mn-ea"/>
              <a:cs typeface="+mn-cs"/>
            </a:endParaRPr>
          </a:p>
          <a:p>
            <a:r>
              <a:rPr lang="en-US" sz="900" b="1" i="0" kern="1200" baseline="0">
                <a:solidFill>
                  <a:schemeClr val="tx1"/>
                </a:solidFill>
                <a:effectLst/>
                <a:latin typeface="Segoe UI Light" pitchFamily="34" charset="0"/>
                <a:ea typeface="+mn-ea"/>
                <a:cs typeface="+mn-cs"/>
              </a:rPr>
              <a:t>T: Now that we’ve walked through everything, let’s take a look at the whole picture. </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9/30/19 10:45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16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08323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83237"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60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91134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1940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82037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Utilize the simple ASA rule based interface within the Azure Management Portal to create, manage and control rules. </a:t>
            </a:r>
          </a:p>
          <a:p>
            <a:r>
              <a:rPr lang="en-US" sz="1200" kern="1200" dirty="0">
                <a:solidFill>
                  <a:schemeClr val="tx1"/>
                </a:solidFill>
                <a:effectLst/>
                <a:latin typeface="+mn-lt"/>
                <a:ea typeface="+mn-ea"/>
                <a:cs typeface="+mn-cs"/>
              </a:rPr>
              <a:t>Jobs in ASA have 3 parts like we talked about earlier:</a:t>
            </a:r>
          </a:p>
          <a:p>
            <a:r>
              <a:rPr lang="en-US" sz="1200" kern="1200" dirty="0">
                <a:solidFill>
                  <a:schemeClr val="tx1"/>
                </a:solidFill>
                <a:effectLst/>
                <a:latin typeface="+mn-lt"/>
                <a:ea typeface="+mn-ea"/>
                <a:cs typeface="+mn-cs"/>
              </a:rPr>
              <a:t>Input which is the telemetry data stream, an output which is where you want the results of the job to go to and a query which is defined to run over your input to determine your output.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Each job can be thought of as a materialized view </a:t>
            </a:r>
          </a:p>
          <a:p>
            <a:r>
              <a:rPr lang="en-US" sz="1200" kern="1200" dirty="0">
                <a:solidFill>
                  <a:schemeClr val="tx1"/>
                </a:solidFill>
                <a:effectLst/>
                <a:latin typeface="+mn-lt"/>
                <a:ea typeface="+mn-ea"/>
                <a:cs typeface="+mn-cs"/>
              </a:rPr>
              <a:t>User defines an output dataset as a function of a number of input datasets</a:t>
            </a:r>
          </a:p>
          <a:p>
            <a:r>
              <a:rPr lang="en-US" sz="1200" kern="1200" dirty="0">
                <a:solidFill>
                  <a:schemeClr val="tx1"/>
                </a:solidFill>
                <a:effectLst/>
                <a:latin typeface="+mn-lt"/>
                <a:ea typeface="+mn-ea"/>
                <a:cs typeface="+mn-cs"/>
              </a:rPr>
              <a:t>User requests that ASA compute and keep the output dataset up-to-date in the output location at all times With as low an observation latency as possible</a:t>
            </a:r>
          </a:p>
          <a:p>
            <a:r>
              <a:rPr lang="en-US" sz="1200" kern="1200" dirty="0">
                <a:solidFill>
                  <a:schemeClr val="tx1"/>
                </a:solidFill>
                <a:effectLst/>
                <a:latin typeface="+mn-lt"/>
                <a:ea typeface="+mn-ea"/>
                <a:cs typeface="+mn-cs"/>
              </a:rPr>
              <a:t>ASA service maintains a database of job definitions</a:t>
            </a:r>
          </a:p>
          <a:p>
            <a:r>
              <a:rPr lang="en-US" sz="1200" kern="1200" dirty="0">
                <a:solidFill>
                  <a:schemeClr val="tx1"/>
                </a:solidFill>
                <a:effectLst/>
                <a:latin typeface="+mn-lt"/>
                <a:ea typeface="+mn-ea"/>
                <a:cs typeface="+mn-cs"/>
              </a:rPr>
              <a:t>When a job is started, it is scheduled for execution on a YARN cluster in the appropriate data center</a:t>
            </a:r>
          </a:p>
          <a:p>
            <a:r>
              <a:rPr lang="en-US" sz="1200" kern="1200" dirty="0">
                <a:solidFill>
                  <a:schemeClr val="tx1"/>
                </a:solidFill>
                <a:effectLst/>
                <a:latin typeface="+mn-lt"/>
                <a:ea typeface="+mn-ea"/>
                <a:cs typeface="+mn-cs"/>
              </a:rPr>
              <a:t>All elements of a job definition can be defined and edited via REST endpoints.</a:t>
            </a:r>
          </a:p>
          <a:p>
            <a:r>
              <a:rPr lang="en-US" sz="1200" kern="1200" dirty="0">
                <a:solidFill>
                  <a:schemeClr val="tx1"/>
                </a:solidFill>
                <a:effectLst/>
                <a:latin typeface="+mn-lt"/>
                <a:ea typeface="+mn-ea"/>
                <a:cs typeface="+mn-cs"/>
              </a:rPr>
              <a:t>In addition Data Model supports Two types of objects: Events and Data.</a:t>
            </a:r>
          </a:p>
          <a:p>
            <a:pPr lvl="0"/>
            <a:r>
              <a:rPr lang="en-US" sz="1200" kern="1200" dirty="0">
                <a:solidFill>
                  <a:schemeClr val="tx1"/>
                </a:solidFill>
                <a:effectLst/>
                <a:latin typeface="+mn-lt"/>
                <a:ea typeface="+mn-ea"/>
                <a:cs typeface="+mn-cs"/>
              </a:rPr>
              <a:t>Events correspond to things that occur</a:t>
            </a:r>
          </a:p>
          <a:p>
            <a:pPr lvl="0"/>
            <a:r>
              <a:rPr lang="en-US" sz="1200" kern="1200" dirty="0">
                <a:solidFill>
                  <a:schemeClr val="tx1"/>
                </a:solidFill>
                <a:effectLst/>
                <a:latin typeface="+mn-lt"/>
                <a:ea typeface="+mn-ea"/>
                <a:cs typeface="+mn-cs"/>
              </a:rPr>
              <a:t>Each event has a timestamp</a:t>
            </a:r>
          </a:p>
          <a:p>
            <a:r>
              <a:rPr lang="en-US" sz="1200" kern="1200" dirty="0">
                <a:solidFill>
                  <a:schemeClr val="tx1"/>
                </a:solidFill>
                <a:effectLst/>
                <a:latin typeface="+mn-lt"/>
                <a:ea typeface="+mn-ea"/>
                <a:cs typeface="+mn-cs"/>
              </a:rPr>
              <a:t>Timestamp is defined as a property of the event (as opposed to an ambient value observed when the event being processed)</a:t>
            </a:r>
          </a:p>
          <a:p>
            <a:r>
              <a:rPr lang="en-US" sz="1200" kern="1200" dirty="0">
                <a:solidFill>
                  <a:schemeClr val="tx1"/>
                </a:solidFill>
                <a:effectLst/>
                <a:latin typeface="+mn-lt"/>
                <a:ea typeface="+mn-ea"/>
                <a:cs typeface="+mn-cs"/>
              </a:rPr>
              <a:t>Data corresponds to values that changes over time that is contained in the event.</a:t>
            </a:r>
          </a:p>
          <a:p>
            <a:r>
              <a:rPr lang="en-US" sz="1200" kern="1200" dirty="0">
                <a:solidFill>
                  <a:schemeClr val="tx1"/>
                </a:solidFill>
                <a:effectLst/>
                <a:latin typeface="+mn-lt"/>
                <a:ea typeface="+mn-ea"/>
                <a:cs typeface="+mn-cs"/>
              </a:rPr>
              <a:t>Offering both notions (Events &amp; Data) enables user-friendly query experiences such as :</a:t>
            </a:r>
          </a:p>
          <a:p>
            <a:r>
              <a:rPr lang="en-US" sz="1200" kern="1200" dirty="0">
                <a:solidFill>
                  <a:schemeClr val="tx1"/>
                </a:solidFill>
                <a:effectLst/>
                <a:latin typeface="+mn-lt"/>
                <a:ea typeface="+mn-ea"/>
                <a:cs typeface="+mn-cs"/>
              </a:rPr>
              <a:t>“Count how many errors occurred, per machine, in every 3-minute window” or</a:t>
            </a:r>
          </a:p>
          <a:p>
            <a:r>
              <a:rPr lang="en-US" sz="1200" kern="1200" dirty="0">
                <a:solidFill>
                  <a:schemeClr val="tx1"/>
                </a:solidFill>
                <a:effectLst/>
                <a:latin typeface="+mn-lt"/>
                <a:ea typeface="+mn-ea"/>
                <a:cs typeface="+mn-cs"/>
              </a:rPr>
              <a:t>“Tell me if an error was reported while the reporting machine was down”.</a:t>
            </a:r>
          </a:p>
          <a:p>
            <a:r>
              <a:rPr lang="en-US" sz="1200" strike="sngStrike" kern="1200" dirty="0">
                <a:solidFill>
                  <a:schemeClr val="tx1"/>
                </a:solidFill>
                <a:effectLst/>
                <a:latin typeface="+mn-lt"/>
                <a:ea typeface="+mn-ea"/>
                <a:cs typeface="+mn-cs"/>
              </a:rPr>
              <a:t>No support for user-visible start-time, end-time, edges, retractions, etc. </a:t>
            </a:r>
            <a:endParaRPr lang="en-US" sz="1200" kern="1200" dirty="0">
              <a:solidFill>
                <a:schemeClr val="tx1"/>
              </a:solidFill>
              <a:effectLst/>
              <a:latin typeface="+mn-lt"/>
              <a:ea typeface="+mn-ea"/>
              <a:cs typeface="+mn-cs"/>
            </a:endParaRPr>
          </a:p>
          <a:p>
            <a:r>
              <a:rPr lang="en-US" sz="1200" strike="sngStrike" kern="1200" dirty="0">
                <a:solidFill>
                  <a:schemeClr val="tx1"/>
                </a:solidFill>
                <a:effectLst/>
                <a:latin typeface="+mn-lt"/>
                <a:ea typeface="+mn-ea"/>
                <a:cs typeface="+mn-cs"/>
              </a:rPr>
              <a:t>ASA understands these notions under the covers though</a:t>
            </a:r>
            <a:endParaRPr lang="en-US" sz="1200" kern="1200" dirty="0">
              <a:solidFill>
                <a:schemeClr val="tx1"/>
              </a:solidFill>
              <a:effectLst/>
              <a:latin typeface="+mn-lt"/>
              <a:ea typeface="+mn-ea"/>
              <a:cs typeface="+mn-cs"/>
            </a:endParaRPr>
          </a:p>
          <a:p>
            <a:r>
              <a:rPr lang="en-US" sz="1200" strike="sngStrike" kern="1200" dirty="0">
                <a:solidFill>
                  <a:schemeClr val="tx1"/>
                </a:solidFill>
                <a:effectLst/>
                <a:latin typeface="+mn-lt"/>
                <a:ea typeface="+mn-ea"/>
                <a:cs typeface="+mn-cs"/>
              </a:rPr>
              <a:t>Types: Long, Double, String (default collation only), and Date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To summarize Azure Stream Analytics is a </a:t>
            </a:r>
            <a:r>
              <a:rPr lang="en-US" sz="1200" b="1" kern="1200" dirty="0" err="1">
                <a:solidFill>
                  <a:schemeClr val="tx1"/>
                </a:solidFill>
                <a:effectLst/>
                <a:latin typeface="+mn-lt"/>
                <a:ea typeface="+mn-ea"/>
                <a:cs typeface="+mn-cs"/>
              </a:rPr>
              <a:t>a</a:t>
            </a:r>
            <a:r>
              <a:rPr lang="en-US" sz="1200" b="1" kern="1200" dirty="0">
                <a:solidFill>
                  <a:schemeClr val="tx1"/>
                </a:solidFill>
                <a:effectLst/>
                <a:latin typeface="+mn-lt"/>
                <a:ea typeface="+mn-ea"/>
                <a:cs typeface="+mn-cs"/>
              </a:rPr>
              <a:t> key service in implementing hot path analytics for </a:t>
            </a:r>
            <a:r>
              <a:rPr lang="en-US" sz="1200" b="1" kern="1200" dirty="0" err="1">
                <a:solidFill>
                  <a:schemeClr val="tx1"/>
                </a:solidFill>
                <a:effectLst/>
                <a:latin typeface="+mn-lt"/>
                <a:ea typeface="+mn-ea"/>
                <a:cs typeface="+mn-cs"/>
              </a:rPr>
              <a:t>IoT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1F8606-7BA6-450B-83AD-F9C5B2D8E882}" type="slidenum">
              <a:rPr lang="en-US" smtClean="0"/>
              <a:t>65</a:t>
            </a:fld>
            <a:endParaRPr lang="en-US"/>
          </a:p>
        </p:txBody>
      </p:sp>
    </p:spTree>
    <p:extLst>
      <p:ext uri="{BB962C8B-B14F-4D97-AF65-F5344CB8AC3E}">
        <p14:creationId xmlns:p14="http://schemas.microsoft.com/office/powerpoint/2010/main" val="2075352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67</a:t>
            </a:fld>
            <a:endParaRPr lang="en-US"/>
          </a:p>
        </p:txBody>
      </p:sp>
    </p:spTree>
    <p:extLst>
      <p:ext uri="{BB962C8B-B14F-4D97-AF65-F5344CB8AC3E}">
        <p14:creationId xmlns:p14="http://schemas.microsoft.com/office/powerpoint/2010/main" val="1718461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70</a:t>
            </a:fld>
            <a:endParaRPr lang="en-US"/>
          </a:p>
        </p:txBody>
      </p:sp>
    </p:spTree>
    <p:extLst>
      <p:ext uri="{BB962C8B-B14F-4D97-AF65-F5344CB8AC3E}">
        <p14:creationId xmlns:p14="http://schemas.microsoft.com/office/powerpoint/2010/main" val="1075265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71F8606-7BA6-450B-83AD-F9C5B2D8E882}" type="slidenum">
              <a:rPr lang="en-US" smtClean="0"/>
              <a:t>93</a:t>
            </a:fld>
            <a:endParaRPr lang="en-US"/>
          </a:p>
        </p:txBody>
      </p:sp>
    </p:spTree>
    <p:extLst>
      <p:ext uri="{BB962C8B-B14F-4D97-AF65-F5344CB8AC3E}">
        <p14:creationId xmlns:p14="http://schemas.microsoft.com/office/powerpoint/2010/main" val="46201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c7146b764_0_3: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4c7146b764_0_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431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c7146b764_0_5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c7146b764_0_53: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84" name="Google Shape;1084;g4c7146b764_0_53: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85" name="Google Shape;1085;g4c7146b764_0_53: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86" name="Google Shape;1086;g4c7146b764_0_53: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87" name="Google Shape;1087;g4c7146b764_0_53: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121</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793641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4c7146b764_0_15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4c7146b764_0_150: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95" name="Google Shape;1095;g4c7146b764_0_150: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96" name="Google Shape;1096;g4c7146b764_0_150: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97" name="Google Shape;1097;g4c7146b764_0_150: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98" name="Google Shape;1098;g4c7146b764_0_150: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122</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65953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4c7146b764_0_24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4c7146b764_0_24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3709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c7146b764_0_252: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4c7146b764_0_252: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4c7146b764_0_252: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0" name="Google Shape;1200;g4c7146b764_0_252: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01" name="Google Shape;1201;g4c7146b764_0_252: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02" name="Google Shape;1202;g4c7146b764_0_252: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124</a:t>
            </a:fld>
            <a:endParaRPr/>
          </a:p>
        </p:txBody>
      </p:sp>
    </p:spTree>
    <p:extLst>
      <p:ext uri="{BB962C8B-B14F-4D97-AF65-F5344CB8AC3E}">
        <p14:creationId xmlns:p14="http://schemas.microsoft.com/office/powerpoint/2010/main" val="2396321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c7146b764_0_289: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4c7146b764_0_289: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7" name="Google Shape;1237;g4c7146b764_0_289: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g4c7146b764_0_289: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39" name="Google Shape;1239;g4c7146b764_0_289: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40" name="Google Shape;1240;g4c7146b764_0_289: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125</a:t>
            </a:fld>
            <a:endParaRPr/>
          </a:p>
        </p:txBody>
      </p:sp>
    </p:spTree>
    <p:extLst>
      <p:ext uri="{BB962C8B-B14F-4D97-AF65-F5344CB8AC3E}">
        <p14:creationId xmlns:p14="http://schemas.microsoft.com/office/powerpoint/2010/main" val="4159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5613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4c7146b764_0_660: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0" name="Google Shape;1260;g4c7146b764_0_66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43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c7146b764_0_66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4c7146b764_0_66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6246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333"/>
              </a:spcAft>
              <a:buSzPts val="1400"/>
              <a:buNone/>
            </a:pPr>
            <a:endParaRPr/>
          </a:p>
        </p:txBody>
      </p:sp>
      <p:sp>
        <p:nvSpPr>
          <p:cNvPr id="1274" name="Google Shape;12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0934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35696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1120857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20460059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143</a:t>
            </a:fld>
            <a:endParaRPr lang="en-US"/>
          </a:p>
        </p:txBody>
      </p:sp>
    </p:spTree>
    <p:extLst>
      <p:ext uri="{BB962C8B-B14F-4D97-AF65-F5344CB8AC3E}">
        <p14:creationId xmlns:p14="http://schemas.microsoft.com/office/powerpoint/2010/main" val="1207549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10465650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a:p>
        </p:txBody>
      </p:sp>
    </p:spTree>
    <p:extLst>
      <p:ext uri="{BB962C8B-B14F-4D97-AF65-F5344CB8AC3E}">
        <p14:creationId xmlns:p14="http://schemas.microsoft.com/office/powerpoint/2010/main" val="1025663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a:p>
        </p:txBody>
      </p:sp>
    </p:spTree>
    <p:extLst>
      <p:ext uri="{BB962C8B-B14F-4D97-AF65-F5344CB8AC3E}">
        <p14:creationId xmlns:p14="http://schemas.microsoft.com/office/powerpoint/2010/main" val="1173362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20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a:p>
        </p:txBody>
      </p:sp>
    </p:spTree>
    <p:extLst>
      <p:ext uri="{BB962C8B-B14F-4D97-AF65-F5344CB8AC3E}">
        <p14:creationId xmlns:p14="http://schemas.microsoft.com/office/powerpoint/2010/main" val="743339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a:p>
        </p:txBody>
      </p:sp>
    </p:spTree>
    <p:extLst>
      <p:ext uri="{BB962C8B-B14F-4D97-AF65-F5344CB8AC3E}">
        <p14:creationId xmlns:p14="http://schemas.microsoft.com/office/powerpoint/2010/main" val="501379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9/30/19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149</a:t>
            </a:fld>
            <a:endParaRPr lang="en-US"/>
          </a:p>
        </p:txBody>
      </p:sp>
    </p:spTree>
    <p:extLst>
      <p:ext uri="{BB962C8B-B14F-4D97-AF65-F5344CB8AC3E}">
        <p14:creationId xmlns:p14="http://schemas.microsoft.com/office/powerpoint/2010/main" val="30469815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g4d68acf8f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Let’s first talk about </a:t>
            </a:r>
            <a:r>
              <a:rPr lang="en-US" sz="1150" dirty="0" err="1">
                <a:solidFill>
                  <a:srgbClr val="555555"/>
                </a:solidFill>
                <a:highlight>
                  <a:srgbClr val="FFFFFF"/>
                </a:highlight>
                <a:latin typeface="Arial"/>
                <a:ea typeface="Arial"/>
                <a:cs typeface="Arial"/>
                <a:sym typeface="Arial"/>
              </a:rPr>
              <a:t>about</a:t>
            </a:r>
            <a:r>
              <a:rPr lang="en-US" sz="1150" dirty="0">
                <a:solidFill>
                  <a:srgbClr val="555555"/>
                </a:solidFill>
                <a:highlight>
                  <a:srgbClr val="FFFFFF"/>
                </a:highlight>
                <a:latin typeface="Arial"/>
                <a:ea typeface="Arial"/>
                <a:cs typeface="Arial"/>
                <a:sym typeface="Arial"/>
              </a:rPr>
              <a:t> building blocks of a Data Science Project. Agree on terminology. </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lang="en-US" sz="1150" dirty="0">
                <a:solidFill>
                  <a:srgbClr val="555555"/>
                </a:solidFill>
                <a:highlight>
                  <a:srgbClr val="FFFFFF"/>
                </a:highlight>
                <a:latin typeface="Arial"/>
                <a:ea typeface="Arial"/>
                <a:cs typeface="Arial"/>
                <a:sym typeface="Arial"/>
              </a:rPr>
              <a:t>Example of Classical ML algorithm</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50000"/>
              </a:lnSpc>
              <a:spcBef>
                <a:spcPts val="333"/>
              </a:spcBef>
              <a:spcAft>
                <a:spcPts val="0"/>
              </a:spcAft>
              <a:buClr>
                <a:schemeClr val="dk1"/>
              </a:buClr>
              <a:buSzPts val="1100"/>
              <a:buFont typeface="Arial"/>
              <a:buNone/>
            </a:pPr>
            <a:r>
              <a:rPr lang="en-US" sz="1150" dirty="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Experimentation and pipelines?</a:t>
            </a:r>
          </a:p>
          <a:p>
            <a:pPr marL="0" lvl="0" indent="0" algn="l" rtl="0">
              <a:spcBef>
                <a:spcPts val="0"/>
              </a:spcBef>
              <a:spcAft>
                <a:spcPts val="333"/>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Deployment. What could be a deployment target?</a:t>
            </a:r>
            <a:endParaRPr sz="1150" dirty="0">
              <a:solidFill>
                <a:srgbClr val="555555"/>
              </a:solidFill>
              <a:highlight>
                <a:srgbClr val="FFFFFF"/>
              </a:highlight>
              <a:latin typeface="Arial"/>
              <a:ea typeface="Arial"/>
              <a:cs typeface="Arial"/>
              <a:sym typeface="Arial"/>
            </a:endParaRPr>
          </a:p>
        </p:txBody>
      </p:sp>
      <p:sp>
        <p:nvSpPr>
          <p:cNvPr id="4483" name="Google Shape;4483;g4d68acf8fe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76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6347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9/30/19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22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3081-0B19-4635-88E5-735ADD00BC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CB5818-1CBF-4F1E-B067-9B48741A1C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FA42A5-A5BF-4B6B-ACF8-100D4DC6CDB0}"/>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972412C7-2CFA-44CE-A43A-82AEB88170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E04508-5B6F-437D-803D-558232F2F31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9997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4F5-D191-4815-A597-19A82CB33B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40C25C-834C-40A9-836C-B4C2E88985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E146C1-7569-42BB-B374-ADE302C08BEF}"/>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FA56382F-B5AC-44C3-B19A-C04E86B80B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635A3A-7452-46A3-83C1-56E913539B56}"/>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12441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A7DB9-9FCF-43AF-BAD8-780E9D1B2B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AAC691-34D9-4EA5-9FED-ED1B419AEB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358794-6E3C-461B-B312-E6DB483F5975}"/>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8232CDF6-C5E5-438D-896F-B5018BB538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7468C-7149-4CFC-B756-8D84AD3A6D4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964209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56333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71109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789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628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081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478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17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9703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3594-2B7F-4AAE-9BD6-62C4119141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0C7912-B213-45F5-B389-FCBE5FD9CE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914F37-E53A-479A-9463-73FFF82FA08D}"/>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AC0341E5-7DE0-471B-892C-F3AE38206F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0F70E5-0240-466C-A8F7-8960FD33E96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801307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08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3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1735636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4545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4460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659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676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855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001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484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628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C911-D56D-41F6-B621-04EE72425F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0A5A2D-3040-41E9-9101-32046B958B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56BB15-592F-454D-924E-C95C340693A9}"/>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E5F9B599-50D3-4864-B37A-AFD80AE10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A3E1DD-3D4C-43C0-947D-BDAF030FBC90}"/>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066537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94918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2050067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4660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559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11"/>
        <p:cNvGrpSpPr/>
        <p:nvPr/>
      </p:nvGrpSpPr>
      <p:grpSpPr>
        <a:xfrm>
          <a:off x="0" y="0"/>
          <a:ext cx="0" cy="0"/>
          <a:chOff x="0" y="0"/>
          <a:chExt cx="0" cy="0"/>
        </a:xfrm>
      </p:grpSpPr>
      <p:sp>
        <p:nvSpPr>
          <p:cNvPr id="512" name="Google Shape;512;p87"/>
          <p:cNvSpPr txBox="1">
            <a:spLocks noGrp="1"/>
          </p:cNvSpPr>
          <p:nvPr>
            <p:ph type="title"/>
          </p:nvPr>
        </p:nvSpPr>
        <p:spPr>
          <a:xfrm>
            <a:off x="426424" y="440495"/>
            <a:ext cx="11336100" cy="758100"/>
          </a:xfrm>
          <a:prstGeom prst="rect">
            <a:avLst/>
          </a:prstGeom>
          <a:noFill/>
          <a:ln>
            <a:noFill/>
          </a:ln>
        </p:spPr>
        <p:txBody>
          <a:bodyPr spcFirstLastPara="1" wrap="square" lIns="0" tIns="164575" rIns="0" bIns="0" anchor="t" anchorCtr="0"/>
          <a:lstStyle>
            <a:lvl1pPr lvl="0" algn="l" rtl="0">
              <a:lnSpc>
                <a:spcPct val="90000"/>
              </a:lnSpc>
              <a:spcBef>
                <a:spcPts val="0"/>
              </a:spcBef>
              <a:spcAft>
                <a:spcPts val="0"/>
              </a:spcAft>
              <a:buClr>
                <a:srgbClr val="000000"/>
              </a:buClr>
              <a:buSzPts val="4400"/>
              <a:buFont typeface="Calibri"/>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044745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19"/>
        <p:cNvGrpSpPr/>
        <p:nvPr/>
      </p:nvGrpSpPr>
      <p:grpSpPr>
        <a:xfrm>
          <a:off x="0" y="0"/>
          <a:ext cx="0" cy="0"/>
          <a:chOff x="0" y="0"/>
          <a:chExt cx="0" cy="0"/>
        </a:xfrm>
      </p:grpSpPr>
      <p:sp>
        <p:nvSpPr>
          <p:cNvPr id="520" name="Google Shape;520;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1" name="Google Shape;521;p89"/>
          <p:cNvSpPr txBox="1">
            <a:spLocks noGrp="1"/>
          </p:cNvSpPr>
          <p:nvPr>
            <p:ph type="body" idx="1"/>
          </p:nvPr>
        </p:nvSpPr>
        <p:spPr>
          <a:xfrm>
            <a:off x="584200" y="1435497"/>
            <a:ext cx="11018400" cy="2308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46799181"/>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22"/>
        <p:cNvGrpSpPr/>
        <p:nvPr/>
      </p:nvGrpSpPr>
      <p:grpSpPr>
        <a:xfrm>
          <a:off x="0" y="0"/>
          <a:ext cx="0" cy="0"/>
          <a:chOff x="0" y="0"/>
          <a:chExt cx="0" cy="0"/>
        </a:xfrm>
      </p:grpSpPr>
      <p:sp>
        <p:nvSpPr>
          <p:cNvPr id="523" name="Google Shape;523;p9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9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25" name="Google Shape;525;p9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526" name="Google Shape;526;p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7" name="Google Shape;527;p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8" name="Google Shape;528;p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982002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2505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C24F-604B-4C19-A971-87DC03D434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6E805E-D67E-43F0-A57E-28D635F4F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7B7958-FBD2-4802-BEF2-D321604C5C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BAC6F2-BFBC-43D3-A18A-54A0BAE71D1D}"/>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6" name="Footer Placeholder 5">
            <a:extLst>
              <a:ext uri="{FF2B5EF4-FFF2-40B4-BE49-F238E27FC236}">
                <a16:creationId xmlns:a16="http://schemas.microsoft.com/office/drawing/2014/main" id="{E5C9196C-2A66-4F81-B58A-FDF7E67484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B08285-46D0-4ED1-82EC-2DA1B87F855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32415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90EE-5EC4-4963-B60C-242D5BA436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443728-2912-4063-BFB4-EE976F0F4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4A10B-49F5-4065-BAEF-C34AB1623B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1B8D11-67A2-4F2D-9C5C-81216F550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CF67E-58B3-41D0-86CB-78CB3C5FC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FE4B79-C9D7-4D26-A70E-818DE46CF9E8}"/>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8" name="Footer Placeholder 7">
            <a:extLst>
              <a:ext uri="{FF2B5EF4-FFF2-40B4-BE49-F238E27FC236}">
                <a16:creationId xmlns:a16="http://schemas.microsoft.com/office/drawing/2014/main" id="{3BE51715-087B-44FC-987E-CF12225F82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2F2F2E-7ABC-45DF-BFAC-6C0D1F1120C7}"/>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8092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36C4-174F-481C-A756-4BB4F4D781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2E1578-1B2C-4C1D-A524-F5368101EE0D}"/>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4" name="Footer Placeholder 3">
            <a:extLst>
              <a:ext uri="{FF2B5EF4-FFF2-40B4-BE49-F238E27FC236}">
                <a16:creationId xmlns:a16="http://schemas.microsoft.com/office/drawing/2014/main" id="{47B2BA91-B504-4F72-A36F-69C71AC6533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0C4165-3B84-43F5-A17D-C0FE09FF3644}"/>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65563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EA5C7-58B1-48FF-8529-F6E7AABC7B0B}"/>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3" name="Footer Placeholder 2">
            <a:extLst>
              <a:ext uri="{FF2B5EF4-FFF2-40B4-BE49-F238E27FC236}">
                <a16:creationId xmlns:a16="http://schemas.microsoft.com/office/drawing/2014/main" id="{2AB0104C-0AA1-43E4-A9A4-19BF6ED88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CD7537-ECD3-440F-8D37-13259FE36B6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19196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CE75-6234-4F42-9E49-06F75FA10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0428AF-6CD4-4146-8988-52238F2EC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F222C7-59CA-4AD8-8AE4-62A2E9A16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7DE3E-5D54-4C70-BAD4-7036625FAAEC}"/>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6" name="Footer Placeholder 5">
            <a:extLst>
              <a:ext uri="{FF2B5EF4-FFF2-40B4-BE49-F238E27FC236}">
                <a16:creationId xmlns:a16="http://schemas.microsoft.com/office/drawing/2014/main" id="{494B54BD-FC3B-4954-A891-3D5C3AF91A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7C8BAF-A0CE-421A-878A-CACBF6E82FD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72989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87E0-3381-4147-B9F9-B252B6143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DCC92B-7136-44F5-9DCC-2FDF962EE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53A4E07-D27E-4BB6-BCB4-BF2EDEB1E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B5F4-9770-4C30-A1B2-A70E27FA3FDD}"/>
              </a:ext>
            </a:extLst>
          </p:cNvPr>
          <p:cNvSpPr>
            <a:spLocks noGrp="1"/>
          </p:cNvSpPr>
          <p:nvPr>
            <p:ph type="dt" sz="half" idx="10"/>
          </p:nvPr>
        </p:nvSpPr>
        <p:spPr/>
        <p:txBody>
          <a:bodyPr/>
          <a:lstStyle/>
          <a:p>
            <a:fld id="{C954CE95-0FB0-4F3D-B6F0-F1B94D0BCE11}" type="datetimeFigureOut">
              <a:rPr lang="en-IN" smtClean="0"/>
              <a:t>30/09/19</a:t>
            </a:fld>
            <a:endParaRPr lang="en-IN"/>
          </a:p>
        </p:txBody>
      </p:sp>
      <p:sp>
        <p:nvSpPr>
          <p:cNvPr id="6" name="Footer Placeholder 5">
            <a:extLst>
              <a:ext uri="{FF2B5EF4-FFF2-40B4-BE49-F238E27FC236}">
                <a16:creationId xmlns:a16="http://schemas.microsoft.com/office/drawing/2014/main" id="{D82FCE1A-5D8E-4820-85D9-9E43DAC0D3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002D9-A7F7-4A0F-B3FF-57EE920FF4E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4454890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F96B7B-3C2B-42D5-AA6B-ECC9ED9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233CC6-E8E4-4574-99B3-70D971C62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250F18-2B5C-4689-BF66-C2EF310EC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4CE95-0FB0-4F3D-B6F0-F1B94D0BCE11}" type="datetimeFigureOut">
              <a:rPr lang="en-IN" smtClean="0"/>
              <a:t>30/09/19</a:t>
            </a:fld>
            <a:endParaRPr lang="en-IN"/>
          </a:p>
        </p:txBody>
      </p:sp>
      <p:sp>
        <p:nvSpPr>
          <p:cNvPr id="5" name="Footer Placeholder 4">
            <a:extLst>
              <a:ext uri="{FF2B5EF4-FFF2-40B4-BE49-F238E27FC236}">
                <a16:creationId xmlns:a16="http://schemas.microsoft.com/office/drawing/2014/main" id="{D5759C5A-7295-4E17-A6AA-6FABC3319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A40BE5-56BC-4A66-8A22-13CB648D95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03C90-B902-4C62-BF41-131AD0D5A350}" type="slidenum">
              <a:rPr lang="en-IN" smtClean="0"/>
              <a:t>‹#›</a:t>
            </a:fld>
            <a:endParaRPr lang="en-IN"/>
          </a:p>
        </p:txBody>
      </p:sp>
    </p:spTree>
    <p:extLst>
      <p:ext uri="{BB962C8B-B14F-4D97-AF65-F5344CB8AC3E}">
        <p14:creationId xmlns:p14="http://schemas.microsoft.com/office/powerpoint/2010/main" val="34034732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2" r:id="rId19"/>
    <p:sldLayoutId id="2147483837" r:id="rId20"/>
    <p:sldLayoutId id="2147483838" r:id="rId21"/>
    <p:sldLayoutId id="2147483672" r:id="rId22"/>
    <p:sldLayoutId id="2147483674" r:id="rId23"/>
    <p:sldLayoutId id="2147483675" r:id="rId24"/>
    <p:sldLayoutId id="2147483678" r:id="rId25"/>
    <p:sldLayoutId id="2147483679" r:id="rId26"/>
    <p:sldLayoutId id="2147483680" r:id="rId27"/>
    <p:sldLayoutId id="2147483681" r:id="rId28"/>
    <p:sldLayoutId id="2147483682"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18" Type="http://schemas.openxmlformats.org/officeDocument/2006/relationships/image" Target="../media/image240.png"/><Relationship Id="rId3" Type="http://schemas.openxmlformats.org/officeDocument/2006/relationships/image" Target="../media/image225.png"/><Relationship Id="rId21" Type="http://schemas.openxmlformats.org/officeDocument/2006/relationships/image" Target="../media/image243.png"/><Relationship Id="rId7" Type="http://schemas.openxmlformats.org/officeDocument/2006/relationships/image" Target="../media/image229.png"/><Relationship Id="rId12" Type="http://schemas.openxmlformats.org/officeDocument/2006/relationships/image" Target="../media/image234.png"/><Relationship Id="rId17" Type="http://schemas.openxmlformats.org/officeDocument/2006/relationships/image" Target="../media/image239.png"/><Relationship Id="rId2" Type="http://schemas.openxmlformats.org/officeDocument/2006/relationships/image" Target="../media/image224.png"/><Relationship Id="rId16" Type="http://schemas.openxmlformats.org/officeDocument/2006/relationships/image" Target="../media/image238.png"/><Relationship Id="rId20"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5" Type="http://schemas.openxmlformats.org/officeDocument/2006/relationships/image" Target="../media/image237.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6.png"/></Relationships>
</file>

<file path=ppt/slides/_rels/slide102.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jp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3.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png"/></Relationships>
</file>

<file path=ppt/slides/_rels/slide104.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18" Type="http://schemas.openxmlformats.org/officeDocument/2006/relationships/image" Target="../media/image276.png"/><Relationship Id="rId3" Type="http://schemas.openxmlformats.org/officeDocument/2006/relationships/image" Target="../media/image261.png"/><Relationship Id="rId21" Type="http://schemas.openxmlformats.org/officeDocument/2006/relationships/image" Target="../media/image279.png"/><Relationship Id="rId7" Type="http://schemas.openxmlformats.org/officeDocument/2006/relationships/image" Target="../media/image265.png"/><Relationship Id="rId12" Type="http://schemas.openxmlformats.org/officeDocument/2006/relationships/image" Target="../media/image270.png"/><Relationship Id="rId17" Type="http://schemas.openxmlformats.org/officeDocument/2006/relationships/image" Target="../media/image275.png"/><Relationship Id="rId2" Type="http://schemas.openxmlformats.org/officeDocument/2006/relationships/image" Target="../media/image260.png"/><Relationship Id="rId16" Type="http://schemas.openxmlformats.org/officeDocument/2006/relationships/image" Target="../media/image274.png"/><Relationship Id="rId20"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64.png"/><Relationship Id="rId11" Type="http://schemas.openxmlformats.org/officeDocument/2006/relationships/image" Target="../media/image269.png"/><Relationship Id="rId24" Type="http://schemas.openxmlformats.org/officeDocument/2006/relationships/image" Target="../media/image282.png"/><Relationship Id="rId5" Type="http://schemas.openxmlformats.org/officeDocument/2006/relationships/image" Target="../media/image263.png"/><Relationship Id="rId15" Type="http://schemas.openxmlformats.org/officeDocument/2006/relationships/image" Target="../media/image273.png"/><Relationship Id="rId23" Type="http://schemas.openxmlformats.org/officeDocument/2006/relationships/image" Target="../media/image281.png"/><Relationship Id="rId10" Type="http://schemas.openxmlformats.org/officeDocument/2006/relationships/image" Target="../media/image268.png"/><Relationship Id="rId19" Type="http://schemas.openxmlformats.org/officeDocument/2006/relationships/image" Target="../media/image277.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 Id="rId22" Type="http://schemas.openxmlformats.org/officeDocument/2006/relationships/image" Target="../media/image280.png"/></Relationships>
</file>

<file path=ppt/slides/_rels/slide10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10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88.jpg"/><Relationship Id="rId2" Type="http://schemas.openxmlformats.org/officeDocument/2006/relationships/image" Target="../media/image287.jpg"/><Relationship Id="rId1" Type="http://schemas.openxmlformats.org/officeDocument/2006/relationships/slideLayout" Target="../slideLayouts/slideLayout2.xml"/><Relationship Id="rId4" Type="http://schemas.openxmlformats.org/officeDocument/2006/relationships/image" Target="../media/image289.jp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s>
</file>

<file path=ppt/slides/_rels/slide11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hyperlink" Target="http://www.opencv.org/"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png"/><Relationship Id="rId18" Type="http://schemas.openxmlformats.org/officeDocument/2006/relationships/image" Target="../media/image317.png"/><Relationship Id="rId26" Type="http://schemas.openxmlformats.org/officeDocument/2006/relationships/image" Target="../media/image325.png"/><Relationship Id="rId3" Type="http://schemas.openxmlformats.org/officeDocument/2006/relationships/image" Target="../media/image302.png"/><Relationship Id="rId21" Type="http://schemas.openxmlformats.org/officeDocument/2006/relationships/image" Target="../media/image320.png"/><Relationship Id="rId7" Type="http://schemas.openxmlformats.org/officeDocument/2006/relationships/image" Target="../media/image306.png"/><Relationship Id="rId12" Type="http://schemas.openxmlformats.org/officeDocument/2006/relationships/image" Target="../media/image311.png"/><Relationship Id="rId17" Type="http://schemas.openxmlformats.org/officeDocument/2006/relationships/image" Target="../media/image316.png"/><Relationship Id="rId25" Type="http://schemas.openxmlformats.org/officeDocument/2006/relationships/image" Target="../media/image324.png"/><Relationship Id="rId2" Type="http://schemas.openxmlformats.org/officeDocument/2006/relationships/image" Target="../media/image301.png"/><Relationship Id="rId16" Type="http://schemas.openxmlformats.org/officeDocument/2006/relationships/image" Target="../media/image315.png"/><Relationship Id="rId20" Type="http://schemas.openxmlformats.org/officeDocument/2006/relationships/image" Target="../media/image319.png"/><Relationship Id="rId29"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05.png"/><Relationship Id="rId11" Type="http://schemas.openxmlformats.org/officeDocument/2006/relationships/image" Target="../media/image310.png"/><Relationship Id="rId24" Type="http://schemas.openxmlformats.org/officeDocument/2006/relationships/image" Target="../media/image323.png"/><Relationship Id="rId32" Type="http://schemas.openxmlformats.org/officeDocument/2006/relationships/image" Target="../media/image331.jpg"/><Relationship Id="rId5" Type="http://schemas.openxmlformats.org/officeDocument/2006/relationships/image" Target="../media/image304.png"/><Relationship Id="rId15" Type="http://schemas.openxmlformats.org/officeDocument/2006/relationships/image" Target="../media/image314.png"/><Relationship Id="rId23" Type="http://schemas.openxmlformats.org/officeDocument/2006/relationships/image" Target="../media/image322.png"/><Relationship Id="rId28" Type="http://schemas.openxmlformats.org/officeDocument/2006/relationships/image" Target="../media/image327.png"/><Relationship Id="rId10" Type="http://schemas.openxmlformats.org/officeDocument/2006/relationships/image" Target="../media/image309.png"/><Relationship Id="rId19" Type="http://schemas.openxmlformats.org/officeDocument/2006/relationships/image" Target="../media/image318.png"/><Relationship Id="rId31" Type="http://schemas.openxmlformats.org/officeDocument/2006/relationships/image" Target="../media/image330.png"/><Relationship Id="rId4" Type="http://schemas.openxmlformats.org/officeDocument/2006/relationships/image" Target="../media/image303.png"/><Relationship Id="rId9" Type="http://schemas.openxmlformats.org/officeDocument/2006/relationships/image" Target="../media/image308.png"/><Relationship Id="rId14" Type="http://schemas.openxmlformats.org/officeDocument/2006/relationships/image" Target="../media/image313.png"/><Relationship Id="rId22" Type="http://schemas.openxmlformats.org/officeDocument/2006/relationships/image" Target="../media/image321.png"/><Relationship Id="rId27" Type="http://schemas.openxmlformats.org/officeDocument/2006/relationships/image" Target="../media/image326.png"/><Relationship Id="rId30" Type="http://schemas.openxmlformats.org/officeDocument/2006/relationships/image" Target="../media/image329.png"/></Relationships>
</file>

<file path=ppt/slides/_rels/slide113.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43.png"/><Relationship Id="rId3" Type="http://schemas.openxmlformats.org/officeDocument/2006/relationships/image" Target="../media/image333.png"/><Relationship Id="rId7" Type="http://schemas.openxmlformats.org/officeDocument/2006/relationships/image" Target="../media/image337.png"/><Relationship Id="rId12" Type="http://schemas.openxmlformats.org/officeDocument/2006/relationships/image" Target="../media/image342.png"/><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336.png"/><Relationship Id="rId11" Type="http://schemas.openxmlformats.org/officeDocument/2006/relationships/image" Target="../media/image341.png"/><Relationship Id="rId5" Type="http://schemas.openxmlformats.org/officeDocument/2006/relationships/image" Target="../media/image335.png"/><Relationship Id="rId15" Type="http://schemas.openxmlformats.org/officeDocument/2006/relationships/image" Target="../media/image345.png"/><Relationship Id="rId10" Type="http://schemas.openxmlformats.org/officeDocument/2006/relationships/image" Target="../media/image340.png"/><Relationship Id="rId4" Type="http://schemas.openxmlformats.org/officeDocument/2006/relationships/image" Target="../media/image334.png"/><Relationship Id="rId9" Type="http://schemas.openxmlformats.org/officeDocument/2006/relationships/image" Target="../media/image339.png"/><Relationship Id="rId14" Type="http://schemas.openxmlformats.org/officeDocument/2006/relationships/image" Target="../media/image344.png"/></Relationships>
</file>

<file path=ppt/slides/_rels/slide114.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57.png"/><Relationship Id="rId3" Type="http://schemas.openxmlformats.org/officeDocument/2006/relationships/image" Target="../media/image347.png"/><Relationship Id="rId7" Type="http://schemas.openxmlformats.org/officeDocument/2006/relationships/image" Target="../media/image351.png"/><Relationship Id="rId12" Type="http://schemas.openxmlformats.org/officeDocument/2006/relationships/image" Target="../media/image356.png"/><Relationship Id="rId2" Type="http://schemas.openxmlformats.org/officeDocument/2006/relationships/image" Target="../media/image346.png"/><Relationship Id="rId16"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55.png"/><Relationship Id="rId5" Type="http://schemas.openxmlformats.org/officeDocument/2006/relationships/image" Target="../media/image349.png"/><Relationship Id="rId15" Type="http://schemas.openxmlformats.org/officeDocument/2006/relationships/image" Target="../media/image359.png"/><Relationship Id="rId10" Type="http://schemas.openxmlformats.org/officeDocument/2006/relationships/image" Target="../media/image354.png"/><Relationship Id="rId4" Type="http://schemas.openxmlformats.org/officeDocument/2006/relationships/image" Target="../media/image348.png"/><Relationship Id="rId9" Type="http://schemas.openxmlformats.org/officeDocument/2006/relationships/image" Target="../media/image353.png"/><Relationship Id="rId14" Type="http://schemas.openxmlformats.org/officeDocument/2006/relationships/image" Target="../media/image35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7.xml"/><Relationship Id="rId5" Type="http://schemas.openxmlformats.org/officeDocument/2006/relationships/image" Target="../media/image364.jpg"/><Relationship Id="rId4" Type="http://schemas.openxmlformats.org/officeDocument/2006/relationships/image" Target="../media/image36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36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6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hyperlink" Target="http://scikit-learn.org/stable/tutorial/machine_learning_map/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2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12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128.xml.rels><?xml version="1.0" encoding="UTF-8" standalone="yes"?>
<Relationships xmlns="http://schemas.openxmlformats.org/package/2006/relationships"><Relationship Id="rId8" Type="http://schemas.openxmlformats.org/officeDocument/2006/relationships/image" Target="../media/image379.png"/><Relationship Id="rId13" Type="http://schemas.openxmlformats.org/officeDocument/2006/relationships/image" Target="../media/image384.png"/><Relationship Id="rId18" Type="http://schemas.openxmlformats.org/officeDocument/2006/relationships/image" Target="../media/image388.png"/><Relationship Id="rId3" Type="http://schemas.openxmlformats.org/officeDocument/2006/relationships/image" Target="../media/image374.png"/><Relationship Id="rId21" Type="http://schemas.openxmlformats.org/officeDocument/2006/relationships/image" Target="../media/image390.png"/><Relationship Id="rId7" Type="http://schemas.openxmlformats.org/officeDocument/2006/relationships/image" Target="../media/image378.png"/><Relationship Id="rId12" Type="http://schemas.openxmlformats.org/officeDocument/2006/relationships/image" Target="../media/image383.png"/><Relationship Id="rId17" Type="http://schemas.openxmlformats.org/officeDocument/2006/relationships/image" Target="../media/image387.png"/><Relationship Id="rId25" Type="http://schemas.openxmlformats.org/officeDocument/2006/relationships/image" Target="../media/image394.png"/><Relationship Id="rId2" Type="http://schemas.openxmlformats.org/officeDocument/2006/relationships/image" Target="../media/image373.png"/><Relationship Id="rId16" Type="http://schemas.openxmlformats.org/officeDocument/2006/relationships/image" Target="../media/image386.png"/><Relationship Id="rId20"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2.xml"/><Relationship Id="rId6" Type="http://schemas.openxmlformats.org/officeDocument/2006/relationships/image" Target="../media/image377.png"/><Relationship Id="rId11" Type="http://schemas.openxmlformats.org/officeDocument/2006/relationships/image" Target="../media/image382.png"/><Relationship Id="rId24" Type="http://schemas.openxmlformats.org/officeDocument/2006/relationships/image" Target="../media/image393.png"/><Relationship Id="rId5" Type="http://schemas.openxmlformats.org/officeDocument/2006/relationships/image" Target="../media/image376.png"/><Relationship Id="rId15" Type="http://schemas.openxmlformats.org/officeDocument/2006/relationships/image" Target="../media/image267.png"/><Relationship Id="rId23" Type="http://schemas.openxmlformats.org/officeDocument/2006/relationships/image" Target="../media/image392.png"/><Relationship Id="rId10" Type="http://schemas.openxmlformats.org/officeDocument/2006/relationships/image" Target="../media/image381.png"/><Relationship Id="rId19" Type="http://schemas.openxmlformats.org/officeDocument/2006/relationships/image" Target="../media/image389.png"/><Relationship Id="rId4" Type="http://schemas.openxmlformats.org/officeDocument/2006/relationships/image" Target="../media/image375.png"/><Relationship Id="rId9" Type="http://schemas.openxmlformats.org/officeDocument/2006/relationships/image" Target="../media/image380.png"/><Relationship Id="rId14" Type="http://schemas.openxmlformats.org/officeDocument/2006/relationships/image" Target="../media/image385.png"/><Relationship Id="rId22" Type="http://schemas.openxmlformats.org/officeDocument/2006/relationships/image" Target="../media/image39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130.xml.rels><?xml version="1.0" encoding="UTF-8" standalone="yes"?>
<Relationships xmlns="http://schemas.openxmlformats.org/package/2006/relationships"><Relationship Id="rId3" Type="http://schemas.openxmlformats.org/officeDocument/2006/relationships/image" Target="../media/image396.jpg"/><Relationship Id="rId2" Type="http://schemas.openxmlformats.org/officeDocument/2006/relationships/image" Target="../media/image395.jpg"/><Relationship Id="rId1" Type="http://schemas.openxmlformats.org/officeDocument/2006/relationships/slideLayout" Target="../slideLayouts/slideLayout2.xml"/><Relationship Id="rId4" Type="http://schemas.openxmlformats.org/officeDocument/2006/relationships/image" Target="../media/image397.jpg"/></Relationships>
</file>

<file path=ppt/slides/_rels/slide131.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jpg"/><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400.png"/></Relationships>
</file>

<file path=ppt/slides/_rels/slide132.xml.rels><?xml version="1.0" encoding="UTF-8" standalone="yes"?>
<Relationships xmlns="http://schemas.openxmlformats.org/package/2006/relationships"><Relationship Id="rId8" Type="http://schemas.openxmlformats.org/officeDocument/2006/relationships/image" Target="../media/image404.png"/><Relationship Id="rId13" Type="http://schemas.openxmlformats.org/officeDocument/2006/relationships/image" Target="../media/image409.jpg"/><Relationship Id="rId3" Type="http://schemas.openxmlformats.org/officeDocument/2006/relationships/image" Target="../media/image399.png"/><Relationship Id="rId7" Type="http://schemas.openxmlformats.org/officeDocument/2006/relationships/image" Target="../media/image403.png"/><Relationship Id="rId12" Type="http://schemas.openxmlformats.org/officeDocument/2006/relationships/image" Target="../media/image408.jpg"/><Relationship Id="rId2" Type="http://schemas.openxmlformats.org/officeDocument/2006/relationships/image" Target="../media/image398.jpg"/><Relationship Id="rId1" Type="http://schemas.openxmlformats.org/officeDocument/2006/relationships/slideLayout" Target="../slideLayouts/slideLayout2.xml"/><Relationship Id="rId6" Type="http://schemas.openxmlformats.org/officeDocument/2006/relationships/image" Target="../media/image402.jpg"/><Relationship Id="rId11" Type="http://schemas.openxmlformats.org/officeDocument/2006/relationships/image" Target="../media/image407.png"/><Relationship Id="rId5" Type="http://schemas.openxmlformats.org/officeDocument/2006/relationships/image" Target="../media/image401.png"/><Relationship Id="rId10" Type="http://schemas.openxmlformats.org/officeDocument/2006/relationships/image" Target="../media/image406.jpg"/><Relationship Id="rId4" Type="http://schemas.openxmlformats.org/officeDocument/2006/relationships/image" Target="../media/image400.png"/><Relationship Id="rId9" Type="http://schemas.openxmlformats.org/officeDocument/2006/relationships/image" Target="../media/image405.png"/></Relationships>
</file>

<file path=ppt/slides/_rels/slide133.xml.rels><?xml version="1.0" encoding="UTF-8" standalone="yes"?>
<Relationships xmlns="http://schemas.openxmlformats.org/package/2006/relationships"><Relationship Id="rId8" Type="http://schemas.openxmlformats.org/officeDocument/2006/relationships/image" Target="../media/image402.jpg"/><Relationship Id="rId3" Type="http://schemas.openxmlformats.org/officeDocument/2006/relationships/image" Target="../media/image411.jpg"/><Relationship Id="rId7" Type="http://schemas.openxmlformats.org/officeDocument/2006/relationships/image" Target="../media/image413.png"/><Relationship Id="rId2" Type="http://schemas.openxmlformats.org/officeDocument/2006/relationships/image" Target="../media/image410.jpg"/><Relationship Id="rId1" Type="http://schemas.openxmlformats.org/officeDocument/2006/relationships/slideLayout" Target="../slideLayouts/slideLayout7.xml"/><Relationship Id="rId6" Type="http://schemas.openxmlformats.org/officeDocument/2006/relationships/image" Target="../media/image401.png"/><Relationship Id="rId5" Type="http://schemas.openxmlformats.org/officeDocument/2006/relationships/image" Target="../media/image412.png"/><Relationship Id="rId10" Type="http://schemas.openxmlformats.org/officeDocument/2006/relationships/image" Target="../media/image400.png"/><Relationship Id="rId4" Type="http://schemas.openxmlformats.org/officeDocument/2006/relationships/image" Target="../media/image403.png"/><Relationship Id="rId9" Type="http://schemas.openxmlformats.org/officeDocument/2006/relationships/image" Target="../media/image407.png"/></Relationships>
</file>

<file path=ppt/slides/_rels/slide134.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image" Target="../media/image411.jpg"/><Relationship Id="rId7" Type="http://schemas.openxmlformats.org/officeDocument/2006/relationships/image" Target="../media/image413.png"/><Relationship Id="rId12" Type="http://schemas.openxmlformats.org/officeDocument/2006/relationships/image" Target="../media/image416.png"/><Relationship Id="rId2" Type="http://schemas.openxmlformats.org/officeDocument/2006/relationships/image" Target="../media/image410.jpg"/><Relationship Id="rId1" Type="http://schemas.openxmlformats.org/officeDocument/2006/relationships/slideLayout" Target="../slideLayouts/slideLayout7.xml"/><Relationship Id="rId6" Type="http://schemas.openxmlformats.org/officeDocument/2006/relationships/image" Target="../media/image401.png"/><Relationship Id="rId11" Type="http://schemas.openxmlformats.org/officeDocument/2006/relationships/image" Target="../media/image415.jpg"/><Relationship Id="rId5" Type="http://schemas.openxmlformats.org/officeDocument/2006/relationships/image" Target="../media/image412.png"/><Relationship Id="rId10" Type="http://schemas.openxmlformats.org/officeDocument/2006/relationships/image" Target="../media/image414.jpg"/><Relationship Id="rId4" Type="http://schemas.openxmlformats.org/officeDocument/2006/relationships/image" Target="../media/image403.png"/><Relationship Id="rId9" Type="http://schemas.openxmlformats.org/officeDocument/2006/relationships/image" Target="../media/image400.png"/></Relationships>
</file>

<file path=ppt/slides/_rels/slide135.xml.rels><?xml version="1.0" encoding="UTF-8" standalone="yes"?>
<Relationships xmlns="http://schemas.openxmlformats.org/package/2006/relationships"><Relationship Id="rId8" Type="http://schemas.openxmlformats.org/officeDocument/2006/relationships/image" Target="../media/image418.jpg"/><Relationship Id="rId3" Type="http://schemas.openxmlformats.org/officeDocument/2006/relationships/image" Target="../media/image401.png"/><Relationship Id="rId7" Type="http://schemas.openxmlformats.org/officeDocument/2006/relationships/image" Target="../media/image417.jpg"/><Relationship Id="rId2" Type="http://schemas.openxmlformats.org/officeDocument/2006/relationships/image" Target="../media/image410.jpg"/><Relationship Id="rId1" Type="http://schemas.openxmlformats.org/officeDocument/2006/relationships/slideLayout" Target="../slideLayouts/slideLayout7.xml"/><Relationship Id="rId6" Type="http://schemas.openxmlformats.org/officeDocument/2006/relationships/image" Target="../media/image400.png"/><Relationship Id="rId5" Type="http://schemas.openxmlformats.org/officeDocument/2006/relationships/image" Target="../media/image407.png"/><Relationship Id="rId4" Type="http://schemas.openxmlformats.org/officeDocument/2006/relationships/image" Target="../media/image413.png"/></Relationships>
</file>

<file path=ppt/slides/_rels/slide136.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2" Type="http://schemas.openxmlformats.org/officeDocument/2006/relationships/image" Target="../media/image410.jpg"/><Relationship Id="rId1" Type="http://schemas.openxmlformats.org/officeDocument/2006/relationships/slideLayout" Target="../slideLayouts/slideLayout7.xml"/><Relationship Id="rId6" Type="http://schemas.openxmlformats.org/officeDocument/2006/relationships/image" Target="../media/image421.png"/><Relationship Id="rId5" Type="http://schemas.openxmlformats.org/officeDocument/2006/relationships/image" Target="../media/image420.png"/><Relationship Id="rId4" Type="http://schemas.openxmlformats.org/officeDocument/2006/relationships/image" Target="../media/image401.png"/></Relationships>
</file>

<file path=ppt/slides/_rels/slide137.xml.rels><?xml version="1.0" encoding="UTF-8" standalone="yes"?>
<Relationships xmlns="http://schemas.openxmlformats.org/package/2006/relationships"><Relationship Id="rId8" Type="http://schemas.openxmlformats.org/officeDocument/2006/relationships/image" Target="../media/image428.png"/><Relationship Id="rId13" Type="http://schemas.openxmlformats.org/officeDocument/2006/relationships/image" Target="../media/image433.png"/><Relationship Id="rId18" Type="http://schemas.openxmlformats.org/officeDocument/2006/relationships/image" Target="../media/image438.png"/><Relationship Id="rId26" Type="http://schemas.openxmlformats.org/officeDocument/2006/relationships/image" Target="../media/image446.png"/><Relationship Id="rId3" Type="http://schemas.openxmlformats.org/officeDocument/2006/relationships/image" Target="../media/image401.png"/><Relationship Id="rId21" Type="http://schemas.openxmlformats.org/officeDocument/2006/relationships/image" Target="../media/image441.png"/><Relationship Id="rId7" Type="http://schemas.openxmlformats.org/officeDocument/2006/relationships/image" Target="../media/image427.png"/><Relationship Id="rId12" Type="http://schemas.openxmlformats.org/officeDocument/2006/relationships/image" Target="../media/image432.png"/><Relationship Id="rId17" Type="http://schemas.openxmlformats.org/officeDocument/2006/relationships/image" Target="../media/image437.png"/><Relationship Id="rId25" Type="http://schemas.openxmlformats.org/officeDocument/2006/relationships/image" Target="../media/image445.png"/><Relationship Id="rId2" Type="http://schemas.openxmlformats.org/officeDocument/2006/relationships/image" Target="../media/image398.jpg"/><Relationship Id="rId16" Type="http://schemas.openxmlformats.org/officeDocument/2006/relationships/image" Target="../media/image436.png"/><Relationship Id="rId20"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26.png"/><Relationship Id="rId11" Type="http://schemas.openxmlformats.org/officeDocument/2006/relationships/image" Target="../media/image431.png"/><Relationship Id="rId24" Type="http://schemas.openxmlformats.org/officeDocument/2006/relationships/image" Target="../media/image444.png"/><Relationship Id="rId5" Type="http://schemas.openxmlformats.org/officeDocument/2006/relationships/image" Target="../media/image425.png"/><Relationship Id="rId15" Type="http://schemas.openxmlformats.org/officeDocument/2006/relationships/image" Target="../media/image435.png"/><Relationship Id="rId23" Type="http://schemas.openxmlformats.org/officeDocument/2006/relationships/image" Target="../media/image443.png"/><Relationship Id="rId28" Type="http://schemas.openxmlformats.org/officeDocument/2006/relationships/image" Target="../media/image448.png"/><Relationship Id="rId10" Type="http://schemas.openxmlformats.org/officeDocument/2006/relationships/image" Target="../media/image430.png"/><Relationship Id="rId19" Type="http://schemas.openxmlformats.org/officeDocument/2006/relationships/image" Target="../media/image439.png"/><Relationship Id="rId4" Type="http://schemas.openxmlformats.org/officeDocument/2006/relationships/image" Target="../media/image424.jpg"/><Relationship Id="rId9" Type="http://schemas.openxmlformats.org/officeDocument/2006/relationships/image" Target="../media/image429.png"/><Relationship Id="rId14" Type="http://schemas.openxmlformats.org/officeDocument/2006/relationships/image" Target="../media/image434.png"/><Relationship Id="rId22" Type="http://schemas.openxmlformats.org/officeDocument/2006/relationships/image" Target="../media/image442.png"/><Relationship Id="rId27" Type="http://schemas.openxmlformats.org/officeDocument/2006/relationships/image" Target="../media/image44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140.xml.rels><?xml version="1.0" encoding="UTF-8" standalone="yes"?>
<Relationships xmlns="http://schemas.openxmlformats.org/package/2006/relationships"><Relationship Id="rId3" Type="http://schemas.openxmlformats.org/officeDocument/2006/relationships/image" Target="../media/image449.jp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141.xml.rels><?xml version="1.0" encoding="UTF-8" standalone="yes"?>
<Relationships xmlns="http://schemas.openxmlformats.org/package/2006/relationships"><Relationship Id="rId3" Type="http://schemas.openxmlformats.org/officeDocument/2006/relationships/image" Target="../media/image449.jp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142.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451.png"/></Relationships>
</file>

<file path=ppt/slides/_rels/slide143.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457.png"/></Relationships>
</file>

<file path=ppt/slides/_rels/slide146.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147.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58.png"/><Relationship Id="rId7" Type="http://schemas.openxmlformats.org/officeDocument/2006/relationships/image" Target="../media/image462.png"/><Relationship Id="rId2" Type="http://schemas.openxmlformats.org/officeDocument/2006/relationships/notesSlide" Target="../notesSlides/notesSlide60.xml"/><Relationship Id="rId1" Type="http://schemas.openxmlformats.org/officeDocument/2006/relationships/slideLayout" Target="../slideLayouts/slideLayout18.xml"/><Relationship Id="rId6" Type="http://schemas.openxmlformats.org/officeDocument/2006/relationships/image" Target="../media/image461.png"/><Relationship Id="rId5" Type="http://schemas.openxmlformats.org/officeDocument/2006/relationships/image" Target="../media/image460.png"/><Relationship Id="rId10" Type="http://schemas.openxmlformats.org/officeDocument/2006/relationships/image" Target="../media/image465.png"/><Relationship Id="rId4" Type="http://schemas.openxmlformats.org/officeDocument/2006/relationships/image" Target="../media/image459.png"/><Relationship Id="rId9" Type="http://schemas.openxmlformats.org/officeDocument/2006/relationships/image" Target="../media/image464.png"/></Relationships>
</file>

<file path=ppt/slides/_rels/slide148.xml.rels><?xml version="1.0" encoding="UTF-8" standalone="yes"?>
<Relationships xmlns="http://schemas.openxmlformats.org/package/2006/relationships"><Relationship Id="rId3" Type="http://schemas.openxmlformats.org/officeDocument/2006/relationships/image" Target="../media/image466.gif"/><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openxmlformats.org/officeDocument/2006/relationships/image" Target="../media/image467.png"/></Relationships>
</file>

<file path=ppt/slides/_rels/slide149.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57.emf"/></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2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3.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4.jpg"/><Relationship Id="rId1" Type="http://schemas.openxmlformats.org/officeDocument/2006/relationships/slideLayout" Target="../slideLayouts/slideLayout33.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57.emf"/></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57.emf"/></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7.emf"/></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57.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emf"/><Relationship Id="rId5" Type="http://schemas.openxmlformats.org/officeDocument/2006/relationships/image" Target="../media/image72.png"/><Relationship Id="rId4"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image" Target="../media/image91.jpg"/><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s>
</file>

<file path=ppt/slides/_rels/slide5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54.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21" Type="http://schemas.openxmlformats.org/officeDocument/2006/relationships/image" Target="../media/image146.png"/><Relationship Id="rId34" Type="http://schemas.openxmlformats.org/officeDocument/2006/relationships/image" Target="../media/image159.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33" Type="http://schemas.openxmlformats.org/officeDocument/2006/relationships/image" Target="../media/image158.png"/><Relationship Id="rId38" Type="http://schemas.openxmlformats.org/officeDocument/2006/relationships/image" Target="../media/image163.jpg"/><Relationship Id="rId2" Type="http://schemas.openxmlformats.org/officeDocument/2006/relationships/image" Target="../media/image127.png"/><Relationship Id="rId16" Type="http://schemas.openxmlformats.org/officeDocument/2006/relationships/image" Target="../media/image141.png"/><Relationship Id="rId20" Type="http://schemas.openxmlformats.org/officeDocument/2006/relationships/image" Target="../media/image145.png"/><Relationship Id="rId29"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32" Type="http://schemas.openxmlformats.org/officeDocument/2006/relationships/image" Target="../media/image157.png"/><Relationship Id="rId37" Type="http://schemas.openxmlformats.org/officeDocument/2006/relationships/image" Target="../media/image162.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36" Type="http://schemas.openxmlformats.org/officeDocument/2006/relationships/image" Target="../media/image161.png"/><Relationship Id="rId10" Type="http://schemas.openxmlformats.org/officeDocument/2006/relationships/image" Target="../media/image135.png"/><Relationship Id="rId19" Type="http://schemas.openxmlformats.org/officeDocument/2006/relationships/image" Target="../media/image144.png"/><Relationship Id="rId31" Type="http://schemas.openxmlformats.org/officeDocument/2006/relationships/image" Target="../media/image156.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 Id="rId30" Type="http://schemas.openxmlformats.org/officeDocument/2006/relationships/image" Target="../media/image155.png"/><Relationship Id="rId35" Type="http://schemas.openxmlformats.org/officeDocument/2006/relationships/image" Target="../media/image160.png"/><Relationship Id="rId8" Type="http://schemas.openxmlformats.org/officeDocument/2006/relationships/image" Target="../media/image133.jpg"/><Relationship Id="rId3" Type="http://schemas.openxmlformats.org/officeDocument/2006/relationships/image" Target="../media/image1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slide" Target="slide9.xml"/><Relationship Id="rId26" Type="http://schemas.openxmlformats.org/officeDocument/2006/relationships/slide" Target="slide57.xml"/><Relationship Id="rId3" Type="http://schemas.openxmlformats.org/officeDocument/2006/relationships/image" Target="../media/image19.png"/><Relationship Id="rId21" Type="http://schemas.openxmlformats.org/officeDocument/2006/relationships/slide" Target="slide18.xml"/><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slide" Target="slide49.xml"/><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slide" Target="slide16.xml"/><Relationship Id="rId29" Type="http://schemas.openxmlformats.org/officeDocument/2006/relationships/slide" Target="slide10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slide" Target="slide39.xml"/><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slide" Target="slide26.xml"/><Relationship Id="rId28" Type="http://schemas.openxmlformats.org/officeDocument/2006/relationships/slide" Target="slide107.xml"/><Relationship Id="rId10" Type="http://schemas.openxmlformats.org/officeDocument/2006/relationships/image" Target="../media/image26.png"/><Relationship Id="rId19" Type="http://schemas.openxmlformats.org/officeDocument/2006/relationships/slide" Target="slide11.xml"/><Relationship Id="rId31" Type="http://schemas.openxmlformats.org/officeDocument/2006/relationships/slide" Target="slide140.xm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slide" Target="slide25.xml"/><Relationship Id="rId27" Type="http://schemas.openxmlformats.org/officeDocument/2006/relationships/slide" Target="slide59.xml"/><Relationship Id="rId30" Type="http://schemas.openxmlformats.org/officeDocument/2006/relationships/slide" Target="slide139.xml"/></Relationships>
</file>

<file path=ppt/slides/_rels/slide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73.png"/></Relationships>
</file>

<file path=ppt/slides/_rels/slide63.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1.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gallery.azure.ai/" TargetMode="External"/><Relationship Id="rId2" Type="http://schemas.openxmlformats.org/officeDocument/2006/relationships/image" Target="../media/image213.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14.jp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E97F-B001-492B-8056-EF6BACA53E2B}"/>
              </a:ext>
            </a:extLst>
          </p:cNvPr>
          <p:cNvSpPr>
            <a:spLocks noGrp="1"/>
          </p:cNvSpPr>
          <p:nvPr>
            <p:ph type="ctrTitle"/>
          </p:nvPr>
        </p:nvSpPr>
        <p:spPr/>
        <p:txBody>
          <a:bodyPr/>
          <a:lstStyle/>
          <a:p>
            <a:r>
              <a:rPr lang="en-IN" dirty="0"/>
              <a:t>Azure AI – Day1</a:t>
            </a:r>
          </a:p>
        </p:txBody>
      </p:sp>
      <p:sp>
        <p:nvSpPr>
          <p:cNvPr id="3" name="Subtitle 2">
            <a:extLst>
              <a:ext uri="{FF2B5EF4-FFF2-40B4-BE49-F238E27FC236}">
                <a16:creationId xmlns:a16="http://schemas.microsoft.com/office/drawing/2014/main" id="{53D89113-4B58-447F-B075-376EB882B6A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43144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894" y="290848"/>
            <a:ext cx="11652534" cy="899282"/>
          </a:xfrm>
          <a:ln>
            <a:noFill/>
          </a:ln>
        </p:spPr>
        <p:txBody>
          <a:bodyPr/>
          <a:lstStyle/>
          <a:p>
            <a:r>
              <a:rPr lang="en-US"/>
              <a:t>Convergence accelerates digital transformation</a:t>
            </a:r>
          </a:p>
        </p:txBody>
      </p:sp>
      <p:grpSp>
        <p:nvGrpSpPr>
          <p:cNvPr id="4" name="Group 3"/>
          <p:cNvGrpSpPr/>
          <p:nvPr/>
        </p:nvGrpSpPr>
        <p:grpSpPr>
          <a:xfrm>
            <a:off x="9050743" y="2159065"/>
            <a:ext cx="2124997" cy="291598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1" name="Group 20"/>
          <p:cNvGrpSpPr/>
          <p:nvPr/>
        </p:nvGrpSpPr>
        <p:grpSpPr>
          <a:xfrm>
            <a:off x="5504096" y="2231735"/>
            <a:ext cx="1962492" cy="2843316"/>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42" name="Group 41"/>
          <p:cNvGrpSpPr/>
          <p:nvPr/>
        </p:nvGrpSpPr>
        <p:grpSpPr>
          <a:xfrm>
            <a:off x="881043" y="2336714"/>
            <a:ext cx="3208558" cy="2738338"/>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spTree>
    <p:extLst>
      <p:ext uri="{BB962C8B-B14F-4D97-AF65-F5344CB8AC3E}">
        <p14:creationId xmlns:p14="http://schemas.microsoft.com/office/powerpoint/2010/main" val="1066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837304"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60" dirty="0">
                <a:solidFill>
                  <a:srgbClr val="000000"/>
                </a:solidFill>
                <a:latin typeface="Segoe UI Semibold"/>
                <a:cs typeface="Segoe UI Semibold"/>
              </a:rPr>
              <a:t> </a:t>
            </a:r>
            <a:r>
              <a:rPr sz="3600" b="0" spc="-5" dirty="0">
                <a:solidFill>
                  <a:srgbClr val="000000"/>
                </a:solidFill>
                <a:latin typeface="Segoe UI Semibold"/>
                <a:cs typeface="Segoe UI Semibold"/>
              </a:rPr>
              <a:t>Concept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Model Management</a:t>
            </a:r>
            <a:endParaRPr sz="1950">
              <a:latin typeface="Segoe UI"/>
              <a:cs typeface="Segoe UI"/>
            </a:endParaRPr>
          </a:p>
        </p:txBody>
      </p:sp>
      <p:sp>
        <p:nvSpPr>
          <p:cNvPr id="3" name="object 3"/>
          <p:cNvSpPr/>
          <p:nvPr/>
        </p:nvSpPr>
        <p:spPr>
          <a:xfrm>
            <a:off x="7146035" y="2200655"/>
            <a:ext cx="4517135" cy="3125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41464" y="2196083"/>
            <a:ext cx="4526280" cy="3134995"/>
          </a:xfrm>
          <a:custGeom>
            <a:avLst/>
            <a:gdLst/>
            <a:ahLst/>
            <a:cxnLst/>
            <a:rect l="l" t="t" r="r" b="b"/>
            <a:pathLst>
              <a:path w="4526280" h="3134995">
                <a:moveTo>
                  <a:pt x="0" y="3134867"/>
                </a:moveTo>
                <a:lnTo>
                  <a:pt x="4526280" y="3134867"/>
                </a:lnTo>
                <a:lnTo>
                  <a:pt x="4526280" y="0"/>
                </a:lnTo>
                <a:lnTo>
                  <a:pt x="0" y="0"/>
                </a:lnTo>
                <a:lnTo>
                  <a:pt x="0" y="3134867"/>
                </a:lnTo>
                <a:close/>
              </a:path>
            </a:pathLst>
          </a:custGeom>
          <a:ln w="9144">
            <a:solidFill>
              <a:srgbClr val="D2D2D2"/>
            </a:solidFill>
          </a:ln>
        </p:spPr>
        <p:txBody>
          <a:bodyPr wrap="square" lIns="0" tIns="0" rIns="0" bIns="0" rtlCol="0"/>
          <a:lstStyle/>
          <a:p>
            <a:endParaRPr/>
          </a:p>
        </p:txBody>
      </p:sp>
      <p:sp>
        <p:nvSpPr>
          <p:cNvPr id="5" name="object 5"/>
          <p:cNvSpPr/>
          <p:nvPr/>
        </p:nvSpPr>
        <p:spPr>
          <a:xfrm>
            <a:off x="1335913" y="3214751"/>
            <a:ext cx="4076827" cy="22301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06957" y="3588130"/>
            <a:ext cx="4035679" cy="2230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330578" y="3835019"/>
            <a:ext cx="2985516" cy="22301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306957" y="4209922"/>
            <a:ext cx="4568317" cy="223012"/>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505155" y="2227834"/>
            <a:ext cx="3444875" cy="258445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0078D3"/>
                </a:solidFill>
                <a:latin typeface="Segoe UI Semibold"/>
                <a:cs typeface="Segoe UI Semibold"/>
              </a:rPr>
              <a:t>Model </a:t>
            </a:r>
            <a:r>
              <a:rPr sz="1800" b="1" spc="-5" dirty="0">
                <a:solidFill>
                  <a:srgbClr val="0078D3"/>
                </a:solidFill>
                <a:latin typeface="Segoe UI Semibold"/>
                <a:cs typeface="Segoe UI Semibold"/>
              </a:rPr>
              <a:t>Management in Azure ML  usually involves these </a:t>
            </a:r>
            <a:r>
              <a:rPr sz="1800" b="1" dirty="0">
                <a:solidFill>
                  <a:srgbClr val="0078D3"/>
                </a:solidFill>
                <a:latin typeface="Segoe UI Semibold"/>
                <a:cs typeface="Segoe UI Semibold"/>
              </a:rPr>
              <a:t>four</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steps</a:t>
            </a:r>
            <a:endParaRPr sz="1800">
              <a:latin typeface="Segoe UI Semibold"/>
              <a:cs typeface="Segoe UI Semibold"/>
            </a:endParaRPr>
          </a:p>
          <a:p>
            <a:pPr>
              <a:lnSpc>
                <a:spcPct val="100000"/>
              </a:lnSpc>
              <a:spcBef>
                <a:spcPts val="10"/>
              </a:spcBef>
            </a:pPr>
            <a:endParaRPr sz="250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10" dirty="0">
                <a:solidFill>
                  <a:srgbClr val="0078D3"/>
                </a:solidFill>
                <a:latin typeface="Segoe UI Semibold"/>
                <a:cs typeface="Segoe UI Semibold"/>
              </a:rPr>
              <a:t> </a:t>
            </a:r>
            <a:r>
              <a:rPr sz="1800" b="1" spc="-5" dirty="0">
                <a:solidFill>
                  <a:srgbClr val="0078D3"/>
                </a:solidFill>
                <a:latin typeface="Segoe UI Semibold"/>
                <a:cs typeface="Segoe UI Semibold"/>
              </a:rPr>
              <a:t>1:</a:t>
            </a:r>
            <a:endParaRPr sz="1800">
              <a:latin typeface="Segoe UI Semibold"/>
              <a:cs typeface="Segoe UI Semibold"/>
            </a:endParaRPr>
          </a:p>
          <a:p>
            <a:pPr marL="12700">
              <a:lnSpc>
                <a:spcPct val="100000"/>
              </a:lnSpc>
              <a:spcBef>
                <a:spcPts val="785"/>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2:</a:t>
            </a:r>
            <a:endParaRPr sz="1800">
              <a:latin typeface="Segoe UI Semibold"/>
              <a:cs typeface="Segoe UI Semibold"/>
            </a:endParaRPr>
          </a:p>
          <a:p>
            <a:pPr>
              <a:lnSpc>
                <a:spcPct val="100000"/>
              </a:lnSpc>
              <a:spcBef>
                <a:spcPts val="30"/>
              </a:spcBef>
            </a:pPr>
            <a:endParaRPr sz="235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3:</a:t>
            </a:r>
            <a:endParaRPr sz="1800">
              <a:latin typeface="Segoe UI Semibold"/>
              <a:cs typeface="Segoe UI Semibold"/>
            </a:endParaRPr>
          </a:p>
          <a:p>
            <a:pPr marL="12700">
              <a:lnSpc>
                <a:spcPct val="100000"/>
              </a:lnSpc>
              <a:spcBef>
                <a:spcPts val="780"/>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4:</a:t>
            </a:r>
            <a:endParaRPr sz="1800">
              <a:latin typeface="Segoe UI Semibold"/>
              <a:cs typeface="Segoe UI Semibold"/>
            </a:endParaRPr>
          </a:p>
        </p:txBody>
      </p:sp>
      <p:sp>
        <p:nvSpPr>
          <p:cNvPr id="10" name="object 10"/>
          <p:cNvSpPr/>
          <p:nvPr/>
        </p:nvSpPr>
        <p:spPr>
          <a:xfrm>
            <a:off x="1311528" y="4583303"/>
            <a:ext cx="4883404"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324991" y="4827778"/>
            <a:ext cx="4126992" cy="22542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524625" cy="6858000"/>
          </a:xfrm>
          <a:custGeom>
            <a:avLst/>
            <a:gdLst/>
            <a:ahLst/>
            <a:cxnLst/>
            <a:rect l="l" t="t" r="r" b="b"/>
            <a:pathLst>
              <a:path w="6524625" h="6858000">
                <a:moveTo>
                  <a:pt x="6524244" y="0"/>
                </a:moveTo>
                <a:lnTo>
                  <a:pt x="0" y="0"/>
                </a:lnTo>
                <a:lnTo>
                  <a:pt x="0" y="6857999"/>
                </a:lnTo>
                <a:lnTo>
                  <a:pt x="5361940" y="6857999"/>
                </a:lnTo>
                <a:lnTo>
                  <a:pt x="6524244" y="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348183" y="321005"/>
            <a:ext cx="4897120" cy="697230"/>
          </a:xfrm>
          <a:prstGeom prst="rect">
            <a:avLst/>
          </a:prstGeom>
        </p:spPr>
        <p:txBody>
          <a:bodyPr vert="horz" wrap="square" lIns="0" tIns="13335" rIns="0" bIns="0" rtlCol="0">
            <a:spAutoFit/>
          </a:bodyPr>
          <a:lstStyle/>
          <a:p>
            <a:pPr marL="12700">
              <a:lnSpc>
                <a:spcPct val="100000"/>
              </a:lnSpc>
              <a:spcBef>
                <a:spcPts val="105"/>
              </a:spcBef>
            </a:pPr>
            <a:r>
              <a:rPr sz="4400" b="0" spc="-30" dirty="0">
                <a:solidFill>
                  <a:srgbClr val="FFFFFF"/>
                </a:solidFill>
                <a:latin typeface="Calibri Light"/>
                <a:cs typeface="Calibri Light"/>
              </a:rPr>
              <a:t>Why </a:t>
            </a:r>
            <a:r>
              <a:rPr sz="4400" b="0" spc="-20" dirty="0">
                <a:solidFill>
                  <a:srgbClr val="FFFFFF"/>
                </a:solidFill>
                <a:latin typeface="Calibri Light"/>
                <a:cs typeface="Calibri Light"/>
              </a:rPr>
              <a:t>Intelligent</a:t>
            </a:r>
            <a:r>
              <a:rPr sz="4400" b="0" dirty="0">
                <a:solidFill>
                  <a:srgbClr val="FFFFFF"/>
                </a:solidFill>
                <a:latin typeface="Calibri Light"/>
                <a:cs typeface="Calibri Light"/>
              </a:rPr>
              <a:t> </a:t>
            </a:r>
            <a:r>
              <a:rPr sz="4400" b="0" spc="-25" dirty="0">
                <a:solidFill>
                  <a:srgbClr val="FFFFFF"/>
                </a:solidFill>
                <a:latin typeface="Calibri Light"/>
                <a:cs typeface="Calibri Light"/>
              </a:rPr>
              <a:t>Edge?</a:t>
            </a:r>
            <a:endParaRPr sz="4400">
              <a:latin typeface="Calibri Light"/>
              <a:cs typeface="Calibri Light"/>
            </a:endParaRPr>
          </a:p>
        </p:txBody>
      </p:sp>
      <p:sp>
        <p:nvSpPr>
          <p:cNvPr id="4" name="object 4"/>
          <p:cNvSpPr txBox="1"/>
          <p:nvPr/>
        </p:nvSpPr>
        <p:spPr>
          <a:xfrm>
            <a:off x="348183" y="1157097"/>
            <a:ext cx="5189855" cy="5334635"/>
          </a:xfrm>
          <a:prstGeom prst="rect">
            <a:avLst/>
          </a:prstGeom>
        </p:spPr>
        <p:txBody>
          <a:bodyPr vert="horz" wrap="square" lIns="0" tIns="60960" rIns="0" bIns="0" rtlCol="0">
            <a:spAutoFit/>
          </a:bodyPr>
          <a:lstStyle/>
          <a:p>
            <a:pPr marL="12700" marR="328295">
              <a:lnSpc>
                <a:spcPts val="3020"/>
              </a:lnSpc>
              <a:spcBef>
                <a:spcPts val="480"/>
              </a:spcBef>
            </a:pPr>
            <a:r>
              <a:rPr sz="2800" spc="25" dirty="0">
                <a:solidFill>
                  <a:srgbClr val="FFFFFF"/>
                </a:solidFill>
                <a:latin typeface="Calibri"/>
                <a:cs typeface="Calibri"/>
              </a:rPr>
              <a:t>High-speed </a:t>
            </a:r>
            <a:r>
              <a:rPr sz="2800" spc="5" dirty="0">
                <a:solidFill>
                  <a:srgbClr val="FFFFFF"/>
                </a:solidFill>
                <a:latin typeface="Calibri"/>
                <a:cs typeface="Calibri"/>
              </a:rPr>
              <a:t>data </a:t>
            </a:r>
            <a:r>
              <a:rPr sz="2800" spc="25" dirty="0">
                <a:solidFill>
                  <a:srgbClr val="FFFFFF"/>
                </a:solidFill>
                <a:latin typeface="Calibri"/>
                <a:cs typeface="Calibri"/>
              </a:rPr>
              <a:t>processing,  analytics </a:t>
            </a:r>
            <a:r>
              <a:rPr sz="2800" spc="15" dirty="0">
                <a:solidFill>
                  <a:srgbClr val="FFFFFF"/>
                </a:solidFill>
                <a:latin typeface="Calibri"/>
                <a:cs typeface="Calibri"/>
              </a:rPr>
              <a:t>and </a:t>
            </a:r>
            <a:r>
              <a:rPr sz="2800" spc="20" dirty="0">
                <a:solidFill>
                  <a:srgbClr val="FFFFFF"/>
                </a:solidFill>
                <a:latin typeface="Calibri"/>
                <a:cs typeface="Calibri"/>
              </a:rPr>
              <a:t>shorter response  </a:t>
            </a:r>
            <a:r>
              <a:rPr sz="2800" spc="-45" dirty="0">
                <a:solidFill>
                  <a:srgbClr val="FFFFFF"/>
                </a:solidFill>
                <a:latin typeface="Calibri"/>
                <a:cs typeface="Calibri"/>
              </a:rPr>
              <a:t>times </a:t>
            </a:r>
            <a:r>
              <a:rPr sz="2800" spc="-50" dirty="0">
                <a:solidFill>
                  <a:srgbClr val="FFFFFF"/>
                </a:solidFill>
                <a:latin typeface="Calibri"/>
                <a:cs typeface="Calibri"/>
              </a:rPr>
              <a:t>are more </a:t>
            </a:r>
            <a:r>
              <a:rPr sz="2800" spc="-55" dirty="0">
                <a:solidFill>
                  <a:srgbClr val="FFFFFF"/>
                </a:solidFill>
                <a:latin typeface="Calibri"/>
                <a:cs typeface="Calibri"/>
              </a:rPr>
              <a:t>essential </a:t>
            </a:r>
            <a:r>
              <a:rPr sz="2800" spc="-40" dirty="0">
                <a:solidFill>
                  <a:srgbClr val="FFFFFF"/>
                </a:solidFill>
                <a:latin typeface="Calibri"/>
                <a:cs typeface="Calibri"/>
              </a:rPr>
              <a:t>than</a:t>
            </a:r>
            <a:r>
              <a:rPr sz="2800" spc="-320" dirty="0">
                <a:solidFill>
                  <a:srgbClr val="FFFFFF"/>
                </a:solidFill>
                <a:latin typeface="Calibri"/>
                <a:cs typeface="Calibri"/>
              </a:rPr>
              <a:t> </a:t>
            </a:r>
            <a:r>
              <a:rPr sz="2800" spc="-110" dirty="0">
                <a:solidFill>
                  <a:srgbClr val="FFFFFF"/>
                </a:solidFill>
                <a:latin typeface="Calibri"/>
                <a:cs typeface="Calibri"/>
              </a:rPr>
              <a:t>ever.</a:t>
            </a:r>
            <a:endParaRPr sz="2800">
              <a:latin typeface="Calibri"/>
              <a:cs typeface="Calibri"/>
            </a:endParaRPr>
          </a:p>
          <a:p>
            <a:pPr marL="12700">
              <a:lnSpc>
                <a:spcPct val="100000"/>
              </a:lnSpc>
              <a:spcBef>
                <a:spcPts val="2445"/>
              </a:spcBef>
            </a:pPr>
            <a:r>
              <a:rPr sz="2200" b="0" spc="-15" dirty="0">
                <a:solidFill>
                  <a:srgbClr val="FFFFFF"/>
                </a:solidFill>
                <a:latin typeface="Calibri Light"/>
                <a:cs typeface="Calibri Light"/>
              </a:rPr>
              <a:t>Intelligent</a:t>
            </a:r>
            <a:r>
              <a:rPr sz="2200" b="0" spc="45" dirty="0">
                <a:solidFill>
                  <a:srgbClr val="FFFFFF"/>
                </a:solidFill>
                <a:latin typeface="Calibri Light"/>
                <a:cs typeface="Calibri Light"/>
              </a:rPr>
              <a:t> </a:t>
            </a:r>
            <a:r>
              <a:rPr sz="2200" b="0" spc="-10" dirty="0">
                <a:solidFill>
                  <a:srgbClr val="FFFFFF"/>
                </a:solidFill>
                <a:latin typeface="Calibri Light"/>
                <a:cs typeface="Calibri Light"/>
              </a:rPr>
              <a:t>Cloud</a:t>
            </a:r>
            <a:endParaRPr sz="2200">
              <a:latin typeface="Calibri Light"/>
              <a:cs typeface="Calibri Light"/>
            </a:endParaRPr>
          </a:p>
          <a:p>
            <a:pPr marL="355600" marR="5080" indent="-342900">
              <a:lnSpc>
                <a:spcPct val="100000"/>
              </a:lnSpc>
              <a:spcBef>
                <a:spcPts val="525"/>
              </a:spcBef>
              <a:buFont typeface="Arial"/>
              <a:buChar char="•"/>
              <a:tabLst>
                <a:tab pos="354965" algn="l"/>
                <a:tab pos="355600" algn="l"/>
              </a:tabLst>
            </a:pPr>
            <a:r>
              <a:rPr sz="1800" spc="-5" dirty="0">
                <a:solidFill>
                  <a:srgbClr val="FFFFFF"/>
                </a:solidFill>
                <a:latin typeface="Calibri"/>
                <a:cs typeface="Calibri"/>
              </a:rPr>
              <a:t>Business agility </a:t>
            </a:r>
            <a:r>
              <a:rPr sz="1800" dirty="0">
                <a:solidFill>
                  <a:srgbClr val="FFFFFF"/>
                </a:solidFill>
                <a:latin typeface="Calibri"/>
                <a:cs typeface="Calibri"/>
              </a:rPr>
              <a:t>and </a:t>
            </a:r>
            <a:r>
              <a:rPr sz="1800" spc="-5" dirty="0">
                <a:solidFill>
                  <a:srgbClr val="FFFFFF"/>
                </a:solidFill>
                <a:latin typeface="Calibri"/>
                <a:cs typeface="Calibri"/>
              </a:rPr>
              <a:t>scalability: </a:t>
            </a:r>
            <a:r>
              <a:rPr sz="1800" spc="-10" dirty="0">
                <a:solidFill>
                  <a:srgbClr val="FFFFFF"/>
                </a:solidFill>
                <a:latin typeface="Calibri"/>
                <a:cs typeface="Calibri"/>
              </a:rPr>
              <a:t>unlimited computing  power available </a:t>
            </a:r>
            <a:r>
              <a:rPr sz="1800" spc="-5" dirty="0">
                <a:solidFill>
                  <a:srgbClr val="FFFFFF"/>
                </a:solidFill>
                <a:latin typeface="Calibri"/>
                <a:cs typeface="Calibri"/>
              </a:rPr>
              <a:t>on</a:t>
            </a:r>
            <a:r>
              <a:rPr sz="1800" spc="30" dirty="0">
                <a:solidFill>
                  <a:srgbClr val="FFFFFF"/>
                </a:solidFill>
                <a:latin typeface="Calibri"/>
                <a:cs typeface="Calibri"/>
              </a:rPr>
              <a:t> </a:t>
            </a:r>
            <a:r>
              <a:rPr sz="1800" spc="-5" dirty="0">
                <a:solidFill>
                  <a:srgbClr val="FFFFFF"/>
                </a:solidFill>
                <a:latin typeface="Calibri"/>
                <a:cs typeface="Calibri"/>
              </a:rPr>
              <a:t>demand.</a:t>
            </a:r>
            <a:endParaRPr sz="1800">
              <a:latin typeface="Calibri"/>
              <a:cs typeface="Calibri"/>
            </a:endParaRPr>
          </a:p>
          <a:p>
            <a:pPr marL="12700">
              <a:lnSpc>
                <a:spcPct val="100000"/>
              </a:lnSpc>
              <a:spcBef>
                <a:spcPts val="560"/>
              </a:spcBef>
            </a:pPr>
            <a:r>
              <a:rPr sz="2200" b="0" spc="-10" dirty="0">
                <a:solidFill>
                  <a:srgbClr val="FFFFFF"/>
                </a:solidFill>
                <a:latin typeface="Segoe UI Light"/>
                <a:cs typeface="Segoe UI Light"/>
              </a:rPr>
              <a:t>Intelligent </a:t>
            </a:r>
            <a:r>
              <a:rPr sz="2200" b="0" spc="-5" dirty="0">
                <a:solidFill>
                  <a:srgbClr val="FFFFFF"/>
                </a:solidFill>
                <a:latin typeface="Segoe UI Light"/>
                <a:cs typeface="Segoe UI Light"/>
              </a:rPr>
              <a:t>Edge</a:t>
            </a:r>
            <a:endParaRPr sz="2200">
              <a:latin typeface="Segoe UI Light"/>
              <a:cs typeface="Segoe UI Light"/>
            </a:endParaRPr>
          </a:p>
          <a:p>
            <a:pPr marL="355600" indent="-342900">
              <a:lnSpc>
                <a:spcPct val="100000"/>
              </a:lnSpc>
              <a:spcBef>
                <a:spcPts val="445"/>
              </a:spcBef>
              <a:buFont typeface="Arial"/>
              <a:buChar char="•"/>
              <a:tabLst>
                <a:tab pos="354965" algn="l"/>
                <a:tab pos="355600" algn="l"/>
              </a:tabLst>
            </a:pPr>
            <a:r>
              <a:rPr sz="1800" spc="-5" dirty="0">
                <a:solidFill>
                  <a:srgbClr val="FFFFFF"/>
                </a:solidFill>
                <a:latin typeface="Calibri"/>
                <a:cs typeface="Calibri"/>
              </a:rPr>
              <a:t>Can handle priority-one </a:t>
            </a:r>
            <a:r>
              <a:rPr sz="1800" spc="-10" dirty="0">
                <a:solidFill>
                  <a:srgbClr val="FFFFFF"/>
                </a:solidFill>
                <a:latin typeface="Calibri"/>
                <a:cs typeface="Calibri"/>
              </a:rPr>
              <a:t>tasks</a:t>
            </a:r>
            <a:r>
              <a:rPr sz="1800" spc="30" dirty="0">
                <a:solidFill>
                  <a:srgbClr val="FFFFFF"/>
                </a:solidFill>
                <a:latin typeface="Calibri"/>
                <a:cs typeface="Calibri"/>
              </a:rPr>
              <a:t> </a:t>
            </a:r>
            <a:r>
              <a:rPr sz="1800" spc="-10" dirty="0">
                <a:solidFill>
                  <a:srgbClr val="FFFFFF"/>
                </a:solidFill>
                <a:latin typeface="Calibri"/>
                <a:cs typeface="Calibri"/>
              </a:rPr>
              <a:t>locally</a:t>
            </a:r>
            <a:endParaRPr sz="1800">
              <a:latin typeface="Calibri"/>
              <a:cs typeface="Calibri"/>
            </a:endParaRPr>
          </a:p>
          <a:p>
            <a:pPr marL="354965">
              <a:lnSpc>
                <a:spcPct val="100000"/>
              </a:lnSpc>
            </a:pPr>
            <a:r>
              <a:rPr sz="1800" spc="-10" dirty="0">
                <a:solidFill>
                  <a:srgbClr val="FFFFFF"/>
                </a:solidFill>
                <a:latin typeface="Calibri"/>
                <a:cs typeface="Calibri"/>
              </a:rPr>
              <a:t>even </a:t>
            </a:r>
            <a:r>
              <a:rPr sz="1800" spc="-5" dirty="0">
                <a:solidFill>
                  <a:srgbClr val="FFFFFF"/>
                </a:solidFill>
                <a:latin typeface="Calibri"/>
                <a:cs typeface="Calibri"/>
              </a:rPr>
              <a:t>without cloud</a:t>
            </a:r>
            <a:r>
              <a:rPr sz="1800" spc="35" dirty="0">
                <a:solidFill>
                  <a:srgbClr val="FFFFFF"/>
                </a:solidFill>
                <a:latin typeface="Calibri"/>
                <a:cs typeface="Calibri"/>
              </a:rPr>
              <a:t> </a:t>
            </a:r>
            <a:r>
              <a:rPr sz="1800" spc="-10" dirty="0">
                <a:solidFill>
                  <a:srgbClr val="FFFFFF"/>
                </a:solidFill>
                <a:latin typeface="Calibri"/>
                <a:cs typeface="Calibri"/>
              </a:rPr>
              <a:t>connection.</a:t>
            </a:r>
            <a:endParaRPr sz="1800">
              <a:latin typeface="Calibri"/>
              <a:cs typeface="Calibri"/>
            </a:endParaRPr>
          </a:p>
          <a:p>
            <a:pPr marL="355600" marR="1465580" indent="-342900">
              <a:lnSpc>
                <a:spcPct val="100000"/>
              </a:lnSpc>
              <a:spcBef>
                <a:spcPts val="495"/>
              </a:spcBef>
              <a:buFont typeface="Arial"/>
              <a:buChar char="•"/>
              <a:tabLst>
                <a:tab pos="354965" algn="l"/>
                <a:tab pos="355600" algn="l"/>
              </a:tabLst>
            </a:pPr>
            <a:r>
              <a:rPr sz="1800" spc="-25" dirty="0">
                <a:solidFill>
                  <a:srgbClr val="FFFFFF"/>
                </a:solidFill>
                <a:latin typeface="Calibri"/>
                <a:cs typeface="Calibri"/>
              </a:rPr>
              <a:t>Can </a:t>
            </a:r>
            <a:r>
              <a:rPr sz="1800" spc="-35" dirty="0">
                <a:solidFill>
                  <a:srgbClr val="FFFFFF"/>
                </a:solidFill>
                <a:latin typeface="Calibri"/>
                <a:cs typeface="Calibri"/>
              </a:rPr>
              <a:t>handle </a:t>
            </a:r>
            <a:r>
              <a:rPr sz="1800" spc="-45" dirty="0">
                <a:solidFill>
                  <a:srgbClr val="FFFFFF"/>
                </a:solidFill>
                <a:latin typeface="Calibri"/>
                <a:cs typeface="Calibri"/>
              </a:rPr>
              <a:t>generated </a:t>
            </a:r>
            <a:r>
              <a:rPr sz="1800" spc="-40" dirty="0">
                <a:solidFill>
                  <a:srgbClr val="FFFFFF"/>
                </a:solidFill>
                <a:latin typeface="Calibri"/>
                <a:cs typeface="Calibri"/>
              </a:rPr>
              <a:t>data </a:t>
            </a:r>
            <a:r>
              <a:rPr sz="1800" spc="-35" dirty="0">
                <a:solidFill>
                  <a:srgbClr val="FFFFFF"/>
                </a:solidFill>
                <a:latin typeface="Calibri"/>
                <a:cs typeface="Calibri"/>
              </a:rPr>
              <a:t>that </a:t>
            </a:r>
            <a:r>
              <a:rPr sz="1800" spc="-25" dirty="0">
                <a:solidFill>
                  <a:srgbClr val="FFFFFF"/>
                </a:solidFill>
                <a:latin typeface="Calibri"/>
                <a:cs typeface="Calibri"/>
              </a:rPr>
              <a:t>is </a:t>
            </a:r>
            <a:r>
              <a:rPr sz="1800" spc="-35" dirty="0">
                <a:solidFill>
                  <a:srgbClr val="FFFFFF"/>
                </a:solidFill>
                <a:latin typeface="Calibri"/>
                <a:cs typeface="Calibri"/>
              </a:rPr>
              <a:t>too  </a:t>
            </a:r>
            <a:r>
              <a:rPr sz="1800" spc="-10" dirty="0">
                <a:solidFill>
                  <a:srgbClr val="FFFFFF"/>
                </a:solidFill>
                <a:latin typeface="Calibri"/>
                <a:cs typeface="Calibri"/>
              </a:rPr>
              <a:t>large to </a:t>
            </a:r>
            <a:r>
              <a:rPr sz="1800" spc="-5" dirty="0">
                <a:solidFill>
                  <a:srgbClr val="FFFFFF"/>
                </a:solidFill>
                <a:latin typeface="Calibri"/>
                <a:cs typeface="Calibri"/>
              </a:rPr>
              <a:t>pull </a:t>
            </a:r>
            <a:r>
              <a:rPr sz="1800" spc="-10" dirty="0">
                <a:solidFill>
                  <a:srgbClr val="FFFFFF"/>
                </a:solidFill>
                <a:latin typeface="Calibri"/>
                <a:cs typeface="Calibri"/>
              </a:rPr>
              <a:t>rapidly from </a:t>
            </a:r>
            <a:r>
              <a:rPr sz="1800" dirty="0">
                <a:solidFill>
                  <a:srgbClr val="FFFFFF"/>
                </a:solidFill>
                <a:latin typeface="Calibri"/>
                <a:cs typeface="Calibri"/>
              </a:rPr>
              <a:t>the</a:t>
            </a:r>
            <a:r>
              <a:rPr sz="1800" spc="35" dirty="0">
                <a:solidFill>
                  <a:srgbClr val="FFFFFF"/>
                </a:solidFill>
                <a:latin typeface="Calibri"/>
                <a:cs typeface="Calibri"/>
              </a:rPr>
              <a:t> </a:t>
            </a:r>
            <a:r>
              <a:rPr sz="1800" spc="-10" dirty="0">
                <a:solidFill>
                  <a:srgbClr val="FFFFFF"/>
                </a:solidFill>
                <a:latin typeface="Calibri"/>
                <a:cs typeface="Calibri"/>
              </a:rPr>
              <a:t>cloud.</a:t>
            </a:r>
            <a:endParaRPr sz="1800">
              <a:latin typeface="Calibri"/>
              <a:cs typeface="Calibri"/>
            </a:endParaRPr>
          </a:p>
          <a:p>
            <a:pPr marL="355600" marR="1433195" indent="-342900">
              <a:lnSpc>
                <a:spcPct val="100000"/>
              </a:lnSpc>
              <a:spcBef>
                <a:spcPts val="505"/>
              </a:spcBef>
              <a:buFont typeface="Arial"/>
              <a:buChar char="•"/>
              <a:tabLst>
                <a:tab pos="354965" algn="l"/>
                <a:tab pos="355600" algn="l"/>
              </a:tabLst>
            </a:pPr>
            <a:r>
              <a:rPr sz="1800" spc="-35" dirty="0">
                <a:solidFill>
                  <a:srgbClr val="FFFFFF"/>
                </a:solidFill>
                <a:latin typeface="Calibri"/>
                <a:cs typeface="Calibri"/>
              </a:rPr>
              <a:t>Enables </a:t>
            </a:r>
            <a:r>
              <a:rPr sz="1800" spc="-40" dirty="0">
                <a:solidFill>
                  <a:srgbClr val="FFFFFF"/>
                </a:solidFill>
                <a:latin typeface="Calibri"/>
                <a:cs typeface="Calibri"/>
              </a:rPr>
              <a:t>real-time processing through  intelligence </a:t>
            </a:r>
            <a:r>
              <a:rPr sz="1800" spc="-25" dirty="0">
                <a:solidFill>
                  <a:srgbClr val="FFFFFF"/>
                </a:solidFill>
                <a:latin typeface="Calibri"/>
                <a:cs typeface="Calibri"/>
              </a:rPr>
              <a:t>in </a:t>
            </a:r>
            <a:r>
              <a:rPr sz="1800" spc="-20" dirty="0">
                <a:solidFill>
                  <a:srgbClr val="FFFFFF"/>
                </a:solidFill>
                <a:latin typeface="Calibri"/>
                <a:cs typeface="Calibri"/>
              </a:rPr>
              <a:t>or </a:t>
            </a:r>
            <a:r>
              <a:rPr sz="1800" spc="-30" dirty="0">
                <a:solidFill>
                  <a:srgbClr val="FFFFFF"/>
                </a:solidFill>
                <a:latin typeface="Calibri"/>
                <a:cs typeface="Calibri"/>
              </a:rPr>
              <a:t>near to </a:t>
            </a:r>
            <a:r>
              <a:rPr sz="1800" spc="-35" dirty="0">
                <a:solidFill>
                  <a:srgbClr val="FFFFFF"/>
                </a:solidFill>
                <a:latin typeface="Calibri"/>
                <a:cs typeface="Calibri"/>
              </a:rPr>
              <a:t>local</a:t>
            </a:r>
            <a:r>
              <a:rPr sz="1800" spc="-114" dirty="0">
                <a:solidFill>
                  <a:srgbClr val="FFFFFF"/>
                </a:solidFill>
                <a:latin typeface="Calibri"/>
                <a:cs typeface="Calibri"/>
              </a:rPr>
              <a:t> </a:t>
            </a:r>
            <a:r>
              <a:rPr sz="1800" spc="-35" dirty="0">
                <a:solidFill>
                  <a:srgbClr val="FFFFFF"/>
                </a:solidFill>
                <a:latin typeface="Calibri"/>
                <a:cs typeface="Calibri"/>
              </a:rPr>
              <a:t>devices.</a:t>
            </a:r>
            <a:endParaRPr sz="1800">
              <a:latin typeface="Calibri"/>
              <a:cs typeface="Calibri"/>
            </a:endParaRPr>
          </a:p>
          <a:p>
            <a:pPr marL="355600" indent="-342900">
              <a:lnSpc>
                <a:spcPct val="100000"/>
              </a:lnSpc>
              <a:spcBef>
                <a:spcPts val="505"/>
              </a:spcBef>
              <a:buFont typeface="Arial"/>
              <a:buChar char="•"/>
              <a:tabLst>
                <a:tab pos="354965" algn="l"/>
                <a:tab pos="355600" algn="l"/>
              </a:tabLst>
            </a:pPr>
            <a:r>
              <a:rPr sz="1800" spc="-40" dirty="0">
                <a:solidFill>
                  <a:srgbClr val="FFFFFF"/>
                </a:solidFill>
                <a:latin typeface="Calibri"/>
                <a:cs typeface="Calibri"/>
              </a:rPr>
              <a:t>Flexibility </a:t>
            </a:r>
            <a:r>
              <a:rPr sz="1800" spc="-30" dirty="0">
                <a:solidFill>
                  <a:srgbClr val="FFFFFF"/>
                </a:solidFill>
                <a:latin typeface="Calibri"/>
                <a:cs typeface="Calibri"/>
              </a:rPr>
              <a:t>to </a:t>
            </a:r>
            <a:r>
              <a:rPr sz="1800" spc="-40" dirty="0">
                <a:solidFill>
                  <a:srgbClr val="FFFFFF"/>
                </a:solidFill>
                <a:latin typeface="Calibri"/>
                <a:cs typeface="Calibri"/>
              </a:rPr>
              <a:t>accommodate data privacy</a:t>
            </a:r>
            <a:r>
              <a:rPr sz="1800" spc="30" dirty="0">
                <a:solidFill>
                  <a:srgbClr val="FFFFFF"/>
                </a:solidFill>
                <a:latin typeface="Calibri"/>
                <a:cs typeface="Calibri"/>
              </a:rPr>
              <a:t> </a:t>
            </a:r>
            <a:r>
              <a:rPr sz="1800" spc="-45" dirty="0">
                <a:solidFill>
                  <a:srgbClr val="FFFFFF"/>
                </a:solidFill>
                <a:latin typeface="Calibri"/>
                <a:cs typeface="Calibri"/>
              </a:rPr>
              <a:t>related</a:t>
            </a:r>
            <a:endParaRPr sz="1800">
              <a:latin typeface="Calibri"/>
              <a:cs typeface="Calibri"/>
            </a:endParaRPr>
          </a:p>
          <a:p>
            <a:pPr marL="354965">
              <a:lnSpc>
                <a:spcPct val="100000"/>
              </a:lnSpc>
            </a:pPr>
            <a:r>
              <a:rPr sz="1800" spc="-40" dirty="0">
                <a:solidFill>
                  <a:srgbClr val="FFFFFF"/>
                </a:solidFill>
                <a:latin typeface="Calibri"/>
                <a:cs typeface="Calibri"/>
              </a:rPr>
              <a:t>requirements.</a:t>
            </a:r>
            <a:endParaRPr sz="1800">
              <a:latin typeface="Calibri"/>
              <a:cs typeface="Calibri"/>
            </a:endParaRPr>
          </a:p>
        </p:txBody>
      </p:sp>
      <p:sp>
        <p:nvSpPr>
          <p:cNvPr id="5" name="object 5"/>
          <p:cNvSpPr/>
          <p:nvPr/>
        </p:nvSpPr>
        <p:spPr>
          <a:xfrm>
            <a:off x="8288333" y="2311145"/>
            <a:ext cx="1891664" cy="1042669"/>
          </a:xfrm>
          <a:custGeom>
            <a:avLst/>
            <a:gdLst/>
            <a:ahLst/>
            <a:cxnLst/>
            <a:rect l="l" t="t" r="r" b="b"/>
            <a:pathLst>
              <a:path w="1891665" h="1042670">
                <a:moveTo>
                  <a:pt x="931104" y="0"/>
                </a:moveTo>
                <a:lnTo>
                  <a:pt x="980626" y="2725"/>
                </a:lnTo>
                <a:lnTo>
                  <a:pt x="1028556" y="10709"/>
                </a:lnTo>
                <a:lnTo>
                  <a:pt x="1074605" y="23662"/>
                </a:lnTo>
                <a:lnTo>
                  <a:pt x="1118482" y="41294"/>
                </a:lnTo>
                <a:lnTo>
                  <a:pt x="1159899" y="63316"/>
                </a:lnTo>
                <a:lnTo>
                  <a:pt x="1198567" y="89437"/>
                </a:lnTo>
                <a:lnTo>
                  <a:pt x="1234197" y="119368"/>
                </a:lnTo>
                <a:lnTo>
                  <a:pt x="1266500" y="152819"/>
                </a:lnTo>
                <a:lnTo>
                  <a:pt x="1295186" y="189501"/>
                </a:lnTo>
                <a:lnTo>
                  <a:pt x="1319966" y="229124"/>
                </a:lnTo>
                <a:lnTo>
                  <a:pt x="1340552" y="271399"/>
                </a:lnTo>
                <a:lnTo>
                  <a:pt x="1344362" y="283590"/>
                </a:lnTo>
                <a:lnTo>
                  <a:pt x="1380176" y="270509"/>
                </a:lnTo>
                <a:lnTo>
                  <a:pt x="1408330" y="262929"/>
                </a:lnTo>
                <a:lnTo>
                  <a:pt x="1437294" y="257397"/>
                </a:lnTo>
                <a:lnTo>
                  <a:pt x="1466972" y="254007"/>
                </a:lnTo>
                <a:lnTo>
                  <a:pt x="1497270" y="252856"/>
                </a:lnTo>
                <a:lnTo>
                  <a:pt x="1546682" y="255924"/>
                </a:lnTo>
                <a:lnTo>
                  <a:pt x="1594263" y="264882"/>
                </a:lnTo>
                <a:lnTo>
                  <a:pt x="1639646" y="279360"/>
                </a:lnTo>
                <a:lnTo>
                  <a:pt x="1682459" y="298990"/>
                </a:lnTo>
                <a:lnTo>
                  <a:pt x="1722334" y="323405"/>
                </a:lnTo>
                <a:lnTo>
                  <a:pt x="1758901" y="352234"/>
                </a:lnTo>
                <a:lnTo>
                  <a:pt x="1791790" y="385109"/>
                </a:lnTo>
                <a:lnTo>
                  <a:pt x="1820634" y="421661"/>
                </a:lnTo>
                <a:lnTo>
                  <a:pt x="1845061" y="461523"/>
                </a:lnTo>
                <a:lnTo>
                  <a:pt x="1864703" y="504325"/>
                </a:lnTo>
                <a:lnTo>
                  <a:pt x="1879190" y="549698"/>
                </a:lnTo>
                <a:lnTo>
                  <a:pt x="1888154" y="597274"/>
                </a:lnTo>
                <a:lnTo>
                  <a:pt x="1891224" y="646683"/>
                </a:lnTo>
                <a:lnTo>
                  <a:pt x="1888057" y="696853"/>
                </a:lnTo>
                <a:lnTo>
                  <a:pt x="1878817" y="745123"/>
                </a:lnTo>
                <a:lnTo>
                  <a:pt x="1863891" y="791108"/>
                </a:lnTo>
                <a:lnTo>
                  <a:pt x="1843664" y="834422"/>
                </a:lnTo>
                <a:lnTo>
                  <a:pt x="1818526" y="874680"/>
                </a:lnTo>
                <a:lnTo>
                  <a:pt x="1788862" y="911494"/>
                </a:lnTo>
                <a:lnTo>
                  <a:pt x="1755059" y="944480"/>
                </a:lnTo>
                <a:lnTo>
                  <a:pt x="1717506" y="973252"/>
                </a:lnTo>
                <a:lnTo>
                  <a:pt x="1676590" y="997424"/>
                </a:lnTo>
                <a:lnTo>
                  <a:pt x="1632696" y="1016609"/>
                </a:lnTo>
                <a:lnTo>
                  <a:pt x="1586213" y="1030423"/>
                </a:lnTo>
                <a:lnTo>
                  <a:pt x="1537529" y="1038478"/>
                </a:lnTo>
                <a:lnTo>
                  <a:pt x="1507557" y="1040002"/>
                </a:lnTo>
                <a:lnTo>
                  <a:pt x="1491047" y="1041653"/>
                </a:lnTo>
                <a:lnTo>
                  <a:pt x="221555" y="1041653"/>
                </a:lnTo>
                <a:lnTo>
                  <a:pt x="203140" y="1042415"/>
                </a:lnTo>
                <a:lnTo>
                  <a:pt x="192374" y="1041485"/>
                </a:lnTo>
                <a:lnTo>
                  <a:pt x="113615" y="1017111"/>
                </a:lnTo>
                <a:lnTo>
                  <a:pt x="73923" y="989664"/>
                </a:lnTo>
                <a:lnTo>
                  <a:pt x="41801" y="954674"/>
                </a:lnTo>
                <a:lnTo>
                  <a:pt x="18162" y="913728"/>
                </a:lnTo>
                <a:lnTo>
                  <a:pt x="3924" y="868413"/>
                </a:lnTo>
                <a:lnTo>
                  <a:pt x="0" y="820313"/>
                </a:lnTo>
                <a:lnTo>
                  <a:pt x="7306" y="771016"/>
                </a:lnTo>
                <a:lnTo>
                  <a:pt x="26127" y="723808"/>
                </a:lnTo>
                <a:lnTo>
                  <a:pt x="54418" y="683542"/>
                </a:lnTo>
                <a:lnTo>
                  <a:pt x="90491" y="651192"/>
                </a:lnTo>
                <a:lnTo>
                  <a:pt x="132659" y="627732"/>
                </a:lnTo>
                <a:lnTo>
                  <a:pt x="179238" y="614136"/>
                </a:lnTo>
                <a:lnTo>
                  <a:pt x="228540" y="611377"/>
                </a:lnTo>
                <a:lnTo>
                  <a:pt x="245050" y="614044"/>
                </a:lnTo>
                <a:lnTo>
                  <a:pt x="240478" y="586993"/>
                </a:lnTo>
                <a:lnTo>
                  <a:pt x="246034" y="513476"/>
                </a:lnTo>
                <a:lnTo>
                  <a:pt x="273879" y="442340"/>
                </a:lnTo>
                <a:lnTo>
                  <a:pt x="303941" y="400633"/>
                </a:lnTo>
                <a:lnTo>
                  <a:pt x="340611" y="366752"/>
                </a:lnTo>
                <a:lnTo>
                  <a:pt x="382482" y="341089"/>
                </a:lnTo>
                <a:lnTo>
                  <a:pt x="428144" y="324033"/>
                </a:lnTo>
                <a:lnTo>
                  <a:pt x="476190" y="315975"/>
                </a:lnTo>
                <a:lnTo>
                  <a:pt x="505527" y="316738"/>
                </a:lnTo>
                <a:lnTo>
                  <a:pt x="506670" y="312165"/>
                </a:lnTo>
                <a:lnTo>
                  <a:pt x="523032" y="268033"/>
                </a:lnTo>
                <a:lnTo>
                  <a:pt x="543798" y="226248"/>
                </a:lnTo>
                <a:lnTo>
                  <a:pt x="568683" y="187094"/>
                </a:lnTo>
                <a:lnTo>
                  <a:pt x="597404" y="150857"/>
                </a:lnTo>
                <a:lnTo>
                  <a:pt x="629675" y="117819"/>
                </a:lnTo>
                <a:lnTo>
                  <a:pt x="665213" y="88265"/>
                </a:lnTo>
                <a:lnTo>
                  <a:pt x="703733" y="62478"/>
                </a:lnTo>
                <a:lnTo>
                  <a:pt x="744950" y="40743"/>
                </a:lnTo>
                <a:lnTo>
                  <a:pt x="788580" y="23344"/>
                </a:lnTo>
                <a:lnTo>
                  <a:pt x="834338" y="10564"/>
                </a:lnTo>
                <a:lnTo>
                  <a:pt x="881941" y="2688"/>
                </a:lnTo>
                <a:lnTo>
                  <a:pt x="931104" y="0"/>
                </a:lnTo>
                <a:close/>
              </a:path>
            </a:pathLst>
          </a:custGeom>
          <a:ln w="22860">
            <a:solidFill>
              <a:srgbClr val="505050"/>
            </a:solidFill>
          </a:ln>
        </p:spPr>
        <p:txBody>
          <a:bodyPr wrap="square" lIns="0" tIns="0" rIns="0" bIns="0" rtlCol="0"/>
          <a:lstStyle/>
          <a:p>
            <a:endParaRPr/>
          </a:p>
        </p:txBody>
      </p:sp>
      <p:sp>
        <p:nvSpPr>
          <p:cNvPr id="6" name="object 6"/>
          <p:cNvSpPr/>
          <p:nvPr/>
        </p:nvSpPr>
        <p:spPr>
          <a:xfrm>
            <a:off x="8015478" y="3625596"/>
            <a:ext cx="2345308" cy="34620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209153" y="393863"/>
            <a:ext cx="5944749" cy="5962367"/>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081644" y="6394729"/>
            <a:ext cx="2232152" cy="34625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674112"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17650" y="1259586"/>
          <a:ext cx="9410699" cy="4856390"/>
        </p:xfrm>
        <a:graphic>
          <a:graphicData uri="http://schemas.openxmlformats.org/drawingml/2006/table">
            <a:tbl>
              <a:tblPr firstRow="1" bandRow="1">
                <a:tableStyleId>{2D5ABB26-0587-4C30-8999-92F81FD0307C}</a:tableStyleId>
              </a:tblPr>
              <a:tblGrid>
                <a:gridCol w="1569085">
                  <a:extLst>
                    <a:ext uri="{9D8B030D-6E8A-4147-A177-3AD203B41FA5}">
                      <a16:colId xmlns:a16="http://schemas.microsoft.com/office/drawing/2014/main" val="20000"/>
                    </a:ext>
                  </a:extLst>
                </a:gridCol>
                <a:gridCol w="3893820">
                  <a:extLst>
                    <a:ext uri="{9D8B030D-6E8A-4147-A177-3AD203B41FA5}">
                      <a16:colId xmlns:a16="http://schemas.microsoft.com/office/drawing/2014/main" val="20001"/>
                    </a:ext>
                  </a:extLst>
                </a:gridCol>
                <a:gridCol w="3947794">
                  <a:extLst>
                    <a:ext uri="{9D8B030D-6E8A-4147-A177-3AD203B41FA5}">
                      <a16:colId xmlns:a16="http://schemas.microsoft.com/office/drawing/2014/main" val="20002"/>
                    </a:ext>
                  </a:extLst>
                </a:gridCol>
              </a:tblGrid>
              <a:tr h="448310">
                <a:tc gridSpan="3">
                  <a:txBody>
                    <a:bodyPr/>
                    <a:lstStyle/>
                    <a:p>
                      <a:pPr algn="ctr">
                        <a:lnSpc>
                          <a:spcPct val="100000"/>
                        </a:lnSpc>
                        <a:spcBef>
                          <a:spcPts val="325"/>
                        </a:spcBef>
                      </a:pPr>
                      <a:r>
                        <a:rPr sz="1750" b="1" dirty="0">
                          <a:solidFill>
                            <a:srgbClr val="FFFFFF"/>
                          </a:solidFill>
                          <a:latin typeface="Segoe UI"/>
                          <a:cs typeface="Segoe UI"/>
                        </a:rPr>
                        <a:t>Comparable</a:t>
                      </a:r>
                      <a:r>
                        <a:rPr sz="1750" b="1" spc="-5" dirty="0">
                          <a:solidFill>
                            <a:srgbClr val="FFFFFF"/>
                          </a:solidFill>
                          <a:latin typeface="Segoe UI"/>
                          <a:cs typeface="Segoe UI"/>
                        </a:rPr>
                        <a:t> </a:t>
                      </a:r>
                      <a:r>
                        <a:rPr sz="1750" b="1" spc="-30" dirty="0">
                          <a:solidFill>
                            <a:srgbClr val="FFFFFF"/>
                          </a:solidFill>
                          <a:latin typeface="Segoe UI"/>
                          <a:cs typeface="Segoe UI"/>
                        </a:rPr>
                        <a:t>Table</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1F5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48182">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1440">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5" dirty="0">
                          <a:latin typeface="Segoe UI"/>
                          <a:cs typeface="Segoe UI"/>
                        </a:rPr>
                        <a:t>Studio</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2075">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10" dirty="0">
                          <a:latin typeface="Segoe UI"/>
                          <a:cs typeface="Segoe UI"/>
                        </a:rPr>
                        <a:t>Services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1"/>
                  </a:ext>
                </a:extLst>
              </a:tr>
              <a:tr h="2011680">
                <a:tc>
                  <a:txBody>
                    <a:bodyPr/>
                    <a:lstStyle/>
                    <a:p>
                      <a:pPr marL="91440">
                        <a:lnSpc>
                          <a:spcPct val="100000"/>
                        </a:lnSpc>
                        <a:spcBef>
                          <a:spcPts val="325"/>
                        </a:spcBef>
                      </a:pPr>
                      <a:r>
                        <a:rPr sz="1750" spc="-5" dirty="0">
                          <a:latin typeface="Segoe UI"/>
                          <a:cs typeface="Segoe UI"/>
                        </a:rPr>
                        <a:t>Pros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7825" indent="-286385">
                        <a:lnSpc>
                          <a:spcPts val="2150"/>
                        </a:lnSpc>
                        <a:spcBef>
                          <a:spcPts val="265"/>
                        </a:spcBef>
                        <a:buFont typeface="Arial"/>
                        <a:buChar char="•"/>
                        <a:tabLst>
                          <a:tab pos="377825" algn="l"/>
                          <a:tab pos="378460" algn="l"/>
                        </a:tabLst>
                      </a:pPr>
                      <a:r>
                        <a:rPr sz="1800" spc="-5" dirty="0">
                          <a:latin typeface="Calibri"/>
                          <a:cs typeface="Calibri"/>
                        </a:rPr>
                        <a:t>Rapid development </a:t>
                      </a:r>
                      <a:r>
                        <a:rPr sz="1800" spc="-15" dirty="0">
                          <a:latin typeface="Calibri"/>
                          <a:cs typeface="Calibri"/>
                        </a:rPr>
                        <a:t>(Drag </a:t>
                      </a:r>
                      <a:r>
                        <a:rPr sz="1800" dirty="0">
                          <a:latin typeface="Calibri"/>
                          <a:cs typeface="Calibri"/>
                        </a:rPr>
                        <a:t>and</a:t>
                      </a:r>
                      <a:r>
                        <a:rPr sz="1800" spc="50" dirty="0">
                          <a:latin typeface="Calibri"/>
                          <a:cs typeface="Calibri"/>
                        </a:rPr>
                        <a:t> </a:t>
                      </a:r>
                      <a:r>
                        <a:rPr sz="1800" spc="-15" dirty="0">
                          <a:latin typeface="Calibri"/>
                          <a:cs typeface="Calibri"/>
                        </a:rPr>
                        <a:t>Drop)</a:t>
                      </a:r>
                      <a:endParaRPr sz="1800">
                        <a:latin typeface="Calibri"/>
                        <a:cs typeface="Calibri"/>
                      </a:endParaRPr>
                    </a:p>
                    <a:p>
                      <a:pPr marL="377825" marR="461009" indent="-286385">
                        <a:lnSpc>
                          <a:spcPts val="2160"/>
                        </a:lnSpc>
                        <a:spcBef>
                          <a:spcPts val="60"/>
                        </a:spcBef>
                        <a:buFont typeface="Arial"/>
                        <a:buChar char="•"/>
                        <a:tabLst>
                          <a:tab pos="377825" algn="l"/>
                          <a:tab pos="378460" algn="l"/>
                        </a:tabLst>
                      </a:pPr>
                      <a:r>
                        <a:rPr sz="1800" spc="-25" dirty="0">
                          <a:latin typeface="Calibri"/>
                          <a:cs typeface="Calibri"/>
                        </a:rPr>
                        <a:t>Works </a:t>
                      </a:r>
                      <a:r>
                        <a:rPr sz="1800" spc="-5" dirty="0">
                          <a:latin typeface="Calibri"/>
                          <a:cs typeface="Calibri"/>
                        </a:rPr>
                        <a:t>well with </a:t>
                      </a:r>
                      <a:r>
                        <a:rPr sz="1800" spc="-10" dirty="0">
                          <a:latin typeface="Calibri"/>
                          <a:cs typeface="Calibri"/>
                        </a:rPr>
                        <a:t>relatively </a:t>
                      </a:r>
                      <a:r>
                        <a:rPr sz="1800" spc="-5" dirty="0">
                          <a:latin typeface="Calibri"/>
                          <a:cs typeface="Calibri"/>
                        </a:rPr>
                        <a:t>simple  </a:t>
                      </a:r>
                      <a:r>
                        <a:rPr sz="1800" spc="-10" dirty="0">
                          <a:latin typeface="Calibri"/>
                          <a:cs typeface="Calibri"/>
                        </a:rPr>
                        <a:t>datasets</a:t>
                      </a:r>
                      <a:endParaRPr sz="1800">
                        <a:latin typeface="Calibri"/>
                        <a:cs typeface="Calibri"/>
                      </a:endParaRPr>
                    </a:p>
                    <a:p>
                      <a:pPr marL="377825" indent="-286385">
                        <a:lnSpc>
                          <a:spcPts val="2110"/>
                        </a:lnSpc>
                        <a:buFont typeface="Arial"/>
                        <a:buChar char="•"/>
                        <a:tabLst>
                          <a:tab pos="377825" algn="l"/>
                          <a:tab pos="378460" algn="l"/>
                        </a:tabLst>
                      </a:pPr>
                      <a:r>
                        <a:rPr sz="1800" spc="-10" dirty="0">
                          <a:latin typeface="Calibri"/>
                          <a:cs typeface="Calibri"/>
                        </a:rPr>
                        <a:t>Pre-built </a:t>
                      </a:r>
                      <a:r>
                        <a:rPr sz="1800" dirty="0">
                          <a:latin typeface="Calibri"/>
                          <a:cs typeface="Calibri"/>
                        </a:rPr>
                        <a:t>ML</a:t>
                      </a:r>
                      <a:r>
                        <a:rPr sz="1800" spc="25" dirty="0">
                          <a:latin typeface="Calibri"/>
                          <a:cs typeface="Calibri"/>
                        </a:rPr>
                        <a:t> </a:t>
                      </a:r>
                      <a:r>
                        <a:rPr sz="1800" spc="-5" dirty="0">
                          <a:latin typeface="Calibri"/>
                          <a:cs typeface="Calibri"/>
                        </a:rPr>
                        <a:t>algorithms</a:t>
                      </a:r>
                      <a:endParaRPr sz="1800">
                        <a:latin typeface="Calibri"/>
                        <a:cs typeface="Calibri"/>
                      </a:endParaRPr>
                    </a:p>
                    <a:p>
                      <a:pPr marL="377825" indent="-286385">
                        <a:lnSpc>
                          <a:spcPct val="100000"/>
                        </a:lnSpc>
                        <a:buFont typeface="Arial"/>
                        <a:buChar char="•"/>
                        <a:tabLst>
                          <a:tab pos="377825" algn="l"/>
                          <a:tab pos="378460" algn="l"/>
                        </a:tabLst>
                      </a:pPr>
                      <a:r>
                        <a:rPr sz="1800" spc="-5" dirty="0">
                          <a:latin typeface="Calibri"/>
                          <a:cs typeface="Calibri"/>
                        </a:rPr>
                        <a:t>Cheap</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8460" indent="-286385">
                        <a:lnSpc>
                          <a:spcPts val="2150"/>
                        </a:lnSpc>
                        <a:spcBef>
                          <a:spcPts val="265"/>
                        </a:spcBef>
                        <a:buFont typeface="Arial"/>
                        <a:buChar char="•"/>
                        <a:tabLst>
                          <a:tab pos="378460" algn="l"/>
                          <a:tab pos="379095" algn="l"/>
                        </a:tabLst>
                      </a:pPr>
                      <a:r>
                        <a:rPr sz="1800" spc="-20" dirty="0">
                          <a:latin typeface="Calibri"/>
                          <a:cs typeface="Calibri"/>
                        </a:rPr>
                        <a:t>Fast </a:t>
                      </a:r>
                      <a:r>
                        <a:rPr sz="1800" spc="-5" dirty="0">
                          <a:latin typeface="Calibri"/>
                          <a:cs typeface="Calibri"/>
                        </a:rPr>
                        <a:t>(VMs with</a:t>
                      </a:r>
                      <a:r>
                        <a:rPr sz="1800" spc="35" dirty="0">
                          <a:latin typeface="Calibri"/>
                          <a:cs typeface="Calibri"/>
                        </a:rPr>
                        <a:t> </a:t>
                      </a:r>
                      <a:r>
                        <a:rPr sz="1800" spc="-5" dirty="0">
                          <a:latin typeface="Calibri"/>
                          <a:cs typeface="Calibri"/>
                        </a:rPr>
                        <a:t>GPUs)</a:t>
                      </a:r>
                      <a:endParaRPr sz="1800">
                        <a:latin typeface="Calibri"/>
                        <a:cs typeface="Calibri"/>
                      </a:endParaRPr>
                    </a:p>
                    <a:p>
                      <a:pPr marL="378460" marR="582930" indent="-286385">
                        <a:lnSpc>
                          <a:spcPts val="2180"/>
                        </a:lnSpc>
                        <a:spcBef>
                          <a:spcPts val="45"/>
                        </a:spcBef>
                        <a:buFont typeface="Arial"/>
                        <a:buChar char="•"/>
                        <a:tabLst>
                          <a:tab pos="378460" algn="l"/>
                          <a:tab pos="379095" algn="l"/>
                        </a:tabLst>
                      </a:pPr>
                      <a:r>
                        <a:rPr sz="1800" spc="-15" dirty="0">
                          <a:latin typeface="Calibri"/>
                          <a:cs typeface="Calibri"/>
                        </a:rPr>
                        <a:t>Different </a:t>
                      </a:r>
                      <a:r>
                        <a:rPr sz="1800" spc="-10" dirty="0">
                          <a:latin typeface="Calibri"/>
                          <a:cs typeface="Calibri"/>
                        </a:rPr>
                        <a:t>optimization </a:t>
                      </a:r>
                      <a:r>
                        <a:rPr sz="1800" spc="-5" dirty="0">
                          <a:latin typeface="Calibri"/>
                          <a:cs typeface="Calibri"/>
                        </a:rPr>
                        <a:t>methods,  CI/CD</a:t>
                      </a:r>
                      <a:r>
                        <a:rPr sz="1800" spc="5" dirty="0">
                          <a:latin typeface="Calibri"/>
                          <a:cs typeface="Calibri"/>
                        </a:rPr>
                        <a:t> </a:t>
                      </a:r>
                      <a:r>
                        <a:rPr sz="1800" spc="-10" dirty="0">
                          <a:latin typeface="Calibri"/>
                          <a:cs typeface="Calibri"/>
                        </a:rPr>
                        <a:t>pipeline</a:t>
                      </a:r>
                      <a:endParaRPr sz="1800">
                        <a:latin typeface="Calibri"/>
                        <a:cs typeface="Calibri"/>
                      </a:endParaRPr>
                    </a:p>
                    <a:p>
                      <a:pPr marL="378460" indent="-286385">
                        <a:lnSpc>
                          <a:spcPts val="2075"/>
                        </a:lnSpc>
                        <a:buFont typeface="Arial"/>
                        <a:buChar char="•"/>
                        <a:tabLst>
                          <a:tab pos="378460" algn="l"/>
                          <a:tab pos="379095" algn="l"/>
                        </a:tabLst>
                      </a:pPr>
                      <a:r>
                        <a:rPr sz="1800" spc="-5" dirty="0">
                          <a:latin typeface="Calibri"/>
                          <a:cs typeface="Calibri"/>
                        </a:rPr>
                        <a:t>Full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8460" marR="808990" indent="-286385">
                        <a:lnSpc>
                          <a:spcPts val="2160"/>
                        </a:lnSpc>
                        <a:spcBef>
                          <a:spcPts val="60"/>
                        </a:spcBef>
                        <a:buFont typeface="Arial"/>
                        <a:buChar char="•"/>
                        <a:tabLst>
                          <a:tab pos="378460" algn="l"/>
                          <a:tab pos="379095" algn="l"/>
                        </a:tabLst>
                      </a:pPr>
                      <a:r>
                        <a:rPr sz="1800" dirty="0">
                          <a:latin typeface="Calibri"/>
                          <a:cs typeface="Calibri"/>
                        </a:rPr>
                        <a:t>Manage </a:t>
                      </a:r>
                      <a:r>
                        <a:rPr sz="1800" spc="-10" dirty="0">
                          <a:latin typeface="Calibri"/>
                          <a:cs typeface="Calibri"/>
                        </a:rPr>
                        <a:t>computing resources  </a:t>
                      </a:r>
                      <a:r>
                        <a:rPr sz="1800" spc="-5" dirty="0">
                          <a:latin typeface="Calibri"/>
                          <a:cs typeface="Calibri"/>
                        </a:rPr>
                        <a:t>(choose VM</a:t>
                      </a:r>
                      <a:r>
                        <a:rPr sz="1800" spc="15" dirty="0">
                          <a:latin typeface="Calibri"/>
                          <a:cs typeface="Calibri"/>
                        </a:rPr>
                        <a:t> </a:t>
                      </a:r>
                      <a:r>
                        <a:rPr sz="1800" spc="-15" dirty="0">
                          <a:latin typeface="Calibri"/>
                          <a:cs typeface="Calibri"/>
                        </a:rPr>
                        <a:t>size)</a:t>
                      </a:r>
                      <a:endParaRPr sz="1800">
                        <a:latin typeface="Calibri"/>
                        <a:cs typeface="Calibri"/>
                      </a:endParaRPr>
                    </a:p>
                    <a:p>
                      <a:pPr marL="378460" indent="-286385">
                        <a:lnSpc>
                          <a:spcPts val="2110"/>
                        </a:lnSpc>
                        <a:buFont typeface="Arial"/>
                        <a:buChar char="•"/>
                        <a:tabLst>
                          <a:tab pos="378460" algn="l"/>
                          <a:tab pos="379095" algn="l"/>
                        </a:tabLst>
                      </a:pPr>
                      <a:r>
                        <a:rPr sz="1800" dirty="0">
                          <a:latin typeface="Calibri"/>
                          <a:cs typeface="Calibri"/>
                        </a:rPr>
                        <a:t>Use </a:t>
                      </a:r>
                      <a:r>
                        <a:rPr sz="1800" spc="-5" dirty="0">
                          <a:latin typeface="Calibri"/>
                          <a:cs typeface="Calibri"/>
                        </a:rPr>
                        <a:t>open </a:t>
                      </a:r>
                      <a:r>
                        <a:rPr sz="1800" spc="-10" dirty="0">
                          <a:latin typeface="Calibri"/>
                          <a:cs typeface="Calibri"/>
                        </a:rPr>
                        <a:t>source </a:t>
                      </a:r>
                      <a:r>
                        <a:rPr sz="1800" dirty="0">
                          <a:latin typeface="Calibri"/>
                          <a:cs typeface="Calibri"/>
                        </a:rPr>
                        <a:t>ML</a:t>
                      </a:r>
                      <a:r>
                        <a:rPr sz="1800" spc="15" dirty="0">
                          <a:latin typeface="Calibri"/>
                          <a:cs typeface="Calibri"/>
                        </a:rPr>
                        <a:t> </a:t>
                      </a:r>
                      <a:r>
                        <a:rPr sz="1800" spc="-10" dirty="0">
                          <a:latin typeface="Calibri"/>
                          <a:cs typeface="Calibri"/>
                        </a:rPr>
                        <a:t>libraries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extLst>
                  <a:ext uri="{0D108BD9-81ED-4DB2-BD59-A6C34878D82A}">
                    <a16:rowId xmlns:a16="http://schemas.microsoft.com/office/drawing/2014/main" val="10002"/>
                  </a:ext>
                </a:extLst>
              </a:tr>
              <a:tr h="1948218">
                <a:tc>
                  <a:txBody>
                    <a:bodyPr/>
                    <a:lstStyle/>
                    <a:p>
                      <a:pPr marL="91440">
                        <a:lnSpc>
                          <a:spcPct val="100000"/>
                        </a:lnSpc>
                        <a:spcBef>
                          <a:spcPts val="330"/>
                        </a:spcBef>
                      </a:pPr>
                      <a:r>
                        <a:rPr sz="1750" dirty="0">
                          <a:latin typeface="Segoe UI"/>
                          <a:cs typeface="Segoe UI"/>
                        </a:rPr>
                        <a:t>Cons</a:t>
                      </a:r>
                      <a:endParaRPr sz="1750">
                        <a:latin typeface="Segoe UI"/>
                        <a:cs typeface="Segoe U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7825" indent="-286385">
                        <a:lnSpc>
                          <a:spcPts val="2150"/>
                        </a:lnSpc>
                        <a:spcBef>
                          <a:spcPts val="270"/>
                        </a:spcBef>
                        <a:buFont typeface="Arial"/>
                        <a:buChar char="•"/>
                        <a:tabLst>
                          <a:tab pos="377825" algn="l"/>
                          <a:tab pos="378460" algn="l"/>
                        </a:tabLst>
                      </a:pPr>
                      <a:r>
                        <a:rPr sz="1800" spc="-5" dirty="0">
                          <a:latin typeface="Calibri"/>
                          <a:cs typeface="Calibri"/>
                        </a:rPr>
                        <a:t>Can be</a:t>
                      </a:r>
                      <a:r>
                        <a:rPr sz="1800" spc="10" dirty="0">
                          <a:latin typeface="Calibri"/>
                          <a:cs typeface="Calibri"/>
                        </a:rPr>
                        <a:t> </a:t>
                      </a:r>
                      <a:r>
                        <a:rPr sz="1800" spc="-5" dirty="0">
                          <a:latin typeface="Calibri"/>
                          <a:cs typeface="Calibri"/>
                        </a:rPr>
                        <a:t>slow</a:t>
                      </a:r>
                      <a:endParaRPr sz="1800">
                        <a:latin typeface="Calibri"/>
                        <a:cs typeface="Calibri"/>
                      </a:endParaRPr>
                    </a:p>
                    <a:p>
                      <a:pPr marL="377825" marR="662305" indent="-286385">
                        <a:lnSpc>
                          <a:spcPts val="2180"/>
                        </a:lnSpc>
                        <a:spcBef>
                          <a:spcPts val="45"/>
                        </a:spcBef>
                        <a:buFont typeface="Arial"/>
                        <a:buChar char="•"/>
                        <a:tabLst>
                          <a:tab pos="377825" algn="l"/>
                          <a:tab pos="378460" algn="l"/>
                        </a:tabLst>
                      </a:pPr>
                      <a:r>
                        <a:rPr sz="1800" spc="-10" dirty="0">
                          <a:latin typeface="Calibri"/>
                          <a:cs typeface="Calibri"/>
                        </a:rPr>
                        <a:t>Limited optimization </a:t>
                      </a:r>
                      <a:r>
                        <a:rPr sz="1800" spc="-5" dirty="0">
                          <a:latin typeface="Calibri"/>
                          <a:cs typeface="Calibri"/>
                        </a:rPr>
                        <a:t>methods,  </a:t>
                      </a:r>
                      <a:r>
                        <a:rPr sz="1800" spc="-10" dirty="0">
                          <a:latin typeface="Calibri"/>
                          <a:cs typeface="Calibri"/>
                        </a:rPr>
                        <a:t>operationalized</a:t>
                      </a:r>
                      <a:r>
                        <a:rPr sz="1800" spc="5" dirty="0">
                          <a:latin typeface="Calibri"/>
                          <a:cs typeface="Calibri"/>
                        </a:rPr>
                        <a:t> </a:t>
                      </a:r>
                      <a:r>
                        <a:rPr sz="1800" spc="-10" dirty="0">
                          <a:latin typeface="Calibri"/>
                          <a:cs typeface="Calibri"/>
                        </a:rPr>
                        <a:t>architecture</a:t>
                      </a:r>
                      <a:endParaRPr sz="1800">
                        <a:latin typeface="Calibri"/>
                        <a:cs typeface="Calibri"/>
                      </a:endParaRPr>
                    </a:p>
                    <a:p>
                      <a:pPr marL="377825" indent="-286385">
                        <a:lnSpc>
                          <a:spcPts val="2090"/>
                        </a:lnSpc>
                        <a:buFont typeface="Arial"/>
                        <a:buChar char="•"/>
                        <a:tabLst>
                          <a:tab pos="377825" algn="l"/>
                          <a:tab pos="378460" algn="l"/>
                        </a:tabLst>
                      </a:pPr>
                      <a:r>
                        <a:rPr sz="1800" spc="-5" dirty="0">
                          <a:latin typeface="Calibri"/>
                          <a:cs typeface="Calibri"/>
                        </a:rPr>
                        <a:t>Less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7825" indent="-286385">
                        <a:lnSpc>
                          <a:spcPct val="100000"/>
                        </a:lnSpc>
                        <a:buFont typeface="Arial"/>
                        <a:buChar char="•"/>
                        <a:tabLst>
                          <a:tab pos="377825" algn="l"/>
                          <a:tab pos="378460" algn="l"/>
                        </a:tabLst>
                      </a:pPr>
                      <a:r>
                        <a:rPr sz="1800" spc="-15" dirty="0">
                          <a:latin typeface="Calibri"/>
                          <a:cs typeface="Calibri"/>
                        </a:rPr>
                        <a:t>Fixed </a:t>
                      </a:r>
                      <a:r>
                        <a:rPr sz="1800" spc="-10" dirty="0">
                          <a:latin typeface="Calibri"/>
                          <a:cs typeface="Calibri"/>
                        </a:rPr>
                        <a:t>computing</a:t>
                      </a:r>
                      <a:r>
                        <a:rPr sz="1800" spc="40" dirty="0">
                          <a:latin typeface="Calibri"/>
                          <a:cs typeface="Calibri"/>
                        </a:rPr>
                        <a:t> </a:t>
                      </a:r>
                      <a:r>
                        <a:rPr sz="1800" spc="-10" dirty="0">
                          <a:latin typeface="Calibri"/>
                          <a:cs typeface="Calibri"/>
                        </a:rPr>
                        <a:t>resources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8460" marR="566420" indent="-286385">
                        <a:lnSpc>
                          <a:spcPct val="100600"/>
                        </a:lnSpc>
                        <a:spcBef>
                          <a:spcPts val="235"/>
                        </a:spcBef>
                        <a:buFont typeface="Arial"/>
                        <a:buChar char="•"/>
                        <a:tabLst>
                          <a:tab pos="378460" algn="l"/>
                          <a:tab pos="379095" algn="l"/>
                        </a:tabLst>
                      </a:pPr>
                      <a:r>
                        <a:rPr sz="1800" spc="-10" dirty="0">
                          <a:latin typeface="Calibri"/>
                          <a:cs typeface="Calibri"/>
                        </a:rPr>
                        <a:t>More elaborate to </a:t>
                      </a:r>
                      <a:r>
                        <a:rPr sz="1800" spc="-5" dirty="0">
                          <a:latin typeface="Calibri"/>
                          <a:cs typeface="Calibri"/>
                        </a:rPr>
                        <a:t>build, </a:t>
                      </a:r>
                      <a:r>
                        <a:rPr sz="1800" spc="-10" dirty="0">
                          <a:latin typeface="Calibri"/>
                          <a:cs typeface="Calibri"/>
                        </a:rPr>
                        <a:t>require  </a:t>
                      </a:r>
                      <a:r>
                        <a:rPr sz="1800" dirty="0">
                          <a:latin typeface="Calibri"/>
                          <a:cs typeface="Calibri"/>
                        </a:rPr>
                        <a:t>deeper </a:t>
                      </a:r>
                      <a:r>
                        <a:rPr sz="1800" spc="-5" dirty="0">
                          <a:latin typeface="Calibri"/>
                          <a:cs typeface="Calibri"/>
                        </a:rPr>
                        <a:t>knowledge of machine  learning</a:t>
                      </a:r>
                      <a:endParaRPr sz="1800">
                        <a:latin typeface="Calibri"/>
                        <a:cs typeface="Calibri"/>
                      </a:endParaRPr>
                    </a:p>
                    <a:p>
                      <a:pPr marL="378460" marR="505459" indent="-286385">
                        <a:lnSpc>
                          <a:spcPts val="2180"/>
                        </a:lnSpc>
                        <a:spcBef>
                          <a:spcPts val="30"/>
                        </a:spcBef>
                        <a:buFont typeface="Arial"/>
                        <a:buChar char="•"/>
                        <a:tabLst>
                          <a:tab pos="378460" algn="l"/>
                          <a:tab pos="379095" algn="l"/>
                        </a:tabLst>
                      </a:pPr>
                      <a:r>
                        <a:rPr sz="1800" spc="-5" dirty="0">
                          <a:latin typeface="Calibri"/>
                          <a:cs typeface="Calibri"/>
                        </a:rPr>
                        <a:t>Deeper </a:t>
                      </a:r>
                      <a:r>
                        <a:rPr sz="1800" dirty="0">
                          <a:latin typeface="Calibri"/>
                          <a:cs typeface="Calibri"/>
                        </a:rPr>
                        <a:t>models </a:t>
                      </a:r>
                      <a:r>
                        <a:rPr sz="1800" spc="-5" dirty="0">
                          <a:latin typeface="Calibri"/>
                          <a:cs typeface="Calibri"/>
                        </a:rPr>
                        <a:t>need much </a:t>
                      </a:r>
                      <a:r>
                        <a:rPr sz="1800" spc="-10" dirty="0">
                          <a:latin typeface="Calibri"/>
                          <a:cs typeface="Calibri"/>
                        </a:rPr>
                        <a:t>more  </a:t>
                      </a:r>
                      <a:r>
                        <a:rPr sz="1800" spc="-15" dirty="0">
                          <a:latin typeface="Calibri"/>
                          <a:cs typeface="Calibri"/>
                        </a:rPr>
                        <a:t>data </a:t>
                      </a:r>
                      <a:r>
                        <a:rPr sz="1800" spc="-5" dirty="0">
                          <a:latin typeface="Calibri"/>
                          <a:cs typeface="Calibri"/>
                        </a:rPr>
                        <a:t>with </a:t>
                      </a:r>
                      <a:r>
                        <a:rPr sz="1800" dirty="0">
                          <a:latin typeface="Calibri"/>
                          <a:cs typeface="Calibri"/>
                        </a:rPr>
                        <a:t>much </a:t>
                      </a:r>
                      <a:r>
                        <a:rPr sz="1800" spc="-10" dirty="0">
                          <a:latin typeface="Calibri"/>
                          <a:cs typeface="Calibri"/>
                        </a:rPr>
                        <a:t>more</a:t>
                      </a:r>
                      <a:r>
                        <a:rPr sz="1800" spc="15" dirty="0">
                          <a:latin typeface="Calibri"/>
                          <a:cs typeface="Calibri"/>
                        </a:rPr>
                        <a:t> </a:t>
                      </a:r>
                      <a:r>
                        <a:rPr sz="1800" dirty="0">
                          <a:latin typeface="Calibri"/>
                          <a:cs typeface="Calibri"/>
                        </a:rPr>
                        <a:t>memory</a:t>
                      </a:r>
                      <a:endParaRPr sz="1800">
                        <a:latin typeface="Calibri"/>
                        <a:cs typeface="Calibri"/>
                      </a:endParaRPr>
                    </a:p>
                    <a:p>
                      <a:pPr marL="378460" indent="-286385">
                        <a:lnSpc>
                          <a:spcPts val="2090"/>
                        </a:lnSpc>
                        <a:buFont typeface="Arial"/>
                        <a:buChar char="•"/>
                        <a:tabLst>
                          <a:tab pos="378460" algn="l"/>
                          <a:tab pos="379095" algn="l"/>
                        </a:tabLst>
                      </a:pPr>
                      <a:r>
                        <a:rPr sz="1800" spc="-5" dirty="0">
                          <a:latin typeface="Calibri"/>
                          <a:cs typeface="Calibri"/>
                        </a:rPr>
                        <a:t>Higher </a:t>
                      </a:r>
                      <a:r>
                        <a:rPr sz="1800" spc="-10" dirty="0">
                          <a:latin typeface="Calibri"/>
                          <a:cs typeface="Calibri"/>
                        </a:rPr>
                        <a:t>costs </a:t>
                      </a:r>
                      <a:r>
                        <a:rPr sz="1800" spc="-15" dirty="0">
                          <a:latin typeface="Calibri"/>
                          <a:cs typeface="Calibri"/>
                        </a:rPr>
                        <a:t>for </a:t>
                      </a:r>
                      <a:r>
                        <a:rPr sz="1800" spc="-5" dirty="0">
                          <a:latin typeface="Calibri"/>
                          <a:cs typeface="Calibri"/>
                        </a:rPr>
                        <a:t>VM with</a:t>
                      </a:r>
                      <a:r>
                        <a:rPr sz="1800" spc="50" dirty="0">
                          <a:latin typeface="Calibri"/>
                          <a:cs typeface="Calibri"/>
                        </a:rPr>
                        <a:t> </a:t>
                      </a:r>
                      <a:r>
                        <a:rPr sz="1800" dirty="0">
                          <a:latin typeface="Calibri"/>
                          <a:cs typeface="Calibri"/>
                        </a:rPr>
                        <a:t>GPU</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242820"/>
            <a:ext cx="9812655" cy="1450340"/>
          </a:xfrm>
          <a:prstGeom prst="rect">
            <a:avLst/>
          </a:prstGeom>
        </p:spPr>
        <p:txBody>
          <a:bodyPr vert="horz" wrap="square" lIns="0" tIns="12700" rIns="0" bIns="0" rtlCol="0">
            <a:spAutoFit/>
          </a:bodyPr>
          <a:lstStyle/>
          <a:p>
            <a:pPr marL="12700">
              <a:lnSpc>
                <a:spcPts val="6450"/>
              </a:lnSpc>
              <a:spcBef>
                <a:spcPts val="100"/>
              </a:spcBef>
            </a:pPr>
            <a:r>
              <a:rPr sz="5400" b="0" spc="-100" dirty="0">
                <a:solidFill>
                  <a:srgbClr val="FFFFFF"/>
                </a:solidFill>
                <a:latin typeface="Segoe UI Light"/>
                <a:cs typeface="Segoe UI Light"/>
              </a:rPr>
              <a:t>Azure</a:t>
            </a:r>
            <a:r>
              <a:rPr sz="5400" b="0" spc="240" dirty="0">
                <a:solidFill>
                  <a:srgbClr val="FFFFFF"/>
                </a:solidFill>
                <a:latin typeface="Segoe UI Light"/>
                <a:cs typeface="Segoe UI Light"/>
              </a:rPr>
              <a:t> </a:t>
            </a:r>
            <a:r>
              <a:rPr sz="5400" b="0" spc="-90" dirty="0">
                <a:solidFill>
                  <a:srgbClr val="FFFFFF"/>
                </a:solidFill>
                <a:latin typeface="Segoe UI Light"/>
                <a:cs typeface="Segoe UI Light"/>
              </a:rPr>
              <a:t>Databricks</a:t>
            </a:r>
            <a:endParaRPr sz="5400">
              <a:latin typeface="Segoe UI Light"/>
              <a:cs typeface="Segoe UI Light"/>
            </a:endParaRPr>
          </a:p>
          <a:p>
            <a:pPr marL="12700">
              <a:lnSpc>
                <a:spcPts val="4770"/>
              </a:lnSpc>
            </a:pPr>
            <a:r>
              <a:rPr sz="4000" b="0" spc="-95" dirty="0">
                <a:solidFill>
                  <a:srgbClr val="FFFFFF"/>
                </a:solidFill>
                <a:latin typeface="Segoe UI Light"/>
                <a:cs typeface="Segoe UI Light"/>
              </a:rPr>
              <a:t>Databricks</a:t>
            </a:r>
            <a:r>
              <a:rPr sz="4000" b="0" spc="-180" dirty="0">
                <a:solidFill>
                  <a:srgbClr val="FFFFFF"/>
                </a:solidFill>
                <a:latin typeface="Segoe UI Light"/>
                <a:cs typeface="Segoe UI Light"/>
              </a:rPr>
              <a:t> </a:t>
            </a:r>
            <a:r>
              <a:rPr sz="4000" b="0" spc="-80" dirty="0">
                <a:solidFill>
                  <a:srgbClr val="FFFFFF"/>
                </a:solidFill>
                <a:latin typeface="Segoe UI Light"/>
                <a:cs typeface="Segoe UI Light"/>
              </a:rPr>
              <a:t>Spark</a:t>
            </a:r>
            <a:r>
              <a:rPr sz="4000" b="0" spc="-204" dirty="0">
                <a:solidFill>
                  <a:srgbClr val="FFFFFF"/>
                </a:solidFill>
                <a:latin typeface="Segoe UI Light"/>
                <a:cs typeface="Segoe UI Light"/>
              </a:rPr>
              <a:t> </a:t>
            </a:r>
            <a:r>
              <a:rPr sz="4000" b="0" spc="-50" dirty="0">
                <a:solidFill>
                  <a:srgbClr val="FFFFFF"/>
                </a:solidFill>
                <a:latin typeface="Segoe UI Light"/>
                <a:cs typeface="Segoe UI Light"/>
              </a:rPr>
              <a:t>as</a:t>
            </a:r>
            <a:r>
              <a:rPr sz="4000" b="0" spc="-200" dirty="0">
                <a:solidFill>
                  <a:srgbClr val="FFFFFF"/>
                </a:solidFill>
                <a:latin typeface="Segoe UI Light"/>
                <a:cs typeface="Segoe UI Light"/>
              </a:rPr>
              <a:t> </a:t>
            </a:r>
            <a:r>
              <a:rPr sz="4000" b="0" spc="-5" dirty="0">
                <a:solidFill>
                  <a:srgbClr val="FFFFFF"/>
                </a:solidFill>
                <a:latin typeface="Segoe UI Light"/>
                <a:cs typeface="Segoe UI Light"/>
              </a:rPr>
              <a:t>a</a:t>
            </a:r>
            <a:r>
              <a:rPr sz="4000" b="0" spc="-185" dirty="0">
                <a:solidFill>
                  <a:srgbClr val="FFFFFF"/>
                </a:solidFill>
                <a:latin typeface="Segoe UI Light"/>
                <a:cs typeface="Segoe UI Light"/>
              </a:rPr>
              <a:t> </a:t>
            </a:r>
            <a:r>
              <a:rPr sz="4000" b="0" spc="-90" dirty="0">
                <a:solidFill>
                  <a:srgbClr val="FFFFFF"/>
                </a:solidFill>
                <a:latin typeface="Segoe UI Light"/>
                <a:cs typeface="Segoe UI Light"/>
              </a:rPr>
              <a:t>managed</a:t>
            </a:r>
            <a:r>
              <a:rPr sz="4000" b="0" spc="-204" dirty="0">
                <a:solidFill>
                  <a:srgbClr val="FFFFFF"/>
                </a:solidFill>
                <a:latin typeface="Segoe UI Light"/>
                <a:cs typeface="Segoe UI Light"/>
              </a:rPr>
              <a:t> </a:t>
            </a:r>
            <a:r>
              <a:rPr sz="4000" b="0" spc="-55" dirty="0">
                <a:solidFill>
                  <a:srgbClr val="FFFFFF"/>
                </a:solidFill>
                <a:latin typeface="Segoe UI Light"/>
                <a:cs typeface="Segoe UI Light"/>
              </a:rPr>
              <a:t>service</a:t>
            </a:r>
            <a:r>
              <a:rPr sz="4000" b="0" spc="-165" dirty="0">
                <a:solidFill>
                  <a:srgbClr val="FFFFFF"/>
                </a:solidFill>
                <a:latin typeface="Segoe UI Light"/>
                <a:cs typeface="Segoe UI Light"/>
              </a:rPr>
              <a:t> </a:t>
            </a:r>
            <a:r>
              <a:rPr sz="4000" b="0" spc="-50" dirty="0">
                <a:solidFill>
                  <a:srgbClr val="FFFFFF"/>
                </a:solidFill>
                <a:latin typeface="Segoe UI Light"/>
                <a:cs typeface="Segoe UI Light"/>
              </a:rPr>
              <a:t>on</a:t>
            </a:r>
            <a:r>
              <a:rPr sz="4000" b="0" spc="-185" dirty="0">
                <a:solidFill>
                  <a:srgbClr val="FFFFFF"/>
                </a:solidFill>
                <a:latin typeface="Segoe UI Light"/>
                <a:cs typeface="Segoe UI Light"/>
              </a:rPr>
              <a:t> </a:t>
            </a:r>
            <a:r>
              <a:rPr sz="4000" b="0" spc="-100" dirty="0">
                <a:solidFill>
                  <a:srgbClr val="FFFFFF"/>
                </a:solidFill>
                <a:latin typeface="Segoe UI Light"/>
                <a:cs typeface="Segoe UI Light"/>
              </a:rPr>
              <a:t>Azure</a:t>
            </a:r>
            <a:endParaRPr sz="4000">
              <a:latin typeface="Segoe UI Light"/>
              <a:cs typeface="Segoe UI Ligh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92167" y="1080515"/>
            <a:ext cx="3419855" cy="20894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5112" y="1080516"/>
            <a:ext cx="3419855" cy="20802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267700" y="1080515"/>
            <a:ext cx="3419855" cy="208940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65226" y="236982"/>
            <a:ext cx="10478135" cy="696595"/>
          </a:xfrm>
          <a:prstGeom prst="rect">
            <a:avLst/>
          </a:prstGeom>
        </p:spPr>
        <p:txBody>
          <a:bodyPr vert="horz" wrap="square" lIns="0" tIns="12700" rIns="0" bIns="0" rtlCol="0">
            <a:spAutoFit/>
          </a:bodyPr>
          <a:lstStyle/>
          <a:p>
            <a:pPr marL="12700">
              <a:lnSpc>
                <a:spcPct val="100000"/>
              </a:lnSpc>
              <a:spcBef>
                <a:spcPts val="100"/>
              </a:spcBef>
            </a:pPr>
            <a:r>
              <a:rPr sz="4400" b="0" spc="-15" dirty="0">
                <a:solidFill>
                  <a:srgbClr val="0078D5"/>
                </a:solidFill>
                <a:latin typeface="Segoe UI"/>
                <a:cs typeface="Segoe UI"/>
              </a:rPr>
              <a:t>Azure </a:t>
            </a:r>
            <a:r>
              <a:rPr sz="4400" b="0" spc="-5" dirty="0">
                <a:solidFill>
                  <a:srgbClr val="0078D5"/>
                </a:solidFill>
                <a:latin typeface="Segoe UI"/>
                <a:cs typeface="Segoe UI"/>
              </a:rPr>
              <a:t>Databricks </a:t>
            </a:r>
            <a:r>
              <a:rPr sz="4400" b="0" spc="-30" dirty="0">
                <a:solidFill>
                  <a:srgbClr val="0078D5"/>
                </a:solidFill>
                <a:latin typeface="Segoe UI"/>
                <a:cs typeface="Segoe UI"/>
              </a:rPr>
              <a:t>key </a:t>
            </a:r>
            <a:r>
              <a:rPr sz="4400" b="0" dirty="0">
                <a:solidFill>
                  <a:srgbClr val="0078D5"/>
                </a:solidFill>
                <a:latin typeface="Segoe UI"/>
                <a:cs typeface="Segoe UI"/>
              </a:rPr>
              <a:t>audiences &amp;</a:t>
            </a:r>
            <a:r>
              <a:rPr sz="4400" b="0" spc="-110" dirty="0">
                <a:solidFill>
                  <a:srgbClr val="0078D5"/>
                </a:solidFill>
                <a:latin typeface="Segoe UI"/>
                <a:cs typeface="Segoe UI"/>
              </a:rPr>
              <a:t> </a:t>
            </a:r>
            <a:r>
              <a:rPr sz="4400" b="0" dirty="0">
                <a:solidFill>
                  <a:srgbClr val="0078D5"/>
                </a:solidFill>
                <a:latin typeface="Segoe UI"/>
                <a:cs typeface="Segoe UI"/>
              </a:rPr>
              <a:t>benefits</a:t>
            </a:r>
            <a:endParaRPr sz="4400">
              <a:latin typeface="Segoe UI"/>
              <a:cs typeface="Segoe UI"/>
            </a:endParaRPr>
          </a:p>
        </p:txBody>
      </p:sp>
      <p:sp>
        <p:nvSpPr>
          <p:cNvPr id="6" name="object 6"/>
          <p:cNvSpPr/>
          <p:nvPr/>
        </p:nvSpPr>
        <p:spPr>
          <a:xfrm>
            <a:off x="527304" y="6384035"/>
            <a:ext cx="11122025" cy="76200"/>
          </a:xfrm>
          <a:custGeom>
            <a:avLst/>
            <a:gdLst/>
            <a:ahLst/>
            <a:cxnLst/>
            <a:rect l="l" t="t" r="r" b="b"/>
            <a:pathLst>
              <a:path w="11122025" h="76200">
                <a:moveTo>
                  <a:pt x="76200" y="0"/>
                </a:moveTo>
                <a:lnTo>
                  <a:pt x="0" y="38099"/>
                </a:lnTo>
                <a:lnTo>
                  <a:pt x="76200" y="76199"/>
                </a:lnTo>
                <a:lnTo>
                  <a:pt x="76200" y="44449"/>
                </a:lnTo>
                <a:lnTo>
                  <a:pt x="63652" y="44449"/>
                </a:lnTo>
                <a:lnTo>
                  <a:pt x="63652" y="31749"/>
                </a:lnTo>
                <a:lnTo>
                  <a:pt x="76200" y="31749"/>
                </a:lnTo>
                <a:lnTo>
                  <a:pt x="76200" y="0"/>
                </a:lnTo>
                <a:close/>
              </a:path>
              <a:path w="11122025" h="76200">
                <a:moveTo>
                  <a:pt x="11045698" y="0"/>
                </a:moveTo>
                <a:lnTo>
                  <a:pt x="11045698" y="76199"/>
                </a:lnTo>
                <a:lnTo>
                  <a:pt x="11109198" y="44449"/>
                </a:lnTo>
                <a:lnTo>
                  <a:pt x="11058525" y="44449"/>
                </a:lnTo>
                <a:lnTo>
                  <a:pt x="11058525" y="31749"/>
                </a:lnTo>
                <a:lnTo>
                  <a:pt x="11109198" y="31749"/>
                </a:lnTo>
                <a:lnTo>
                  <a:pt x="11045698" y="0"/>
                </a:lnTo>
                <a:close/>
              </a:path>
              <a:path w="11122025" h="76200">
                <a:moveTo>
                  <a:pt x="76200" y="31749"/>
                </a:moveTo>
                <a:lnTo>
                  <a:pt x="63652" y="31749"/>
                </a:lnTo>
                <a:lnTo>
                  <a:pt x="63652" y="44449"/>
                </a:lnTo>
                <a:lnTo>
                  <a:pt x="76200" y="44449"/>
                </a:lnTo>
                <a:lnTo>
                  <a:pt x="76200" y="31749"/>
                </a:lnTo>
                <a:close/>
              </a:path>
              <a:path w="11122025" h="76200">
                <a:moveTo>
                  <a:pt x="11045698" y="31749"/>
                </a:moveTo>
                <a:lnTo>
                  <a:pt x="76200" y="31749"/>
                </a:lnTo>
                <a:lnTo>
                  <a:pt x="76200" y="44449"/>
                </a:lnTo>
                <a:lnTo>
                  <a:pt x="11045698" y="44449"/>
                </a:lnTo>
                <a:lnTo>
                  <a:pt x="11045698" y="31749"/>
                </a:lnTo>
                <a:close/>
              </a:path>
              <a:path w="11122025" h="76200">
                <a:moveTo>
                  <a:pt x="11109198" y="31749"/>
                </a:moveTo>
                <a:lnTo>
                  <a:pt x="11058525" y="31749"/>
                </a:lnTo>
                <a:lnTo>
                  <a:pt x="11058525" y="44449"/>
                </a:lnTo>
                <a:lnTo>
                  <a:pt x="11109198" y="44449"/>
                </a:lnTo>
                <a:lnTo>
                  <a:pt x="11121898" y="38099"/>
                </a:lnTo>
                <a:lnTo>
                  <a:pt x="11109198" y="31749"/>
                </a:lnTo>
                <a:close/>
              </a:path>
            </a:pathLst>
          </a:custGeom>
          <a:solidFill>
            <a:srgbClr val="001F50"/>
          </a:solidFill>
        </p:spPr>
        <p:txBody>
          <a:bodyPr wrap="square" lIns="0" tIns="0" rIns="0" bIns="0" rtlCol="0"/>
          <a:lstStyle/>
          <a:p>
            <a:endParaRPr/>
          </a:p>
        </p:txBody>
      </p:sp>
      <p:sp>
        <p:nvSpPr>
          <p:cNvPr id="7" name="object 7"/>
          <p:cNvSpPr/>
          <p:nvPr/>
        </p:nvSpPr>
        <p:spPr>
          <a:xfrm>
            <a:off x="4797552" y="6252971"/>
            <a:ext cx="2580640" cy="338455"/>
          </a:xfrm>
          <a:custGeom>
            <a:avLst/>
            <a:gdLst/>
            <a:ahLst/>
            <a:cxnLst/>
            <a:rect l="l" t="t" r="r" b="b"/>
            <a:pathLst>
              <a:path w="2580640" h="338454">
                <a:moveTo>
                  <a:pt x="0" y="338327"/>
                </a:moveTo>
                <a:lnTo>
                  <a:pt x="2580131" y="338327"/>
                </a:lnTo>
                <a:lnTo>
                  <a:pt x="2580131" y="0"/>
                </a:lnTo>
                <a:lnTo>
                  <a:pt x="0" y="0"/>
                </a:lnTo>
                <a:lnTo>
                  <a:pt x="0" y="338327"/>
                </a:lnTo>
                <a:close/>
              </a:path>
            </a:pathLst>
          </a:custGeom>
          <a:solidFill>
            <a:srgbClr val="FFFFFF"/>
          </a:solidFill>
        </p:spPr>
        <p:txBody>
          <a:bodyPr wrap="square" lIns="0" tIns="0" rIns="0" bIns="0" rtlCol="0"/>
          <a:lstStyle/>
          <a:p>
            <a:endParaRPr/>
          </a:p>
        </p:txBody>
      </p:sp>
      <p:sp>
        <p:nvSpPr>
          <p:cNvPr id="8" name="object 8"/>
          <p:cNvSpPr txBox="1"/>
          <p:nvPr/>
        </p:nvSpPr>
        <p:spPr>
          <a:xfrm>
            <a:off x="4889372" y="6282944"/>
            <a:ext cx="239839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5"/>
                </a:solidFill>
                <a:latin typeface="Segoe UI Semibold"/>
                <a:cs typeface="Segoe UI Semibold"/>
              </a:rPr>
              <a:t>Unified analytics</a:t>
            </a:r>
            <a:r>
              <a:rPr sz="1600" b="1" spc="-55" dirty="0">
                <a:solidFill>
                  <a:srgbClr val="0078D5"/>
                </a:solidFill>
                <a:latin typeface="Segoe UI Semibold"/>
                <a:cs typeface="Segoe UI Semibold"/>
              </a:rPr>
              <a:t> </a:t>
            </a:r>
            <a:r>
              <a:rPr sz="1600" b="1" spc="-10" dirty="0">
                <a:solidFill>
                  <a:srgbClr val="0078D5"/>
                </a:solidFill>
                <a:latin typeface="Segoe UI Semibold"/>
                <a:cs typeface="Segoe UI Semibold"/>
              </a:rPr>
              <a:t>platform</a:t>
            </a:r>
            <a:endParaRPr sz="1600">
              <a:latin typeface="Segoe UI Semibold"/>
              <a:cs typeface="Segoe UI Semibold"/>
            </a:endParaRPr>
          </a:p>
        </p:txBody>
      </p:sp>
      <p:sp>
        <p:nvSpPr>
          <p:cNvPr id="9" name="object 9"/>
          <p:cNvSpPr/>
          <p:nvPr/>
        </p:nvSpPr>
        <p:spPr>
          <a:xfrm>
            <a:off x="520445"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0" name="object 10"/>
          <p:cNvSpPr txBox="1"/>
          <p:nvPr/>
        </p:nvSpPr>
        <p:spPr>
          <a:xfrm>
            <a:off x="520445" y="3524250"/>
            <a:ext cx="3411220" cy="2068195"/>
          </a:xfrm>
          <a:prstGeom prst="rect">
            <a:avLst/>
          </a:prstGeom>
        </p:spPr>
        <p:txBody>
          <a:bodyPr vert="horz" wrap="square" lIns="0" tIns="12700" rIns="0" bIns="0" rtlCol="0">
            <a:spAutoFit/>
          </a:bodyPr>
          <a:lstStyle/>
          <a:p>
            <a:pPr marL="90170">
              <a:lnSpc>
                <a:spcPct val="100000"/>
              </a:lnSpc>
              <a:spcBef>
                <a:spcPts val="100"/>
              </a:spcBef>
            </a:pPr>
            <a:r>
              <a:rPr sz="1200" b="1" spc="-10" dirty="0">
                <a:solidFill>
                  <a:srgbClr val="505050"/>
                </a:solidFill>
                <a:latin typeface="Segoe UI Semibold"/>
                <a:cs typeface="Segoe UI Semibold"/>
              </a:rPr>
              <a:t>Integrated</a:t>
            </a:r>
            <a:r>
              <a:rPr sz="1200" b="1" spc="30" dirty="0">
                <a:solidFill>
                  <a:srgbClr val="505050"/>
                </a:solidFill>
                <a:latin typeface="Segoe UI Semibold"/>
                <a:cs typeface="Segoe UI Semibold"/>
              </a:rPr>
              <a:t> </a:t>
            </a:r>
            <a:r>
              <a:rPr sz="1200" b="1" spc="-5" dirty="0">
                <a:solidFill>
                  <a:srgbClr val="505050"/>
                </a:solidFill>
                <a:latin typeface="Segoe UI Semibold"/>
                <a:cs typeface="Segoe UI Semibold"/>
              </a:rPr>
              <a:t>workspace</a:t>
            </a:r>
            <a:endParaRPr sz="1200">
              <a:latin typeface="Segoe UI Semibold"/>
              <a:cs typeface="Segoe UI Semibold"/>
            </a:endParaRPr>
          </a:p>
          <a:p>
            <a:pPr marL="90170" marR="1609090">
              <a:lnSpc>
                <a:spcPct val="169500"/>
              </a:lnSpc>
              <a:spcBef>
                <a:spcPts val="5"/>
              </a:spcBef>
            </a:pPr>
            <a:r>
              <a:rPr sz="1200" b="1" dirty="0">
                <a:solidFill>
                  <a:srgbClr val="505050"/>
                </a:solidFill>
                <a:latin typeface="Segoe UI Semibold"/>
                <a:cs typeface="Segoe UI Semibold"/>
              </a:rPr>
              <a:t>Easy </a:t>
            </a:r>
            <a:r>
              <a:rPr sz="1200" b="1" spc="-5" dirty="0">
                <a:solidFill>
                  <a:srgbClr val="505050"/>
                </a:solidFill>
                <a:latin typeface="Segoe UI Semibold"/>
                <a:cs typeface="Segoe UI Semibold"/>
              </a:rPr>
              <a:t>data </a:t>
            </a:r>
            <a:r>
              <a:rPr sz="1200" b="1" spc="-10" dirty="0">
                <a:solidFill>
                  <a:srgbClr val="505050"/>
                </a:solidFill>
                <a:latin typeface="Segoe UI Semibold"/>
                <a:cs typeface="Segoe UI Semibold"/>
              </a:rPr>
              <a:t>exploration  </a:t>
            </a:r>
            <a:r>
              <a:rPr sz="1200" b="1" spc="-5" dirty="0">
                <a:solidFill>
                  <a:srgbClr val="505050"/>
                </a:solidFill>
                <a:latin typeface="Segoe UI Semibold"/>
                <a:cs typeface="Segoe UI Semibold"/>
              </a:rPr>
              <a:t>Collaborative </a:t>
            </a:r>
            <a:r>
              <a:rPr sz="1200" b="1" spc="-10" dirty="0">
                <a:solidFill>
                  <a:srgbClr val="505050"/>
                </a:solidFill>
                <a:latin typeface="Segoe UI Semibold"/>
                <a:cs typeface="Segoe UI Semibold"/>
              </a:rPr>
              <a:t>experience  Interactive </a:t>
            </a:r>
            <a:r>
              <a:rPr sz="1200" b="1" spc="-5" dirty="0">
                <a:solidFill>
                  <a:srgbClr val="505050"/>
                </a:solidFill>
                <a:latin typeface="Segoe UI Semibold"/>
                <a:cs typeface="Segoe UI Semibold"/>
              </a:rPr>
              <a:t>dashboards  </a:t>
            </a:r>
            <a:r>
              <a:rPr sz="1200" b="1" spc="-15" dirty="0">
                <a:solidFill>
                  <a:srgbClr val="505050"/>
                </a:solidFill>
                <a:latin typeface="Segoe UI Semibold"/>
                <a:cs typeface="Segoe UI Semibold"/>
              </a:rPr>
              <a:t>Faster</a:t>
            </a:r>
            <a:r>
              <a:rPr sz="1200" b="1" spc="-5" dirty="0">
                <a:solidFill>
                  <a:srgbClr val="505050"/>
                </a:solidFill>
                <a:latin typeface="Segoe UI Semibold"/>
                <a:cs typeface="Segoe UI Semibold"/>
              </a:rPr>
              <a:t> insights</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5" dirty="0">
                <a:solidFill>
                  <a:srgbClr val="505050"/>
                </a:solidFill>
                <a:latin typeface="Segoe UI Semilight"/>
                <a:cs typeface="Segoe UI Semilight"/>
              </a:rPr>
              <a:t>Best </a:t>
            </a:r>
            <a:r>
              <a:rPr sz="1200" b="0" spc="-10" dirty="0">
                <a:solidFill>
                  <a:srgbClr val="505050"/>
                </a:solidFill>
                <a:latin typeface="Segoe UI Semilight"/>
                <a:cs typeface="Segoe UI Semilight"/>
              </a:rPr>
              <a:t>Spark </a:t>
            </a:r>
            <a:r>
              <a:rPr sz="1200" b="0" dirty="0">
                <a:solidFill>
                  <a:srgbClr val="505050"/>
                </a:solidFill>
                <a:latin typeface="Segoe UI Semilight"/>
                <a:cs typeface="Segoe UI Semilight"/>
              </a:rPr>
              <a:t>&amp;</a:t>
            </a:r>
            <a:r>
              <a:rPr sz="1200" b="0" spc="-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318770" indent="-228600">
              <a:lnSpc>
                <a:spcPct val="100000"/>
              </a:lnSpc>
              <a:spcBef>
                <a:spcPts val="1000"/>
              </a:spcBef>
              <a:buFont typeface="Arial"/>
              <a:buChar char="•"/>
              <a:tabLst>
                <a:tab pos="318770" algn="l"/>
                <a:tab pos="319405" algn="l"/>
              </a:tabLst>
            </a:pPr>
            <a:r>
              <a:rPr sz="1200" b="0" spc="-5" dirty="0">
                <a:solidFill>
                  <a:srgbClr val="505050"/>
                </a:solidFill>
                <a:latin typeface="Segoe UI Semilight"/>
                <a:cs typeface="Segoe UI Semilight"/>
              </a:rPr>
              <a:t>Databricks managed</a:t>
            </a:r>
            <a:r>
              <a:rPr sz="1200" b="0" dirty="0">
                <a:solidFill>
                  <a:srgbClr val="505050"/>
                </a:solidFill>
                <a:latin typeface="Segoe UI Semilight"/>
                <a:cs typeface="Segoe UI Semilight"/>
              </a:rPr>
              <a:t> </a:t>
            </a:r>
            <a:r>
              <a:rPr sz="1200" b="0" spc="-5" dirty="0">
                <a:solidFill>
                  <a:srgbClr val="505050"/>
                </a:solidFill>
                <a:latin typeface="Segoe UI Semilight"/>
                <a:cs typeface="Segoe UI Semilight"/>
              </a:rPr>
              <a:t>Spark</a:t>
            </a:r>
            <a:endParaRPr sz="1200">
              <a:latin typeface="Segoe UI Semilight"/>
              <a:cs typeface="Segoe UI Semilight"/>
            </a:endParaRPr>
          </a:p>
        </p:txBody>
      </p:sp>
      <p:sp>
        <p:nvSpPr>
          <p:cNvPr id="11" name="object 11"/>
          <p:cNvSpPr/>
          <p:nvPr/>
        </p:nvSpPr>
        <p:spPr>
          <a:xfrm>
            <a:off x="4397502" y="3477005"/>
            <a:ext cx="3411220" cy="2689860"/>
          </a:xfrm>
          <a:custGeom>
            <a:avLst/>
            <a:gdLst/>
            <a:ahLst/>
            <a:cxnLst/>
            <a:rect l="l" t="t" r="r" b="b"/>
            <a:pathLst>
              <a:path w="3411220" h="2689860">
                <a:moveTo>
                  <a:pt x="0" y="2689860"/>
                </a:moveTo>
                <a:lnTo>
                  <a:pt x="3410711" y="2689860"/>
                </a:lnTo>
                <a:lnTo>
                  <a:pt x="3410711" y="0"/>
                </a:lnTo>
                <a:lnTo>
                  <a:pt x="0" y="0"/>
                </a:lnTo>
                <a:lnTo>
                  <a:pt x="0" y="2689860"/>
                </a:lnTo>
                <a:close/>
              </a:path>
            </a:pathLst>
          </a:custGeom>
          <a:ln w="10668">
            <a:solidFill>
              <a:srgbClr val="001F50"/>
            </a:solidFill>
          </a:ln>
        </p:spPr>
        <p:txBody>
          <a:bodyPr wrap="square" lIns="0" tIns="0" rIns="0" bIns="0" rtlCol="0"/>
          <a:lstStyle/>
          <a:p>
            <a:endParaRPr/>
          </a:p>
        </p:txBody>
      </p:sp>
      <p:sp>
        <p:nvSpPr>
          <p:cNvPr id="12" name="object 12"/>
          <p:cNvSpPr txBox="1"/>
          <p:nvPr/>
        </p:nvSpPr>
        <p:spPr>
          <a:xfrm>
            <a:off x="4397502" y="3524250"/>
            <a:ext cx="3411220" cy="2379345"/>
          </a:xfrm>
          <a:prstGeom prst="rect">
            <a:avLst/>
          </a:prstGeom>
        </p:spPr>
        <p:txBody>
          <a:bodyPr vert="horz" wrap="square" lIns="0" tIns="12700" rIns="0" bIns="0" rtlCol="0">
            <a:spAutoFit/>
          </a:bodyPr>
          <a:lstStyle/>
          <a:p>
            <a:pPr marL="90170">
              <a:lnSpc>
                <a:spcPct val="100000"/>
              </a:lnSpc>
              <a:spcBef>
                <a:spcPts val="100"/>
              </a:spcBef>
            </a:pPr>
            <a:r>
              <a:rPr sz="1200" b="1" spc="-5" dirty="0">
                <a:solidFill>
                  <a:srgbClr val="505050"/>
                </a:solidFill>
                <a:latin typeface="Segoe UI Semibold"/>
                <a:cs typeface="Segoe UI Semibold"/>
              </a:rPr>
              <a:t>Improved </a:t>
            </a:r>
            <a:r>
              <a:rPr sz="1200" b="1" dirty="0">
                <a:solidFill>
                  <a:srgbClr val="505050"/>
                </a:solidFill>
                <a:latin typeface="Segoe UI Semibold"/>
                <a:cs typeface="Segoe UI Semibold"/>
              </a:rPr>
              <a:t>ETL </a:t>
            </a:r>
            <a:r>
              <a:rPr sz="1200" b="1" spc="-5" dirty="0">
                <a:solidFill>
                  <a:srgbClr val="505050"/>
                </a:solidFill>
                <a:latin typeface="Segoe UI Semibold"/>
                <a:cs typeface="Segoe UI Semibold"/>
              </a:rPr>
              <a:t>performance</a:t>
            </a:r>
            <a:endParaRPr sz="1200">
              <a:latin typeface="Segoe UI Semibold"/>
              <a:cs typeface="Segoe UI Semibold"/>
            </a:endParaRPr>
          </a:p>
          <a:p>
            <a:pPr marL="318770" indent="-228600">
              <a:lnSpc>
                <a:spcPct val="100000"/>
              </a:lnSpc>
              <a:spcBef>
                <a:spcPts val="1005"/>
              </a:spcBef>
              <a:buFont typeface="Arial"/>
              <a:buChar char="•"/>
              <a:tabLst>
                <a:tab pos="318770" algn="l"/>
                <a:tab pos="319405" algn="l"/>
              </a:tabLst>
            </a:pPr>
            <a:r>
              <a:rPr sz="1200" b="0" spc="-5" dirty="0">
                <a:solidFill>
                  <a:srgbClr val="505050"/>
                </a:solidFill>
                <a:latin typeface="Segoe UI Semilight"/>
                <a:cs typeface="Segoe UI Semilight"/>
              </a:rPr>
              <a:t>Zero </a:t>
            </a:r>
            <a:r>
              <a:rPr sz="1200" b="0" spc="-10" dirty="0">
                <a:solidFill>
                  <a:srgbClr val="505050"/>
                </a:solidFill>
                <a:latin typeface="Segoe UI Semilight"/>
                <a:cs typeface="Segoe UI Semilight"/>
              </a:rPr>
              <a:t>management </a:t>
            </a:r>
            <a:r>
              <a:rPr sz="1200" b="0" spc="-5" dirty="0">
                <a:solidFill>
                  <a:srgbClr val="505050"/>
                </a:solidFill>
                <a:latin typeface="Segoe UI Semilight"/>
                <a:cs typeface="Segoe UI Semilight"/>
              </a:rPr>
              <a:t>clusters,</a:t>
            </a:r>
            <a:r>
              <a:rPr sz="1200" b="0" spc="1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90170" marR="1787525">
              <a:lnSpc>
                <a:spcPct val="169200"/>
              </a:lnSpc>
              <a:spcBef>
                <a:spcPts val="5"/>
              </a:spcBef>
            </a:pPr>
            <a:r>
              <a:rPr sz="1200" b="1" dirty="0">
                <a:solidFill>
                  <a:srgbClr val="505050"/>
                </a:solidFill>
                <a:latin typeface="Segoe UI Semibold"/>
                <a:cs typeface="Segoe UI Semibold"/>
              </a:rPr>
              <a:t>Easy </a:t>
            </a:r>
            <a:r>
              <a:rPr sz="1200" b="1" spc="-10" dirty="0">
                <a:solidFill>
                  <a:srgbClr val="505050"/>
                </a:solidFill>
                <a:latin typeface="Segoe UI Semibold"/>
                <a:cs typeface="Segoe UI Semibold"/>
              </a:rPr>
              <a:t>to </a:t>
            </a:r>
            <a:r>
              <a:rPr sz="1200" b="1" spc="-5" dirty="0">
                <a:solidFill>
                  <a:srgbClr val="505050"/>
                </a:solidFill>
                <a:latin typeface="Segoe UI Semibold"/>
                <a:cs typeface="Segoe UI Semibold"/>
              </a:rPr>
              <a:t>schedule jobs  </a:t>
            </a:r>
            <a:r>
              <a:rPr sz="1200" b="1" spc="-10" dirty="0">
                <a:solidFill>
                  <a:srgbClr val="505050"/>
                </a:solidFill>
                <a:latin typeface="Segoe UI Semibold"/>
                <a:cs typeface="Segoe UI Semibold"/>
              </a:rPr>
              <a:t>Automated</a:t>
            </a:r>
            <a:r>
              <a:rPr sz="1200" b="1" spc="-50" dirty="0">
                <a:solidFill>
                  <a:srgbClr val="505050"/>
                </a:solidFill>
                <a:latin typeface="Segoe UI Semibold"/>
                <a:cs typeface="Segoe UI Semibold"/>
              </a:rPr>
              <a:t> </a:t>
            </a:r>
            <a:r>
              <a:rPr sz="1200" b="1" spc="-5" dirty="0">
                <a:solidFill>
                  <a:srgbClr val="505050"/>
                </a:solidFill>
                <a:latin typeface="Segoe UI Semibold"/>
                <a:cs typeface="Segoe UI Semibold"/>
              </a:rPr>
              <a:t>workflows</a:t>
            </a:r>
            <a:endParaRPr sz="1200">
              <a:latin typeface="Segoe UI Semibold"/>
              <a:cs typeface="Segoe UI Semibold"/>
            </a:endParaRPr>
          </a:p>
          <a:p>
            <a:pPr marL="90170">
              <a:lnSpc>
                <a:spcPct val="100000"/>
              </a:lnSpc>
              <a:spcBef>
                <a:spcPts val="1005"/>
              </a:spcBef>
            </a:pPr>
            <a:r>
              <a:rPr sz="1200" b="1" spc="-5" dirty="0">
                <a:solidFill>
                  <a:srgbClr val="505050"/>
                </a:solidFill>
                <a:latin typeface="Segoe UI Semibold"/>
                <a:cs typeface="Segoe UI Semibold"/>
              </a:rPr>
              <a:t>Enhanced monitoring </a:t>
            </a:r>
            <a:r>
              <a:rPr sz="1200" b="1" dirty="0">
                <a:solidFill>
                  <a:srgbClr val="505050"/>
                </a:solidFill>
                <a:latin typeface="Segoe UI Semibold"/>
                <a:cs typeface="Segoe UI Semibold"/>
              </a:rPr>
              <a:t>&amp;</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troubleshooting</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10" dirty="0">
                <a:solidFill>
                  <a:srgbClr val="505050"/>
                </a:solidFill>
                <a:latin typeface="Segoe UI Semilight"/>
                <a:cs typeface="Segoe UI Semilight"/>
              </a:rPr>
              <a:t>Automated </a:t>
            </a:r>
            <a:r>
              <a:rPr sz="1200" b="0" dirty="0">
                <a:solidFill>
                  <a:srgbClr val="505050"/>
                </a:solidFill>
                <a:latin typeface="Segoe UI Semilight"/>
                <a:cs typeface="Segoe UI Semilight"/>
              </a:rPr>
              <a:t>alerts &amp; </a:t>
            </a:r>
            <a:r>
              <a:rPr sz="1200" b="0" spc="-5" dirty="0">
                <a:solidFill>
                  <a:srgbClr val="505050"/>
                </a:solidFill>
                <a:latin typeface="Segoe UI Semilight"/>
                <a:cs typeface="Segoe UI Semilight"/>
              </a:rPr>
              <a:t>easy access to</a:t>
            </a:r>
            <a:r>
              <a:rPr sz="1200" b="0" spc="-20" dirty="0">
                <a:solidFill>
                  <a:srgbClr val="505050"/>
                </a:solidFill>
                <a:latin typeface="Segoe UI Semilight"/>
                <a:cs typeface="Segoe UI Semilight"/>
              </a:rPr>
              <a:t> </a:t>
            </a:r>
            <a:r>
              <a:rPr sz="1200" b="0" spc="-5" dirty="0">
                <a:solidFill>
                  <a:srgbClr val="505050"/>
                </a:solidFill>
                <a:latin typeface="Segoe UI Semilight"/>
                <a:cs typeface="Segoe UI Semilight"/>
              </a:rPr>
              <a:t>logs</a:t>
            </a:r>
            <a:endParaRPr sz="1200">
              <a:latin typeface="Segoe UI Semilight"/>
              <a:cs typeface="Segoe UI Semilight"/>
            </a:endParaRPr>
          </a:p>
          <a:p>
            <a:pPr marL="90170">
              <a:lnSpc>
                <a:spcPct val="100000"/>
              </a:lnSpc>
              <a:spcBef>
                <a:spcPts val="1000"/>
              </a:spcBef>
            </a:pPr>
            <a:r>
              <a:rPr sz="1200" b="1" spc="-5" dirty="0">
                <a:solidFill>
                  <a:srgbClr val="505050"/>
                </a:solidFill>
                <a:latin typeface="Segoe UI Semibold"/>
                <a:cs typeface="Segoe UI Semibold"/>
              </a:rPr>
              <a:t>Zero Management</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Spark</a:t>
            </a:r>
            <a:endParaRPr sz="1200">
              <a:latin typeface="Segoe UI Semibold"/>
              <a:cs typeface="Segoe UI Semibold"/>
            </a:endParaRPr>
          </a:p>
          <a:p>
            <a:pPr marL="90170">
              <a:lnSpc>
                <a:spcPct val="100000"/>
              </a:lnSpc>
              <a:spcBef>
                <a:spcPts val="1010"/>
              </a:spcBef>
            </a:pPr>
            <a:r>
              <a:rPr sz="1200" b="1" spc="-10" dirty="0">
                <a:solidFill>
                  <a:srgbClr val="505050"/>
                </a:solidFill>
                <a:latin typeface="Segoe UI Semibold"/>
                <a:cs typeface="Segoe UI Semibold"/>
              </a:rPr>
              <a:t>Cluster </a:t>
            </a:r>
            <a:r>
              <a:rPr sz="1200" b="1" spc="-5" dirty="0">
                <a:solidFill>
                  <a:srgbClr val="505050"/>
                </a:solidFill>
                <a:latin typeface="Segoe UI Semibold"/>
                <a:cs typeface="Segoe UI Semibold"/>
              </a:rPr>
              <a:t>democratization</a:t>
            </a:r>
            <a:r>
              <a:rPr sz="1200" b="1" spc="35" dirty="0">
                <a:solidFill>
                  <a:srgbClr val="505050"/>
                </a:solidFill>
                <a:latin typeface="Segoe UI Semibold"/>
                <a:cs typeface="Segoe UI Semibold"/>
              </a:rPr>
              <a:t> </a:t>
            </a:r>
            <a:r>
              <a:rPr sz="1200" b="1" dirty="0">
                <a:solidFill>
                  <a:srgbClr val="505050"/>
                </a:solidFill>
                <a:latin typeface="Segoe UI Semibold"/>
                <a:cs typeface="Segoe UI Semibold"/>
              </a:rPr>
              <a:t>(serverless)</a:t>
            </a:r>
            <a:endParaRPr sz="1200">
              <a:latin typeface="Segoe UI Semibold"/>
              <a:cs typeface="Segoe UI Semibold"/>
            </a:endParaRPr>
          </a:p>
        </p:txBody>
      </p:sp>
      <p:sp>
        <p:nvSpPr>
          <p:cNvPr id="13" name="object 13"/>
          <p:cNvSpPr/>
          <p:nvPr/>
        </p:nvSpPr>
        <p:spPr>
          <a:xfrm>
            <a:off x="8273033"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4" name="object 14"/>
          <p:cNvSpPr txBox="1"/>
          <p:nvPr/>
        </p:nvSpPr>
        <p:spPr>
          <a:xfrm>
            <a:off x="8273033" y="3524250"/>
            <a:ext cx="3411220" cy="2251075"/>
          </a:xfrm>
          <a:prstGeom prst="rect">
            <a:avLst/>
          </a:prstGeom>
        </p:spPr>
        <p:txBody>
          <a:bodyPr vert="horz" wrap="square" lIns="0" tIns="12700" rIns="0" bIns="0" rtlCol="0">
            <a:spAutoFit/>
          </a:bodyPr>
          <a:lstStyle/>
          <a:p>
            <a:pPr marL="90805" marR="790575">
              <a:lnSpc>
                <a:spcPct val="100000"/>
              </a:lnSpc>
              <a:spcBef>
                <a:spcPts val="100"/>
              </a:spcBef>
            </a:pPr>
            <a:r>
              <a:rPr sz="1200" b="1" spc="-10" dirty="0">
                <a:solidFill>
                  <a:srgbClr val="505050"/>
                </a:solidFill>
                <a:latin typeface="Segoe UI Semibold"/>
                <a:cs typeface="Segoe UI Semibold"/>
              </a:rPr>
              <a:t>Fast, </a:t>
            </a:r>
            <a:r>
              <a:rPr sz="1200" b="1" spc="-5" dirty="0">
                <a:solidFill>
                  <a:srgbClr val="505050"/>
                </a:solidFill>
                <a:latin typeface="Segoe UI Semibold"/>
                <a:cs typeface="Segoe UI Semibold"/>
              </a:rPr>
              <a:t>collaborative analytics platform  accelerating time </a:t>
            </a:r>
            <a:r>
              <a:rPr sz="1200" b="1" spc="-10" dirty="0">
                <a:solidFill>
                  <a:srgbClr val="505050"/>
                </a:solidFill>
                <a:latin typeface="Segoe UI Semibold"/>
                <a:cs typeface="Segoe UI Semibold"/>
              </a:rPr>
              <a:t>to</a:t>
            </a:r>
            <a:r>
              <a:rPr sz="1200" b="1" dirty="0">
                <a:solidFill>
                  <a:srgbClr val="505050"/>
                </a:solidFill>
                <a:latin typeface="Segoe UI Semibold"/>
                <a:cs typeface="Segoe UI Semibold"/>
              </a:rPr>
              <a:t> </a:t>
            </a:r>
            <a:r>
              <a:rPr sz="1200" b="1" spc="-10" dirty="0">
                <a:solidFill>
                  <a:srgbClr val="505050"/>
                </a:solidFill>
                <a:latin typeface="Segoe UI Semibold"/>
                <a:cs typeface="Segoe UI Semibold"/>
              </a:rPr>
              <a:t>market</a:t>
            </a:r>
            <a:endParaRPr sz="1200">
              <a:latin typeface="Segoe UI Semibold"/>
              <a:cs typeface="Segoe UI Semibold"/>
            </a:endParaRPr>
          </a:p>
          <a:p>
            <a:pPr marL="90805">
              <a:lnSpc>
                <a:spcPct val="100000"/>
              </a:lnSpc>
              <a:spcBef>
                <a:spcPts val="1005"/>
              </a:spcBef>
            </a:pPr>
            <a:r>
              <a:rPr sz="1200" b="1" spc="-5" dirty="0">
                <a:solidFill>
                  <a:srgbClr val="505050"/>
                </a:solidFill>
                <a:latin typeface="Segoe UI Semibold"/>
                <a:cs typeface="Segoe UI Semibold"/>
              </a:rPr>
              <a:t>No dev-ops</a:t>
            </a:r>
            <a:r>
              <a:rPr sz="1200" b="1" spc="-20" dirty="0">
                <a:solidFill>
                  <a:srgbClr val="505050"/>
                </a:solidFill>
                <a:latin typeface="Segoe UI Semibold"/>
                <a:cs typeface="Segoe UI Semibold"/>
              </a:rPr>
              <a:t> </a:t>
            </a:r>
            <a:r>
              <a:rPr sz="1200" b="1" spc="-10" dirty="0">
                <a:solidFill>
                  <a:srgbClr val="505050"/>
                </a:solidFill>
                <a:latin typeface="Segoe UI Semibold"/>
                <a:cs typeface="Segoe UI Semibold"/>
              </a:rPr>
              <a:t>required</a:t>
            </a:r>
            <a:endParaRPr sz="1200">
              <a:latin typeface="Segoe UI Semibold"/>
              <a:cs typeface="Segoe UI Semibold"/>
            </a:endParaRPr>
          </a:p>
          <a:p>
            <a:pPr marL="90805">
              <a:lnSpc>
                <a:spcPct val="100000"/>
              </a:lnSpc>
              <a:spcBef>
                <a:spcPts val="1000"/>
              </a:spcBef>
            </a:pPr>
            <a:r>
              <a:rPr sz="1200" b="1" spc="-5" dirty="0">
                <a:solidFill>
                  <a:srgbClr val="505050"/>
                </a:solidFill>
                <a:latin typeface="Segoe UI Semibold"/>
                <a:cs typeface="Segoe UI Semibold"/>
              </a:rPr>
              <a:t>Enterprise grade</a:t>
            </a:r>
            <a:r>
              <a:rPr sz="1200" b="1" spc="25" dirty="0">
                <a:solidFill>
                  <a:srgbClr val="505050"/>
                </a:solidFill>
                <a:latin typeface="Segoe UI Semibold"/>
                <a:cs typeface="Segoe UI Semibold"/>
              </a:rPr>
              <a:t> </a:t>
            </a:r>
            <a:r>
              <a:rPr sz="1200" b="1" spc="-10" dirty="0">
                <a:solidFill>
                  <a:srgbClr val="505050"/>
                </a:solidFill>
                <a:latin typeface="Segoe UI Semibold"/>
                <a:cs typeface="Segoe UI Semibold"/>
              </a:rPr>
              <a:t>security</a:t>
            </a:r>
            <a:endParaRPr sz="1200">
              <a:latin typeface="Segoe UI Semibold"/>
              <a:cs typeface="Segoe UI Semibold"/>
            </a:endParaRPr>
          </a:p>
          <a:p>
            <a:pPr marL="319405" indent="-228600">
              <a:lnSpc>
                <a:spcPct val="100000"/>
              </a:lnSpc>
              <a:spcBef>
                <a:spcPts val="994"/>
              </a:spcBef>
              <a:buFont typeface="Arial"/>
              <a:buChar char="•"/>
              <a:tabLst>
                <a:tab pos="319405" algn="l"/>
                <a:tab pos="320040" algn="l"/>
              </a:tabLst>
            </a:pPr>
            <a:r>
              <a:rPr sz="1200" b="0" dirty="0">
                <a:solidFill>
                  <a:srgbClr val="505050"/>
                </a:solidFill>
                <a:latin typeface="Segoe UI Semilight"/>
                <a:cs typeface="Segoe UI Semilight"/>
              </a:rPr>
              <a:t>Encryption</a:t>
            </a:r>
            <a:endParaRPr sz="1200">
              <a:latin typeface="Segoe UI Semilight"/>
              <a:cs typeface="Segoe UI Semilight"/>
            </a:endParaRPr>
          </a:p>
          <a:p>
            <a:pPr marL="319405" indent="-228600">
              <a:lnSpc>
                <a:spcPct val="100000"/>
              </a:lnSpc>
              <a:spcBef>
                <a:spcPts val="1010"/>
              </a:spcBef>
              <a:buFont typeface="Arial"/>
              <a:buChar char="•"/>
              <a:tabLst>
                <a:tab pos="319405" algn="l"/>
                <a:tab pos="320040" algn="l"/>
              </a:tabLst>
            </a:pPr>
            <a:r>
              <a:rPr sz="1200" b="0" spc="-5" dirty="0">
                <a:solidFill>
                  <a:srgbClr val="505050"/>
                </a:solidFill>
                <a:latin typeface="Segoe UI Semilight"/>
                <a:cs typeface="Segoe UI Semilight"/>
              </a:rPr>
              <a:t>End-to-end auditing</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10" dirty="0">
                <a:solidFill>
                  <a:srgbClr val="505050"/>
                </a:solidFill>
                <a:latin typeface="Segoe UI Semilight"/>
                <a:cs typeface="Segoe UI Semilight"/>
              </a:rPr>
              <a:t>Role-based</a:t>
            </a:r>
            <a:r>
              <a:rPr sz="1200" b="0" spc="-30" dirty="0">
                <a:solidFill>
                  <a:srgbClr val="505050"/>
                </a:solidFill>
                <a:latin typeface="Segoe UI Semilight"/>
                <a:cs typeface="Segoe UI Semilight"/>
              </a:rPr>
              <a:t> </a:t>
            </a:r>
            <a:r>
              <a:rPr sz="1200" b="0" spc="-5" dirty="0">
                <a:solidFill>
                  <a:srgbClr val="505050"/>
                </a:solidFill>
                <a:latin typeface="Segoe UI Semilight"/>
                <a:cs typeface="Segoe UI Semilight"/>
              </a:rPr>
              <a:t>control</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5" dirty="0">
                <a:solidFill>
                  <a:srgbClr val="505050"/>
                </a:solidFill>
                <a:latin typeface="Segoe UI Semilight"/>
                <a:cs typeface="Segoe UI Semilight"/>
              </a:rPr>
              <a:t>Compliance</a:t>
            </a:r>
            <a:endParaRPr sz="1200">
              <a:latin typeface="Segoe UI Semilight"/>
              <a:cs typeface="Segoe UI Semilight"/>
            </a:endParaRPr>
          </a:p>
        </p:txBody>
      </p:sp>
      <p:sp>
        <p:nvSpPr>
          <p:cNvPr id="15" name="object 15"/>
          <p:cNvSpPr txBox="1"/>
          <p:nvPr/>
        </p:nvSpPr>
        <p:spPr>
          <a:xfrm>
            <a:off x="520445" y="3142488"/>
            <a:ext cx="3411220" cy="347980"/>
          </a:xfrm>
          <a:prstGeom prst="rect">
            <a:avLst/>
          </a:prstGeom>
          <a:solidFill>
            <a:srgbClr val="001F50"/>
          </a:solidFill>
        </p:spPr>
        <p:txBody>
          <a:bodyPr vert="horz" wrap="square" lIns="0" tIns="45085" rIns="0" bIns="0" rtlCol="0">
            <a:spAutoFit/>
          </a:bodyPr>
          <a:lstStyle/>
          <a:p>
            <a:pPr marL="108585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scientist</a:t>
            </a:r>
            <a:endParaRPr sz="1600">
              <a:latin typeface="Segoe UI Semibold"/>
              <a:cs typeface="Segoe UI Semibold"/>
            </a:endParaRPr>
          </a:p>
        </p:txBody>
      </p:sp>
      <p:sp>
        <p:nvSpPr>
          <p:cNvPr id="16" name="object 16"/>
          <p:cNvSpPr txBox="1"/>
          <p:nvPr/>
        </p:nvSpPr>
        <p:spPr>
          <a:xfrm>
            <a:off x="4397502" y="3142488"/>
            <a:ext cx="3411220" cy="347980"/>
          </a:xfrm>
          <a:prstGeom prst="rect">
            <a:avLst/>
          </a:prstGeom>
          <a:solidFill>
            <a:srgbClr val="001F50"/>
          </a:solidFill>
        </p:spPr>
        <p:txBody>
          <a:bodyPr vert="horz" wrap="square" lIns="0" tIns="45085" rIns="0" bIns="0" rtlCol="0">
            <a:spAutoFit/>
          </a:bodyPr>
          <a:lstStyle/>
          <a:p>
            <a:pPr marL="105410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engineer</a:t>
            </a:r>
            <a:endParaRPr sz="1600">
              <a:latin typeface="Segoe UI Semibold"/>
              <a:cs typeface="Segoe UI Semibold"/>
            </a:endParaRPr>
          </a:p>
        </p:txBody>
      </p:sp>
      <p:sp>
        <p:nvSpPr>
          <p:cNvPr id="17" name="object 17"/>
          <p:cNvSpPr txBox="1"/>
          <p:nvPr/>
        </p:nvSpPr>
        <p:spPr>
          <a:xfrm>
            <a:off x="8273033" y="3142488"/>
            <a:ext cx="3411220" cy="347980"/>
          </a:xfrm>
          <a:prstGeom prst="rect">
            <a:avLst/>
          </a:prstGeom>
          <a:solidFill>
            <a:srgbClr val="001F50"/>
          </a:solidFill>
        </p:spPr>
        <p:txBody>
          <a:bodyPr vert="horz" wrap="square" lIns="0" tIns="45085" rIns="0" bIns="0" rtlCol="0">
            <a:spAutoFit/>
          </a:bodyPr>
          <a:lstStyle/>
          <a:p>
            <a:pPr marL="772160">
              <a:lnSpc>
                <a:spcPct val="100000"/>
              </a:lnSpc>
              <a:spcBef>
                <a:spcPts val="355"/>
              </a:spcBef>
            </a:pPr>
            <a:r>
              <a:rPr sz="1600" b="1" spc="-25" dirty="0">
                <a:solidFill>
                  <a:srgbClr val="FFFFFF"/>
                </a:solidFill>
                <a:latin typeface="Segoe UI Semibold"/>
                <a:cs typeface="Segoe UI Semibold"/>
              </a:rPr>
              <a:t>CDO, </a:t>
            </a:r>
            <a:r>
              <a:rPr sz="1600" b="1" spc="-5" dirty="0">
                <a:solidFill>
                  <a:srgbClr val="FFFFFF"/>
                </a:solidFill>
                <a:latin typeface="Segoe UI Semibold"/>
                <a:cs typeface="Segoe UI Semibold"/>
              </a:rPr>
              <a:t>VP </a:t>
            </a:r>
            <a:r>
              <a:rPr sz="1600" b="1" spc="-15" dirty="0">
                <a:solidFill>
                  <a:srgbClr val="FFFFFF"/>
                </a:solidFill>
                <a:latin typeface="Segoe UI Semibold"/>
                <a:cs typeface="Segoe UI Semibold"/>
              </a:rPr>
              <a:t>of</a:t>
            </a:r>
            <a:r>
              <a:rPr sz="1600" b="1" spc="20" dirty="0">
                <a:solidFill>
                  <a:srgbClr val="FFFFFF"/>
                </a:solidFill>
                <a:latin typeface="Segoe UI Semibold"/>
                <a:cs typeface="Segoe UI Semibold"/>
              </a:rPr>
              <a:t> </a:t>
            </a:r>
            <a:r>
              <a:rPr sz="1600" b="1" spc="-5" dirty="0">
                <a:solidFill>
                  <a:srgbClr val="FFFFFF"/>
                </a:solidFill>
                <a:latin typeface="Segoe UI Semibold"/>
                <a:cs typeface="Segoe UI Semibold"/>
              </a:rPr>
              <a:t>analytics</a:t>
            </a:r>
            <a:endParaRPr sz="1600">
              <a:latin typeface="Segoe UI Semibold"/>
              <a:cs typeface="Segoe UI Semibold"/>
            </a:endParaRPr>
          </a:p>
        </p:txBody>
      </p:sp>
      <p:sp>
        <p:nvSpPr>
          <p:cNvPr id="18" name="object 18"/>
          <p:cNvSpPr txBox="1"/>
          <p:nvPr/>
        </p:nvSpPr>
        <p:spPr>
          <a:xfrm>
            <a:off x="195173" y="6582257"/>
            <a:ext cx="279273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05050"/>
                </a:solidFill>
                <a:latin typeface="Segoe UI"/>
                <a:cs typeface="Segoe UI"/>
              </a:rPr>
              <a:t>Provided by Microsoft and </a:t>
            </a:r>
            <a:r>
              <a:rPr sz="1000" spc="-10" dirty="0">
                <a:solidFill>
                  <a:srgbClr val="505050"/>
                </a:solidFill>
                <a:latin typeface="Segoe UI"/>
                <a:cs typeface="Segoe UI"/>
              </a:rPr>
              <a:t>Databricks </a:t>
            </a:r>
            <a:r>
              <a:rPr sz="1000" spc="-5" dirty="0">
                <a:solidFill>
                  <a:srgbClr val="505050"/>
                </a:solidFill>
                <a:latin typeface="Segoe UI"/>
                <a:cs typeface="Segoe UI"/>
              </a:rPr>
              <a:t>under</a:t>
            </a:r>
            <a:r>
              <a:rPr sz="1000" spc="100" dirty="0">
                <a:solidFill>
                  <a:srgbClr val="505050"/>
                </a:solidFill>
                <a:latin typeface="Segoe UI"/>
                <a:cs typeface="Segoe UI"/>
              </a:rPr>
              <a:t> </a:t>
            </a:r>
            <a:r>
              <a:rPr sz="1000" spc="-5" dirty="0">
                <a:solidFill>
                  <a:srgbClr val="505050"/>
                </a:solidFill>
                <a:latin typeface="Segoe UI"/>
                <a:cs typeface="Segoe UI"/>
              </a:rPr>
              <a:t>NDA</a:t>
            </a:r>
            <a:endParaRPr sz="1000">
              <a:latin typeface="Segoe UI"/>
              <a:cs typeface="Segoe U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85258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86482" y="517905"/>
            <a:ext cx="13322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8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3675710" y="517905"/>
            <a:ext cx="251714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txBox="1"/>
          <p:nvPr/>
        </p:nvSpPr>
        <p:spPr>
          <a:xfrm>
            <a:off x="6449085" y="517905"/>
            <a:ext cx="1067435"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C O R</a:t>
            </a:r>
            <a:r>
              <a:rPr sz="2400" b="0" spc="27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5" name="object 5"/>
          <p:cNvSpPr txBox="1">
            <a:spLocks noGrp="1"/>
          </p:cNvSpPr>
          <p:nvPr>
            <p:ph type="title"/>
          </p:nvPr>
        </p:nvSpPr>
        <p:spPr>
          <a:xfrm>
            <a:off x="7776489" y="517905"/>
            <a:ext cx="221996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R T I F A C T</a:t>
            </a:r>
            <a:r>
              <a:rPr sz="2400" b="0" spc="85"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6" name="object 6"/>
          <p:cNvSpPr/>
          <p:nvPr/>
        </p:nvSpPr>
        <p:spPr>
          <a:xfrm>
            <a:off x="2570988" y="2548127"/>
            <a:ext cx="1812289" cy="1010919"/>
          </a:xfrm>
          <a:custGeom>
            <a:avLst/>
            <a:gdLst/>
            <a:ahLst/>
            <a:cxnLst/>
            <a:rect l="l" t="t" r="r" b="b"/>
            <a:pathLst>
              <a:path w="1812289" h="1010920">
                <a:moveTo>
                  <a:pt x="1643634" y="0"/>
                </a:moveTo>
                <a:lnTo>
                  <a:pt x="168401"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1" y="1010412"/>
                </a:lnTo>
                <a:lnTo>
                  <a:pt x="1643634" y="1010412"/>
                </a:lnTo>
                <a:lnTo>
                  <a:pt x="1688387" y="1004393"/>
                </a:lnTo>
                <a:lnTo>
                  <a:pt x="1728611" y="987410"/>
                </a:lnTo>
                <a:lnTo>
                  <a:pt x="1762696" y="961072"/>
                </a:lnTo>
                <a:lnTo>
                  <a:pt x="1789034" y="926987"/>
                </a:lnTo>
                <a:lnTo>
                  <a:pt x="1806017" y="886763"/>
                </a:lnTo>
                <a:lnTo>
                  <a:pt x="1812036" y="842010"/>
                </a:lnTo>
                <a:lnTo>
                  <a:pt x="1812036" y="168401"/>
                </a:lnTo>
                <a:lnTo>
                  <a:pt x="1806017" y="123648"/>
                </a:lnTo>
                <a:lnTo>
                  <a:pt x="1789034" y="83424"/>
                </a:lnTo>
                <a:lnTo>
                  <a:pt x="1762696" y="49339"/>
                </a:lnTo>
                <a:lnTo>
                  <a:pt x="1728611" y="23001"/>
                </a:lnTo>
                <a:lnTo>
                  <a:pt x="1688387" y="6018"/>
                </a:lnTo>
                <a:lnTo>
                  <a:pt x="1643634" y="0"/>
                </a:lnTo>
                <a:close/>
              </a:path>
            </a:pathLst>
          </a:custGeom>
          <a:solidFill>
            <a:srgbClr val="0078D6"/>
          </a:solidFill>
        </p:spPr>
        <p:txBody>
          <a:bodyPr wrap="square" lIns="0" tIns="0" rIns="0" bIns="0" rtlCol="0"/>
          <a:lstStyle/>
          <a:p>
            <a:endParaRPr/>
          </a:p>
        </p:txBody>
      </p:sp>
      <p:sp>
        <p:nvSpPr>
          <p:cNvPr id="7" name="object 7"/>
          <p:cNvSpPr/>
          <p:nvPr/>
        </p:nvSpPr>
        <p:spPr>
          <a:xfrm>
            <a:off x="3030982" y="2771139"/>
            <a:ext cx="904494" cy="19138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212592" y="3015995"/>
            <a:ext cx="530352" cy="53035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570988" y="4754879"/>
            <a:ext cx="1812289" cy="1012190"/>
          </a:xfrm>
          <a:custGeom>
            <a:avLst/>
            <a:gdLst/>
            <a:ahLst/>
            <a:cxnLst/>
            <a:rect l="l" t="t" r="r" b="b"/>
            <a:pathLst>
              <a:path w="1812289" h="1012189">
                <a:moveTo>
                  <a:pt x="1643379" y="0"/>
                </a:moveTo>
                <a:lnTo>
                  <a:pt x="168656" y="0"/>
                </a:lnTo>
                <a:lnTo>
                  <a:pt x="123839" y="6028"/>
                </a:lnTo>
                <a:lnTo>
                  <a:pt x="83556" y="23038"/>
                </a:lnTo>
                <a:lnTo>
                  <a:pt x="49418" y="49418"/>
                </a:lnTo>
                <a:lnTo>
                  <a:pt x="23038" y="83556"/>
                </a:lnTo>
                <a:lnTo>
                  <a:pt x="6028" y="123839"/>
                </a:lnTo>
                <a:lnTo>
                  <a:pt x="0" y="168656"/>
                </a:lnTo>
                <a:lnTo>
                  <a:pt x="0" y="843280"/>
                </a:lnTo>
                <a:lnTo>
                  <a:pt x="6028" y="888113"/>
                </a:lnTo>
                <a:lnTo>
                  <a:pt x="23038" y="928401"/>
                </a:lnTo>
                <a:lnTo>
                  <a:pt x="49418" y="962536"/>
                </a:lnTo>
                <a:lnTo>
                  <a:pt x="83556" y="988908"/>
                </a:lnTo>
                <a:lnTo>
                  <a:pt x="123839" y="1005911"/>
                </a:lnTo>
                <a:lnTo>
                  <a:pt x="168656" y="1011936"/>
                </a:lnTo>
                <a:lnTo>
                  <a:pt x="1643379" y="1011936"/>
                </a:lnTo>
                <a:lnTo>
                  <a:pt x="1688196" y="1005911"/>
                </a:lnTo>
                <a:lnTo>
                  <a:pt x="1728479" y="988908"/>
                </a:lnTo>
                <a:lnTo>
                  <a:pt x="1762617" y="962536"/>
                </a:lnTo>
                <a:lnTo>
                  <a:pt x="1788997" y="928401"/>
                </a:lnTo>
                <a:lnTo>
                  <a:pt x="1806007" y="888113"/>
                </a:lnTo>
                <a:lnTo>
                  <a:pt x="1812036" y="843280"/>
                </a:lnTo>
                <a:lnTo>
                  <a:pt x="1812036" y="168656"/>
                </a:lnTo>
                <a:lnTo>
                  <a:pt x="1806007" y="123839"/>
                </a:lnTo>
                <a:lnTo>
                  <a:pt x="1788997" y="83556"/>
                </a:lnTo>
                <a:lnTo>
                  <a:pt x="1762617" y="49418"/>
                </a:lnTo>
                <a:lnTo>
                  <a:pt x="1728479" y="23038"/>
                </a:lnTo>
                <a:lnTo>
                  <a:pt x="1688196" y="6028"/>
                </a:lnTo>
                <a:lnTo>
                  <a:pt x="1643379" y="0"/>
                </a:lnTo>
                <a:close/>
              </a:path>
            </a:pathLst>
          </a:custGeom>
          <a:solidFill>
            <a:srgbClr val="0078D6"/>
          </a:solidFill>
        </p:spPr>
        <p:txBody>
          <a:bodyPr wrap="square" lIns="0" tIns="0" rIns="0" bIns="0" rtlCol="0"/>
          <a:lstStyle/>
          <a:p>
            <a:endParaRPr/>
          </a:p>
        </p:txBody>
      </p:sp>
      <p:sp>
        <p:nvSpPr>
          <p:cNvPr id="10" name="object 10"/>
          <p:cNvSpPr/>
          <p:nvPr/>
        </p:nvSpPr>
        <p:spPr>
          <a:xfrm>
            <a:off x="3229482" y="4978527"/>
            <a:ext cx="485013" cy="19138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259835" y="5283708"/>
            <a:ext cx="434339" cy="43586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530596" y="1469136"/>
            <a:ext cx="1813560" cy="1012190"/>
          </a:xfrm>
          <a:custGeom>
            <a:avLst/>
            <a:gdLst/>
            <a:ahLst/>
            <a:cxnLst/>
            <a:rect l="l" t="t" r="r" b="b"/>
            <a:pathLst>
              <a:path w="1813559" h="1012189">
                <a:moveTo>
                  <a:pt x="1644903" y="0"/>
                </a:moveTo>
                <a:lnTo>
                  <a:pt x="168655" y="0"/>
                </a:lnTo>
                <a:lnTo>
                  <a:pt x="123839" y="6028"/>
                </a:lnTo>
                <a:lnTo>
                  <a:pt x="83556" y="23038"/>
                </a:lnTo>
                <a:lnTo>
                  <a:pt x="49418" y="49418"/>
                </a:lnTo>
                <a:lnTo>
                  <a:pt x="23038" y="83556"/>
                </a:lnTo>
                <a:lnTo>
                  <a:pt x="6028" y="123839"/>
                </a:lnTo>
                <a:lnTo>
                  <a:pt x="0" y="168655"/>
                </a:lnTo>
                <a:lnTo>
                  <a:pt x="0" y="843279"/>
                </a:lnTo>
                <a:lnTo>
                  <a:pt x="6028" y="888096"/>
                </a:lnTo>
                <a:lnTo>
                  <a:pt x="23038" y="928379"/>
                </a:lnTo>
                <a:lnTo>
                  <a:pt x="49418" y="962517"/>
                </a:lnTo>
                <a:lnTo>
                  <a:pt x="83556" y="988897"/>
                </a:lnTo>
                <a:lnTo>
                  <a:pt x="123839" y="1005907"/>
                </a:lnTo>
                <a:lnTo>
                  <a:pt x="168655" y="1011936"/>
                </a:lnTo>
                <a:lnTo>
                  <a:pt x="1644903" y="1011936"/>
                </a:lnTo>
                <a:lnTo>
                  <a:pt x="1689720" y="1005907"/>
                </a:lnTo>
                <a:lnTo>
                  <a:pt x="1730003" y="988897"/>
                </a:lnTo>
                <a:lnTo>
                  <a:pt x="1764141" y="962517"/>
                </a:lnTo>
                <a:lnTo>
                  <a:pt x="1790521" y="928379"/>
                </a:lnTo>
                <a:lnTo>
                  <a:pt x="1807531" y="888096"/>
                </a:lnTo>
                <a:lnTo>
                  <a:pt x="1813559" y="843279"/>
                </a:lnTo>
                <a:lnTo>
                  <a:pt x="1813559" y="168655"/>
                </a:lnTo>
                <a:lnTo>
                  <a:pt x="1807531" y="123839"/>
                </a:lnTo>
                <a:lnTo>
                  <a:pt x="1790521" y="83556"/>
                </a:lnTo>
                <a:lnTo>
                  <a:pt x="1764141" y="49418"/>
                </a:lnTo>
                <a:lnTo>
                  <a:pt x="1730003" y="23038"/>
                </a:lnTo>
                <a:lnTo>
                  <a:pt x="1689720" y="6028"/>
                </a:lnTo>
                <a:lnTo>
                  <a:pt x="1644903" y="0"/>
                </a:lnTo>
                <a:close/>
              </a:path>
            </a:pathLst>
          </a:custGeom>
          <a:solidFill>
            <a:srgbClr val="0078D6"/>
          </a:solidFill>
        </p:spPr>
        <p:txBody>
          <a:bodyPr wrap="square" lIns="0" tIns="0" rIns="0" bIns="0" rtlCol="0"/>
          <a:lstStyle/>
          <a:p>
            <a:endParaRPr/>
          </a:p>
        </p:txBody>
      </p:sp>
      <p:sp>
        <p:nvSpPr>
          <p:cNvPr id="13" name="object 13"/>
          <p:cNvSpPr/>
          <p:nvPr/>
        </p:nvSpPr>
        <p:spPr>
          <a:xfrm>
            <a:off x="6005321" y="1693291"/>
            <a:ext cx="864361" cy="19126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207252" y="1952244"/>
            <a:ext cx="460248" cy="46177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8249411" y="2548127"/>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2" y="1010412"/>
                </a:lnTo>
                <a:lnTo>
                  <a:pt x="1645158" y="1010412"/>
                </a:lnTo>
                <a:lnTo>
                  <a:pt x="1689911" y="1004393"/>
                </a:lnTo>
                <a:lnTo>
                  <a:pt x="1730135" y="987410"/>
                </a:lnTo>
                <a:lnTo>
                  <a:pt x="1764220" y="961072"/>
                </a:lnTo>
                <a:lnTo>
                  <a:pt x="1790558" y="926987"/>
                </a:lnTo>
                <a:lnTo>
                  <a:pt x="1807541" y="886763"/>
                </a:lnTo>
                <a:lnTo>
                  <a:pt x="1813560" y="842010"/>
                </a:lnTo>
                <a:lnTo>
                  <a:pt x="1813560" y="168401"/>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6" name="object 16"/>
          <p:cNvSpPr/>
          <p:nvPr/>
        </p:nvSpPr>
        <p:spPr>
          <a:xfrm>
            <a:off x="8489695" y="2771139"/>
            <a:ext cx="1323975" cy="246887"/>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857488" y="3051048"/>
            <a:ext cx="595883" cy="460248"/>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8249411" y="4779264"/>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2"/>
                </a:lnTo>
                <a:lnTo>
                  <a:pt x="0" y="842010"/>
                </a:lnTo>
                <a:lnTo>
                  <a:pt x="6018" y="886776"/>
                </a:lnTo>
                <a:lnTo>
                  <a:pt x="23001" y="927004"/>
                </a:lnTo>
                <a:lnTo>
                  <a:pt x="49339" y="961086"/>
                </a:lnTo>
                <a:lnTo>
                  <a:pt x="83424" y="987419"/>
                </a:lnTo>
                <a:lnTo>
                  <a:pt x="123648" y="1004396"/>
                </a:lnTo>
                <a:lnTo>
                  <a:pt x="168402" y="1010412"/>
                </a:lnTo>
                <a:lnTo>
                  <a:pt x="1645158" y="1010412"/>
                </a:lnTo>
                <a:lnTo>
                  <a:pt x="1689911" y="1004396"/>
                </a:lnTo>
                <a:lnTo>
                  <a:pt x="1730135" y="987419"/>
                </a:lnTo>
                <a:lnTo>
                  <a:pt x="1764220" y="961086"/>
                </a:lnTo>
                <a:lnTo>
                  <a:pt x="1790558" y="927004"/>
                </a:lnTo>
                <a:lnTo>
                  <a:pt x="1807541" y="886776"/>
                </a:lnTo>
                <a:lnTo>
                  <a:pt x="1813560" y="842010"/>
                </a:lnTo>
                <a:lnTo>
                  <a:pt x="1813560" y="168402"/>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9" name="object 19"/>
          <p:cNvSpPr/>
          <p:nvPr/>
        </p:nvSpPr>
        <p:spPr>
          <a:xfrm>
            <a:off x="8558656" y="5002276"/>
            <a:ext cx="1206246" cy="19138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8906256" y="5321808"/>
            <a:ext cx="548640" cy="292608"/>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341098" y="3010646"/>
            <a:ext cx="1200150" cy="843915"/>
          </a:xfrm>
          <a:custGeom>
            <a:avLst/>
            <a:gdLst/>
            <a:ahLst/>
            <a:cxnLst/>
            <a:rect l="l" t="t" r="r" b="b"/>
            <a:pathLst>
              <a:path w="1200150" h="843914">
                <a:moveTo>
                  <a:pt x="1115497" y="790033"/>
                </a:moveTo>
                <a:lnTo>
                  <a:pt x="1114512" y="792384"/>
                </a:lnTo>
                <a:lnTo>
                  <a:pt x="1114472" y="809037"/>
                </a:lnTo>
                <a:lnTo>
                  <a:pt x="1120671" y="824499"/>
                </a:lnTo>
                <a:lnTo>
                  <a:pt x="1132728" y="836818"/>
                </a:lnTo>
                <a:lnTo>
                  <a:pt x="1148619" y="843496"/>
                </a:lnTo>
                <a:lnTo>
                  <a:pt x="1165272" y="843565"/>
                </a:lnTo>
                <a:lnTo>
                  <a:pt x="1180734" y="837372"/>
                </a:lnTo>
                <a:lnTo>
                  <a:pt x="1193053" y="825261"/>
                </a:lnTo>
                <a:lnTo>
                  <a:pt x="1198291" y="812815"/>
                </a:lnTo>
                <a:lnTo>
                  <a:pt x="1148984" y="812815"/>
                </a:lnTo>
                <a:lnTo>
                  <a:pt x="1115497" y="790033"/>
                </a:lnTo>
                <a:close/>
              </a:path>
              <a:path w="1200150" h="843914">
                <a:moveTo>
                  <a:pt x="1131769" y="766168"/>
                </a:moveTo>
                <a:lnTo>
                  <a:pt x="1121171" y="776493"/>
                </a:lnTo>
                <a:lnTo>
                  <a:pt x="1115497" y="790033"/>
                </a:lnTo>
                <a:lnTo>
                  <a:pt x="1148984" y="812815"/>
                </a:lnTo>
                <a:lnTo>
                  <a:pt x="1165240" y="788939"/>
                </a:lnTo>
                <a:lnTo>
                  <a:pt x="1131769" y="766168"/>
                </a:lnTo>
                <a:close/>
              </a:path>
              <a:path w="1200150" h="843914">
                <a:moveTo>
                  <a:pt x="1149016" y="758237"/>
                </a:moveTo>
                <a:lnTo>
                  <a:pt x="1133546" y="764436"/>
                </a:lnTo>
                <a:lnTo>
                  <a:pt x="1131769" y="766168"/>
                </a:lnTo>
                <a:lnTo>
                  <a:pt x="1165240" y="788939"/>
                </a:lnTo>
                <a:lnTo>
                  <a:pt x="1148984" y="812815"/>
                </a:lnTo>
                <a:lnTo>
                  <a:pt x="1198291" y="812815"/>
                </a:lnTo>
                <a:lnTo>
                  <a:pt x="1199733" y="809388"/>
                </a:lnTo>
                <a:lnTo>
                  <a:pt x="1199816" y="792765"/>
                </a:lnTo>
                <a:lnTo>
                  <a:pt x="1193661" y="777309"/>
                </a:lnTo>
                <a:lnTo>
                  <a:pt x="1181623" y="764936"/>
                </a:lnTo>
                <a:lnTo>
                  <a:pt x="1165677" y="758277"/>
                </a:lnTo>
                <a:lnTo>
                  <a:pt x="1149016" y="758237"/>
                </a:lnTo>
                <a:close/>
              </a:path>
              <a:path w="1200150" h="843914">
                <a:moveTo>
                  <a:pt x="84314" y="53540"/>
                </a:moveTo>
                <a:lnTo>
                  <a:pt x="78628" y="67071"/>
                </a:lnTo>
                <a:lnTo>
                  <a:pt x="68086" y="77435"/>
                </a:lnTo>
                <a:lnTo>
                  <a:pt x="1115497" y="790033"/>
                </a:lnTo>
                <a:lnTo>
                  <a:pt x="1121171" y="776493"/>
                </a:lnTo>
                <a:lnTo>
                  <a:pt x="1131769" y="766168"/>
                </a:lnTo>
                <a:lnTo>
                  <a:pt x="84314" y="53540"/>
                </a:lnTo>
                <a:close/>
              </a:path>
              <a:path w="1200150" h="843914">
                <a:moveTo>
                  <a:pt x="34528" y="0"/>
                </a:moveTo>
                <a:lnTo>
                  <a:pt x="19065" y="6193"/>
                </a:lnTo>
                <a:lnTo>
                  <a:pt x="6746" y="18303"/>
                </a:lnTo>
                <a:lnTo>
                  <a:pt x="69" y="34194"/>
                </a:lnTo>
                <a:lnTo>
                  <a:pt x="0" y="50847"/>
                </a:lnTo>
                <a:lnTo>
                  <a:pt x="6193" y="66309"/>
                </a:lnTo>
                <a:lnTo>
                  <a:pt x="18303" y="78628"/>
                </a:lnTo>
                <a:lnTo>
                  <a:pt x="34194" y="85306"/>
                </a:lnTo>
                <a:lnTo>
                  <a:pt x="50847" y="85375"/>
                </a:lnTo>
                <a:lnTo>
                  <a:pt x="66309" y="79182"/>
                </a:lnTo>
                <a:lnTo>
                  <a:pt x="68086" y="77435"/>
                </a:lnTo>
                <a:lnTo>
                  <a:pt x="34559" y="54625"/>
                </a:lnTo>
                <a:lnTo>
                  <a:pt x="50815" y="30749"/>
                </a:lnTo>
                <a:lnTo>
                  <a:pt x="83862" y="30749"/>
                </a:lnTo>
                <a:lnTo>
                  <a:pt x="79182" y="19065"/>
                </a:lnTo>
                <a:lnTo>
                  <a:pt x="67071" y="6746"/>
                </a:lnTo>
                <a:lnTo>
                  <a:pt x="51180" y="69"/>
                </a:lnTo>
                <a:lnTo>
                  <a:pt x="34528" y="0"/>
                </a:lnTo>
                <a:close/>
              </a:path>
              <a:path w="1200150" h="843914">
                <a:moveTo>
                  <a:pt x="50815" y="30749"/>
                </a:moveTo>
                <a:lnTo>
                  <a:pt x="34559" y="54625"/>
                </a:lnTo>
                <a:lnTo>
                  <a:pt x="68086" y="77435"/>
                </a:lnTo>
                <a:lnTo>
                  <a:pt x="78628" y="67071"/>
                </a:lnTo>
                <a:lnTo>
                  <a:pt x="84314" y="53540"/>
                </a:lnTo>
                <a:lnTo>
                  <a:pt x="50815" y="30749"/>
                </a:lnTo>
                <a:close/>
              </a:path>
              <a:path w="1200150" h="843914">
                <a:moveTo>
                  <a:pt x="83862" y="30749"/>
                </a:moveTo>
                <a:lnTo>
                  <a:pt x="50815" y="30749"/>
                </a:lnTo>
                <a:lnTo>
                  <a:pt x="84314" y="53540"/>
                </a:lnTo>
                <a:lnTo>
                  <a:pt x="85306" y="51180"/>
                </a:lnTo>
                <a:lnTo>
                  <a:pt x="85375" y="34528"/>
                </a:lnTo>
                <a:lnTo>
                  <a:pt x="83862" y="30749"/>
                </a:lnTo>
                <a:close/>
              </a:path>
            </a:pathLst>
          </a:custGeom>
          <a:solidFill>
            <a:srgbClr val="FF9933"/>
          </a:solidFill>
        </p:spPr>
        <p:txBody>
          <a:bodyPr wrap="square" lIns="0" tIns="0" rIns="0" bIns="0" rtlCol="0"/>
          <a:lstStyle/>
          <a:p>
            <a:endParaRPr/>
          </a:p>
        </p:txBody>
      </p:sp>
      <p:sp>
        <p:nvSpPr>
          <p:cNvPr id="22" name="object 22"/>
          <p:cNvSpPr/>
          <p:nvPr/>
        </p:nvSpPr>
        <p:spPr>
          <a:xfrm>
            <a:off x="6394703" y="2438400"/>
            <a:ext cx="101600" cy="1255395"/>
          </a:xfrm>
          <a:custGeom>
            <a:avLst/>
            <a:gdLst/>
            <a:ahLst/>
            <a:cxnLst/>
            <a:rect l="l" t="t" r="r" b="b"/>
            <a:pathLst>
              <a:path w="101600" h="1255395">
                <a:moveTo>
                  <a:pt x="42808" y="1171404"/>
                </a:moveTo>
                <a:lnTo>
                  <a:pt x="40336" y="1171944"/>
                </a:lnTo>
                <a:lnTo>
                  <a:pt x="26654" y="1181449"/>
                </a:lnTo>
                <a:lnTo>
                  <a:pt x="17520" y="1195383"/>
                </a:lnTo>
                <a:lnTo>
                  <a:pt x="14350" y="1212342"/>
                </a:lnTo>
                <a:lnTo>
                  <a:pt x="17948" y="1229155"/>
                </a:lnTo>
                <a:lnTo>
                  <a:pt x="27416" y="1242837"/>
                </a:lnTo>
                <a:lnTo>
                  <a:pt x="41336" y="1251971"/>
                </a:lnTo>
                <a:lnTo>
                  <a:pt x="58293" y="1255141"/>
                </a:lnTo>
                <a:lnTo>
                  <a:pt x="75162" y="1251543"/>
                </a:lnTo>
                <a:lnTo>
                  <a:pt x="88852" y="1242075"/>
                </a:lnTo>
                <a:lnTo>
                  <a:pt x="97994" y="1228155"/>
                </a:lnTo>
                <a:lnTo>
                  <a:pt x="101074" y="1211961"/>
                </a:lnTo>
                <a:lnTo>
                  <a:pt x="43307" y="1211961"/>
                </a:lnTo>
                <a:lnTo>
                  <a:pt x="42808" y="1171404"/>
                </a:lnTo>
                <a:close/>
              </a:path>
              <a:path w="101600" h="1255395">
                <a:moveTo>
                  <a:pt x="57150" y="1168273"/>
                </a:moveTo>
                <a:lnTo>
                  <a:pt x="42808" y="1171404"/>
                </a:lnTo>
                <a:lnTo>
                  <a:pt x="43307" y="1211961"/>
                </a:lnTo>
                <a:lnTo>
                  <a:pt x="72262" y="1211580"/>
                </a:lnTo>
                <a:lnTo>
                  <a:pt x="71765" y="1171052"/>
                </a:lnTo>
                <a:lnTo>
                  <a:pt x="57150" y="1168273"/>
                </a:lnTo>
                <a:close/>
              </a:path>
              <a:path w="101600" h="1255395">
                <a:moveTo>
                  <a:pt x="71765" y="1171052"/>
                </a:moveTo>
                <a:lnTo>
                  <a:pt x="72262" y="1211580"/>
                </a:lnTo>
                <a:lnTo>
                  <a:pt x="43307" y="1211961"/>
                </a:lnTo>
                <a:lnTo>
                  <a:pt x="101074" y="1211961"/>
                </a:lnTo>
                <a:lnTo>
                  <a:pt x="101219" y="1211199"/>
                </a:lnTo>
                <a:lnTo>
                  <a:pt x="97547" y="1194329"/>
                </a:lnTo>
                <a:lnTo>
                  <a:pt x="88042" y="1180639"/>
                </a:lnTo>
                <a:lnTo>
                  <a:pt x="74108" y="1171497"/>
                </a:lnTo>
                <a:lnTo>
                  <a:pt x="71765" y="1171052"/>
                </a:lnTo>
                <a:close/>
              </a:path>
              <a:path w="101600" h="1255395">
                <a:moveTo>
                  <a:pt x="58409" y="83782"/>
                </a:moveTo>
                <a:lnTo>
                  <a:pt x="43942" y="86867"/>
                </a:lnTo>
                <a:lnTo>
                  <a:pt x="29487" y="86867"/>
                </a:lnTo>
                <a:lnTo>
                  <a:pt x="42808" y="1171404"/>
                </a:lnTo>
                <a:lnTo>
                  <a:pt x="57150" y="1168273"/>
                </a:lnTo>
                <a:lnTo>
                  <a:pt x="71731" y="1168273"/>
                </a:lnTo>
                <a:lnTo>
                  <a:pt x="58447" y="86867"/>
                </a:lnTo>
                <a:lnTo>
                  <a:pt x="43942" y="86867"/>
                </a:lnTo>
                <a:lnTo>
                  <a:pt x="29454" y="84112"/>
                </a:lnTo>
                <a:lnTo>
                  <a:pt x="58413" y="84112"/>
                </a:lnTo>
                <a:lnTo>
                  <a:pt x="58409" y="83782"/>
                </a:lnTo>
                <a:close/>
              </a:path>
              <a:path w="101600" h="1255395">
                <a:moveTo>
                  <a:pt x="71731" y="1168273"/>
                </a:moveTo>
                <a:lnTo>
                  <a:pt x="57150" y="1168273"/>
                </a:lnTo>
                <a:lnTo>
                  <a:pt x="71765" y="1171052"/>
                </a:lnTo>
                <a:lnTo>
                  <a:pt x="71731" y="1168273"/>
                </a:lnTo>
                <a:close/>
              </a:path>
              <a:path w="101600" h="1255395">
                <a:moveTo>
                  <a:pt x="57912" y="43307"/>
                </a:moveTo>
                <a:lnTo>
                  <a:pt x="28956" y="43561"/>
                </a:lnTo>
                <a:lnTo>
                  <a:pt x="29454" y="84112"/>
                </a:lnTo>
                <a:lnTo>
                  <a:pt x="43942" y="86867"/>
                </a:lnTo>
                <a:lnTo>
                  <a:pt x="58409" y="83782"/>
                </a:lnTo>
                <a:lnTo>
                  <a:pt x="57912" y="43307"/>
                </a:lnTo>
                <a:close/>
              </a:path>
              <a:path w="101600" h="1255395">
                <a:moveTo>
                  <a:pt x="42925" y="0"/>
                </a:moveTo>
                <a:lnTo>
                  <a:pt x="26056" y="3597"/>
                </a:lnTo>
                <a:lnTo>
                  <a:pt x="12366" y="13065"/>
                </a:lnTo>
                <a:lnTo>
                  <a:pt x="3224" y="26985"/>
                </a:lnTo>
                <a:lnTo>
                  <a:pt x="0" y="43941"/>
                </a:lnTo>
                <a:lnTo>
                  <a:pt x="3597" y="60811"/>
                </a:lnTo>
                <a:lnTo>
                  <a:pt x="13065" y="74501"/>
                </a:lnTo>
                <a:lnTo>
                  <a:pt x="26985" y="83643"/>
                </a:lnTo>
                <a:lnTo>
                  <a:pt x="29454" y="84112"/>
                </a:lnTo>
                <a:lnTo>
                  <a:pt x="28956" y="43561"/>
                </a:lnTo>
                <a:lnTo>
                  <a:pt x="86795" y="43307"/>
                </a:lnTo>
                <a:lnTo>
                  <a:pt x="86868" y="42925"/>
                </a:lnTo>
                <a:lnTo>
                  <a:pt x="83270" y="26056"/>
                </a:lnTo>
                <a:lnTo>
                  <a:pt x="73802" y="12366"/>
                </a:lnTo>
                <a:lnTo>
                  <a:pt x="59882" y="3224"/>
                </a:lnTo>
                <a:lnTo>
                  <a:pt x="42925" y="0"/>
                </a:lnTo>
                <a:close/>
              </a:path>
              <a:path w="101600" h="1255395">
                <a:moveTo>
                  <a:pt x="86795" y="43307"/>
                </a:moveTo>
                <a:lnTo>
                  <a:pt x="57912" y="43307"/>
                </a:lnTo>
                <a:lnTo>
                  <a:pt x="58409" y="83782"/>
                </a:lnTo>
                <a:lnTo>
                  <a:pt x="60811" y="83270"/>
                </a:lnTo>
                <a:lnTo>
                  <a:pt x="74501" y="73802"/>
                </a:lnTo>
                <a:lnTo>
                  <a:pt x="83643" y="59882"/>
                </a:lnTo>
                <a:lnTo>
                  <a:pt x="86795" y="43307"/>
                </a:lnTo>
                <a:close/>
              </a:path>
            </a:pathLst>
          </a:custGeom>
          <a:solidFill>
            <a:srgbClr val="FF9933"/>
          </a:solidFill>
        </p:spPr>
        <p:txBody>
          <a:bodyPr wrap="square" lIns="0" tIns="0" rIns="0" bIns="0" rtlCol="0"/>
          <a:lstStyle/>
          <a:p>
            <a:endParaRPr/>
          </a:p>
        </p:txBody>
      </p:sp>
      <p:sp>
        <p:nvSpPr>
          <p:cNvPr id="23" name="object 23"/>
          <p:cNvSpPr/>
          <p:nvPr/>
        </p:nvSpPr>
        <p:spPr>
          <a:xfrm>
            <a:off x="4340806" y="4551118"/>
            <a:ext cx="1200785" cy="753745"/>
          </a:xfrm>
          <a:custGeom>
            <a:avLst/>
            <a:gdLst/>
            <a:ahLst/>
            <a:cxnLst/>
            <a:rect l="l" t="t" r="r" b="b"/>
            <a:pathLst>
              <a:path w="1200785" h="753745">
                <a:moveTo>
                  <a:pt x="36881" y="667712"/>
                </a:moveTo>
                <a:lnTo>
                  <a:pt x="20627" y="673534"/>
                </a:lnTo>
                <a:lnTo>
                  <a:pt x="7893" y="685145"/>
                </a:lnTo>
                <a:lnTo>
                  <a:pt x="863" y="700220"/>
                </a:lnTo>
                <a:lnTo>
                  <a:pt x="0" y="716843"/>
                </a:lnTo>
                <a:lnTo>
                  <a:pt x="5768" y="733097"/>
                </a:lnTo>
                <a:lnTo>
                  <a:pt x="17379" y="745831"/>
                </a:lnTo>
                <a:lnTo>
                  <a:pt x="32454" y="752861"/>
                </a:lnTo>
                <a:lnTo>
                  <a:pt x="49077" y="753725"/>
                </a:lnTo>
                <a:lnTo>
                  <a:pt x="65331" y="747956"/>
                </a:lnTo>
                <a:lnTo>
                  <a:pt x="78065" y="736346"/>
                </a:lnTo>
                <a:lnTo>
                  <a:pt x="84200" y="723191"/>
                </a:lnTo>
                <a:lnTo>
                  <a:pt x="50472" y="723191"/>
                </a:lnTo>
                <a:lnTo>
                  <a:pt x="35486" y="698299"/>
                </a:lnTo>
                <a:lnTo>
                  <a:pt x="70247" y="677473"/>
                </a:lnTo>
                <a:lnTo>
                  <a:pt x="68579" y="675641"/>
                </a:lnTo>
                <a:lnTo>
                  <a:pt x="53504" y="668581"/>
                </a:lnTo>
                <a:lnTo>
                  <a:pt x="36881" y="667712"/>
                </a:lnTo>
                <a:close/>
              </a:path>
              <a:path w="1200785" h="753745">
                <a:moveTo>
                  <a:pt x="70247" y="677473"/>
                </a:moveTo>
                <a:lnTo>
                  <a:pt x="35486" y="698299"/>
                </a:lnTo>
                <a:lnTo>
                  <a:pt x="50472" y="723191"/>
                </a:lnTo>
                <a:lnTo>
                  <a:pt x="85163" y="702404"/>
                </a:lnTo>
                <a:lnTo>
                  <a:pt x="80190" y="688393"/>
                </a:lnTo>
                <a:lnTo>
                  <a:pt x="70247" y="677473"/>
                </a:lnTo>
                <a:close/>
              </a:path>
              <a:path w="1200785" h="753745">
                <a:moveTo>
                  <a:pt x="85163" y="702404"/>
                </a:moveTo>
                <a:lnTo>
                  <a:pt x="50472" y="723191"/>
                </a:lnTo>
                <a:lnTo>
                  <a:pt x="84200" y="723191"/>
                </a:lnTo>
                <a:lnTo>
                  <a:pt x="85095" y="721270"/>
                </a:lnTo>
                <a:lnTo>
                  <a:pt x="85959" y="704647"/>
                </a:lnTo>
                <a:lnTo>
                  <a:pt x="85163" y="702404"/>
                </a:lnTo>
                <a:close/>
              </a:path>
              <a:path w="1200785" h="753745">
                <a:moveTo>
                  <a:pt x="1115242" y="51381"/>
                </a:moveTo>
                <a:lnTo>
                  <a:pt x="70247" y="677473"/>
                </a:lnTo>
                <a:lnTo>
                  <a:pt x="80190" y="688393"/>
                </a:lnTo>
                <a:lnTo>
                  <a:pt x="85163" y="702404"/>
                </a:lnTo>
                <a:lnTo>
                  <a:pt x="1130147" y="76248"/>
                </a:lnTo>
                <a:lnTo>
                  <a:pt x="1120193" y="65331"/>
                </a:lnTo>
                <a:lnTo>
                  <a:pt x="1115242" y="51381"/>
                </a:lnTo>
                <a:close/>
              </a:path>
              <a:path w="1200785" h="753745">
                <a:moveTo>
                  <a:pt x="1198246" y="30533"/>
                </a:moveTo>
                <a:lnTo>
                  <a:pt x="1150038" y="30533"/>
                </a:lnTo>
                <a:lnTo>
                  <a:pt x="1164897" y="55425"/>
                </a:lnTo>
                <a:lnTo>
                  <a:pt x="1130147" y="76248"/>
                </a:lnTo>
                <a:lnTo>
                  <a:pt x="1131804" y="78065"/>
                </a:lnTo>
                <a:lnTo>
                  <a:pt x="1146879" y="85095"/>
                </a:lnTo>
                <a:lnTo>
                  <a:pt x="1163502" y="85959"/>
                </a:lnTo>
                <a:lnTo>
                  <a:pt x="1179756" y="80190"/>
                </a:lnTo>
                <a:lnTo>
                  <a:pt x="1192510" y="68580"/>
                </a:lnTo>
                <a:lnTo>
                  <a:pt x="1199584" y="53504"/>
                </a:lnTo>
                <a:lnTo>
                  <a:pt x="1200491" y="36881"/>
                </a:lnTo>
                <a:lnTo>
                  <a:pt x="1198246" y="30533"/>
                </a:lnTo>
                <a:close/>
              </a:path>
              <a:path w="1200785" h="753745">
                <a:moveTo>
                  <a:pt x="1150038" y="30533"/>
                </a:moveTo>
                <a:lnTo>
                  <a:pt x="1115242" y="51381"/>
                </a:lnTo>
                <a:lnTo>
                  <a:pt x="1120193" y="65331"/>
                </a:lnTo>
                <a:lnTo>
                  <a:pt x="1130147" y="76248"/>
                </a:lnTo>
                <a:lnTo>
                  <a:pt x="1164897" y="55425"/>
                </a:lnTo>
                <a:lnTo>
                  <a:pt x="1150038" y="30533"/>
                </a:lnTo>
                <a:close/>
              </a:path>
              <a:path w="1200785" h="753745">
                <a:moveTo>
                  <a:pt x="1151308" y="0"/>
                </a:moveTo>
                <a:lnTo>
                  <a:pt x="1135052" y="5768"/>
                </a:lnTo>
                <a:lnTo>
                  <a:pt x="1122318" y="17379"/>
                </a:lnTo>
                <a:lnTo>
                  <a:pt x="1115288" y="32454"/>
                </a:lnTo>
                <a:lnTo>
                  <a:pt x="1114425" y="49077"/>
                </a:lnTo>
                <a:lnTo>
                  <a:pt x="1115242" y="51381"/>
                </a:lnTo>
                <a:lnTo>
                  <a:pt x="1150038" y="30533"/>
                </a:lnTo>
                <a:lnTo>
                  <a:pt x="1198246" y="30533"/>
                </a:lnTo>
                <a:lnTo>
                  <a:pt x="1194742" y="20627"/>
                </a:lnTo>
                <a:lnTo>
                  <a:pt x="1183058" y="7893"/>
                </a:lnTo>
                <a:lnTo>
                  <a:pt x="1167945" y="863"/>
                </a:lnTo>
                <a:lnTo>
                  <a:pt x="1151308" y="0"/>
                </a:lnTo>
                <a:close/>
              </a:path>
            </a:pathLst>
          </a:custGeom>
          <a:solidFill>
            <a:srgbClr val="FF9933"/>
          </a:solidFill>
        </p:spPr>
        <p:txBody>
          <a:bodyPr wrap="square" lIns="0" tIns="0" rIns="0" bIns="0" rtlCol="0"/>
          <a:lstStyle/>
          <a:p>
            <a:endParaRPr/>
          </a:p>
        </p:txBody>
      </p:sp>
      <p:sp>
        <p:nvSpPr>
          <p:cNvPr id="24" name="object 24"/>
          <p:cNvSpPr/>
          <p:nvPr/>
        </p:nvSpPr>
        <p:spPr>
          <a:xfrm>
            <a:off x="7362491" y="3009947"/>
            <a:ext cx="930910" cy="845185"/>
          </a:xfrm>
          <a:custGeom>
            <a:avLst/>
            <a:gdLst/>
            <a:ahLst/>
            <a:cxnLst/>
            <a:rect l="l" t="t" r="r" b="b"/>
            <a:pathLst>
              <a:path w="930909" h="845185">
                <a:moveTo>
                  <a:pt x="45688" y="758205"/>
                </a:moveTo>
                <a:lnTo>
                  <a:pt x="29192" y="760511"/>
                </a:lnTo>
                <a:lnTo>
                  <a:pt x="14303" y="769318"/>
                </a:lnTo>
                <a:lnTo>
                  <a:pt x="4038" y="783135"/>
                </a:lnTo>
                <a:lnTo>
                  <a:pt x="0" y="799274"/>
                </a:lnTo>
                <a:lnTo>
                  <a:pt x="2319" y="815770"/>
                </a:lnTo>
                <a:lnTo>
                  <a:pt x="11128" y="830659"/>
                </a:lnTo>
                <a:lnTo>
                  <a:pt x="24945" y="840926"/>
                </a:lnTo>
                <a:lnTo>
                  <a:pt x="41084" y="844978"/>
                </a:lnTo>
                <a:lnTo>
                  <a:pt x="57580" y="842696"/>
                </a:lnTo>
                <a:lnTo>
                  <a:pt x="72469" y="833961"/>
                </a:lnTo>
                <a:lnTo>
                  <a:pt x="82734" y="820072"/>
                </a:lnTo>
                <a:lnTo>
                  <a:pt x="84658" y="812371"/>
                </a:lnTo>
                <a:lnTo>
                  <a:pt x="53038" y="812371"/>
                </a:lnTo>
                <a:lnTo>
                  <a:pt x="33734" y="790781"/>
                </a:lnTo>
                <a:lnTo>
                  <a:pt x="63809" y="763765"/>
                </a:lnTo>
                <a:lnTo>
                  <a:pt x="61827" y="762281"/>
                </a:lnTo>
                <a:lnTo>
                  <a:pt x="45688" y="758205"/>
                </a:lnTo>
                <a:close/>
              </a:path>
              <a:path w="930909" h="845185">
                <a:moveTo>
                  <a:pt x="63809" y="763765"/>
                </a:moveTo>
                <a:lnTo>
                  <a:pt x="33734" y="790781"/>
                </a:lnTo>
                <a:lnTo>
                  <a:pt x="53038" y="812371"/>
                </a:lnTo>
                <a:lnTo>
                  <a:pt x="83181" y="785298"/>
                </a:lnTo>
                <a:lnTo>
                  <a:pt x="75644" y="772620"/>
                </a:lnTo>
                <a:lnTo>
                  <a:pt x="63809" y="763765"/>
                </a:lnTo>
                <a:close/>
              </a:path>
              <a:path w="930909" h="845185">
                <a:moveTo>
                  <a:pt x="83181" y="785298"/>
                </a:moveTo>
                <a:lnTo>
                  <a:pt x="53038" y="812371"/>
                </a:lnTo>
                <a:lnTo>
                  <a:pt x="84658" y="812371"/>
                </a:lnTo>
                <a:lnTo>
                  <a:pt x="86772" y="803909"/>
                </a:lnTo>
                <a:lnTo>
                  <a:pt x="84453" y="787437"/>
                </a:lnTo>
                <a:lnTo>
                  <a:pt x="83181" y="785298"/>
                </a:lnTo>
                <a:close/>
              </a:path>
              <a:path w="930909" h="845185">
                <a:moveTo>
                  <a:pt x="847650" y="59652"/>
                </a:moveTo>
                <a:lnTo>
                  <a:pt x="63809" y="763765"/>
                </a:lnTo>
                <a:lnTo>
                  <a:pt x="75644" y="772620"/>
                </a:lnTo>
                <a:lnTo>
                  <a:pt x="83181" y="785298"/>
                </a:lnTo>
                <a:lnTo>
                  <a:pt x="867039" y="81276"/>
                </a:lnTo>
                <a:lnTo>
                  <a:pt x="855170" y="72469"/>
                </a:lnTo>
                <a:lnTo>
                  <a:pt x="847650" y="59652"/>
                </a:lnTo>
                <a:close/>
              </a:path>
              <a:path w="930909" h="845185">
                <a:moveTo>
                  <a:pt x="929042" y="32591"/>
                </a:moveTo>
                <a:lnTo>
                  <a:pt x="877776" y="32591"/>
                </a:lnTo>
                <a:lnTo>
                  <a:pt x="897207" y="54181"/>
                </a:lnTo>
                <a:lnTo>
                  <a:pt x="867039" y="81276"/>
                </a:lnTo>
                <a:lnTo>
                  <a:pt x="869005" y="82734"/>
                </a:lnTo>
                <a:lnTo>
                  <a:pt x="885174" y="86772"/>
                </a:lnTo>
                <a:lnTo>
                  <a:pt x="901676" y="84453"/>
                </a:lnTo>
                <a:lnTo>
                  <a:pt x="916511" y="75644"/>
                </a:lnTo>
                <a:lnTo>
                  <a:pt x="926832" y="61827"/>
                </a:lnTo>
                <a:lnTo>
                  <a:pt x="930878" y="45688"/>
                </a:lnTo>
                <a:lnTo>
                  <a:pt x="929042" y="32591"/>
                </a:lnTo>
                <a:close/>
              </a:path>
              <a:path w="930909" h="845185">
                <a:moveTo>
                  <a:pt x="877776" y="32591"/>
                </a:moveTo>
                <a:lnTo>
                  <a:pt x="847650" y="59652"/>
                </a:lnTo>
                <a:lnTo>
                  <a:pt x="855170" y="72469"/>
                </a:lnTo>
                <a:lnTo>
                  <a:pt x="867039" y="81276"/>
                </a:lnTo>
                <a:lnTo>
                  <a:pt x="897207" y="54181"/>
                </a:lnTo>
                <a:lnTo>
                  <a:pt x="877776" y="32591"/>
                </a:lnTo>
                <a:close/>
              </a:path>
              <a:path w="930909" h="845185">
                <a:moveTo>
                  <a:pt x="889857" y="0"/>
                </a:moveTo>
                <a:lnTo>
                  <a:pt x="873361" y="2319"/>
                </a:lnTo>
                <a:lnTo>
                  <a:pt x="858472" y="11128"/>
                </a:lnTo>
                <a:lnTo>
                  <a:pt x="848205" y="24945"/>
                </a:lnTo>
                <a:lnTo>
                  <a:pt x="844153" y="41084"/>
                </a:lnTo>
                <a:lnTo>
                  <a:pt x="846435" y="57580"/>
                </a:lnTo>
                <a:lnTo>
                  <a:pt x="847650" y="59652"/>
                </a:lnTo>
                <a:lnTo>
                  <a:pt x="877776" y="32591"/>
                </a:lnTo>
                <a:lnTo>
                  <a:pt x="929042" y="32591"/>
                </a:lnTo>
                <a:lnTo>
                  <a:pt x="928566" y="29192"/>
                </a:lnTo>
                <a:lnTo>
                  <a:pt x="919813" y="14303"/>
                </a:lnTo>
                <a:lnTo>
                  <a:pt x="905996" y="4038"/>
                </a:lnTo>
                <a:lnTo>
                  <a:pt x="889857" y="0"/>
                </a:lnTo>
                <a:close/>
              </a:path>
            </a:pathLst>
          </a:custGeom>
          <a:solidFill>
            <a:srgbClr val="FF9933"/>
          </a:solidFill>
        </p:spPr>
        <p:txBody>
          <a:bodyPr wrap="square" lIns="0" tIns="0" rIns="0" bIns="0" rtlCol="0"/>
          <a:lstStyle/>
          <a:p>
            <a:endParaRPr/>
          </a:p>
        </p:txBody>
      </p:sp>
      <p:sp>
        <p:nvSpPr>
          <p:cNvPr id="25" name="object 25"/>
          <p:cNvSpPr/>
          <p:nvPr/>
        </p:nvSpPr>
        <p:spPr>
          <a:xfrm>
            <a:off x="7362650" y="4550870"/>
            <a:ext cx="930910" cy="777875"/>
          </a:xfrm>
          <a:custGeom>
            <a:avLst/>
            <a:gdLst/>
            <a:ahLst/>
            <a:cxnLst/>
            <a:rect l="l" t="t" r="r" b="b"/>
            <a:pathLst>
              <a:path w="930909" h="777875">
                <a:moveTo>
                  <a:pt x="846822" y="720149"/>
                </a:moveTo>
                <a:lnTo>
                  <a:pt x="845657" y="722354"/>
                </a:lnTo>
                <a:lnTo>
                  <a:pt x="844121" y="738949"/>
                </a:lnTo>
                <a:lnTo>
                  <a:pt x="848919" y="754901"/>
                </a:lnTo>
                <a:lnTo>
                  <a:pt x="859837" y="768270"/>
                </a:lnTo>
                <a:lnTo>
                  <a:pt x="875061" y="776301"/>
                </a:lnTo>
                <a:lnTo>
                  <a:pt x="891619" y="777843"/>
                </a:lnTo>
                <a:lnTo>
                  <a:pt x="907557" y="773074"/>
                </a:lnTo>
                <a:lnTo>
                  <a:pt x="920924" y="762174"/>
                </a:lnTo>
                <a:lnTo>
                  <a:pt x="929008" y="746932"/>
                </a:lnTo>
                <a:lnTo>
                  <a:pt x="929114" y="745791"/>
                </a:lnTo>
                <a:lnTo>
                  <a:pt x="878125" y="745791"/>
                </a:lnTo>
                <a:lnTo>
                  <a:pt x="846822" y="720149"/>
                </a:lnTo>
                <a:close/>
              </a:path>
              <a:path w="930909" h="777875">
                <a:moveTo>
                  <a:pt x="865165" y="697742"/>
                </a:moveTo>
                <a:lnTo>
                  <a:pt x="853741" y="707056"/>
                </a:lnTo>
                <a:lnTo>
                  <a:pt x="846822" y="720149"/>
                </a:lnTo>
                <a:lnTo>
                  <a:pt x="878125" y="745791"/>
                </a:lnTo>
                <a:lnTo>
                  <a:pt x="896540" y="723439"/>
                </a:lnTo>
                <a:lnTo>
                  <a:pt x="865165" y="697742"/>
                </a:lnTo>
                <a:close/>
              </a:path>
              <a:path w="930909" h="777875">
                <a:moveTo>
                  <a:pt x="883046" y="691403"/>
                </a:moveTo>
                <a:lnTo>
                  <a:pt x="867108" y="696158"/>
                </a:lnTo>
                <a:lnTo>
                  <a:pt x="865165" y="697742"/>
                </a:lnTo>
                <a:lnTo>
                  <a:pt x="896540" y="723439"/>
                </a:lnTo>
                <a:lnTo>
                  <a:pt x="878125" y="745791"/>
                </a:lnTo>
                <a:lnTo>
                  <a:pt x="929114" y="745791"/>
                </a:lnTo>
                <a:lnTo>
                  <a:pt x="930544" y="730345"/>
                </a:lnTo>
                <a:lnTo>
                  <a:pt x="925746" y="714400"/>
                </a:lnTo>
                <a:lnTo>
                  <a:pt x="914828" y="701087"/>
                </a:lnTo>
                <a:lnTo>
                  <a:pt x="899604" y="692983"/>
                </a:lnTo>
                <a:lnTo>
                  <a:pt x="883046" y="691403"/>
                </a:lnTo>
                <a:close/>
              </a:path>
              <a:path w="930909" h="777875">
                <a:moveTo>
                  <a:pt x="83749" y="57751"/>
                </a:moveTo>
                <a:lnTo>
                  <a:pt x="76882" y="70786"/>
                </a:lnTo>
                <a:lnTo>
                  <a:pt x="65449" y="80096"/>
                </a:lnTo>
                <a:lnTo>
                  <a:pt x="846822" y="720149"/>
                </a:lnTo>
                <a:lnTo>
                  <a:pt x="853741" y="707056"/>
                </a:lnTo>
                <a:lnTo>
                  <a:pt x="865165" y="697742"/>
                </a:lnTo>
                <a:lnTo>
                  <a:pt x="83749" y="57751"/>
                </a:lnTo>
                <a:close/>
              </a:path>
              <a:path w="930909" h="777875">
                <a:moveTo>
                  <a:pt x="38941" y="0"/>
                </a:moveTo>
                <a:lnTo>
                  <a:pt x="22959" y="4768"/>
                </a:lnTo>
                <a:lnTo>
                  <a:pt x="9572" y="15668"/>
                </a:lnTo>
                <a:lnTo>
                  <a:pt x="1541" y="30912"/>
                </a:lnTo>
                <a:lnTo>
                  <a:pt x="0" y="47513"/>
                </a:lnTo>
                <a:lnTo>
                  <a:pt x="4768" y="63496"/>
                </a:lnTo>
                <a:lnTo>
                  <a:pt x="15668" y="76882"/>
                </a:lnTo>
                <a:lnTo>
                  <a:pt x="30912" y="84913"/>
                </a:lnTo>
                <a:lnTo>
                  <a:pt x="47513" y="86455"/>
                </a:lnTo>
                <a:lnTo>
                  <a:pt x="63496" y="81686"/>
                </a:lnTo>
                <a:lnTo>
                  <a:pt x="65449" y="80096"/>
                </a:lnTo>
                <a:lnTo>
                  <a:pt x="34083" y="54403"/>
                </a:lnTo>
                <a:lnTo>
                  <a:pt x="52371" y="32051"/>
                </a:lnTo>
                <a:lnTo>
                  <a:pt x="84399" y="32051"/>
                </a:lnTo>
                <a:lnTo>
                  <a:pt x="81686" y="22959"/>
                </a:lnTo>
                <a:lnTo>
                  <a:pt x="70786" y="9572"/>
                </a:lnTo>
                <a:lnTo>
                  <a:pt x="55542" y="1541"/>
                </a:lnTo>
                <a:lnTo>
                  <a:pt x="38941" y="0"/>
                </a:lnTo>
                <a:close/>
              </a:path>
              <a:path w="930909" h="777875">
                <a:moveTo>
                  <a:pt x="52371" y="32051"/>
                </a:moveTo>
                <a:lnTo>
                  <a:pt x="34083" y="54403"/>
                </a:lnTo>
                <a:lnTo>
                  <a:pt x="65449" y="80096"/>
                </a:lnTo>
                <a:lnTo>
                  <a:pt x="76882" y="70786"/>
                </a:lnTo>
                <a:lnTo>
                  <a:pt x="83749" y="57751"/>
                </a:lnTo>
                <a:lnTo>
                  <a:pt x="52371" y="32051"/>
                </a:lnTo>
                <a:close/>
              </a:path>
              <a:path w="930909" h="777875">
                <a:moveTo>
                  <a:pt x="84399" y="32051"/>
                </a:moveTo>
                <a:lnTo>
                  <a:pt x="52371" y="32051"/>
                </a:lnTo>
                <a:lnTo>
                  <a:pt x="83749" y="57751"/>
                </a:lnTo>
                <a:lnTo>
                  <a:pt x="84913" y="55542"/>
                </a:lnTo>
                <a:lnTo>
                  <a:pt x="86455" y="38941"/>
                </a:lnTo>
                <a:lnTo>
                  <a:pt x="84399" y="32051"/>
                </a:lnTo>
                <a:close/>
              </a:path>
            </a:pathLst>
          </a:custGeom>
          <a:solidFill>
            <a:srgbClr val="FF9933"/>
          </a:solidFill>
        </p:spPr>
        <p:txBody>
          <a:bodyPr wrap="square" lIns="0" tIns="0" rIns="0" bIns="0" rtlCol="0"/>
          <a:lstStyle/>
          <a:p>
            <a:endParaRPr/>
          </a:p>
        </p:txBody>
      </p:sp>
      <p:sp>
        <p:nvSpPr>
          <p:cNvPr id="26" name="object 26"/>
          <p:cNvSpPr/>
          <p:nvPr/>
        </p:nvSpPr>
        <p:spPr>
          <a:xfrm>
            <a:off x="5103876" y="3649979"/>
            <a:ext cx="2696210" cy="1104900"/>
          </a:xfrm>
          <a:custGeom>
            <a:avLst/>
            <a:gdLst/>
            <a:ahLst/>
            <a:cxnLst/>
            <a:rect l="l" t="t" r="r" b="b"/>
            <a:pathLst>
              <a:path w="2696209" h="1104900">
                <a:moveTo>
                  <a:pt x="1347977" y="0"/>
                </a:moveTo>
                <a:lnTo>
                  <a:pt x="1280699" y="676"/>
                </a:lnTo>
                <a:lnTo>
                  <a:pt x="1214275" y="2683"/>
                </a:lnTo>
                <a:lnTo>
                  <a:pt x="1148782" y="5991"/>
                </a:lnTo>
                <a:lnTo>
                  <a:pt x="1084297" y="10566"/>
                </a:lnTo>
                <a:lnTo>
                  <a:pt x="1020898" y="16378"/>
                </a:lnTo>
                <a:lnTo>
                  <a:pt x="958661" y="23394"/>
                </a:lnTo>
                <a:lnTo>
                  <a:pt x="897665" y="31584"/>
                </a:lnTo>
                <a:lnTo>
                  <a:pt x="837986" y="40914"/>
                </a:lnTo>
                <a:lnTo>
                  <a:pt x="779701" y="51355"/>
                </a:lnTo>
                <a:lnTo>
                  <a:pt x="722888" y="62873"/>
                </a:lnTo>
                <a:lnTo>
                  <a:pt x="667624" y="75437"/>
                </a:lnTo>
                <a:lnTo>
                  <a:pt x="613987" y="89017"/>
                </a:lnTo>
                <a:lnTo>
                  <a:pt x="562052" y="103579"/>
                </a:lnTo>
                <a:lnTo>
                  <a:pt x="511898" y="119092"/>
                </a:lnTo>
                <a:lnTo>
                  <a:pt x="463602" y="135525"/>
                </a:lnTo>
                <a:lnTo>
                  <a:pt x="417241" y="152846"/>
                </a:lnTo>
                <a:lnTo>
                  <a:pt x="372893" y="171023"/>
                </a:lnTo>
                <a:lnTo>
                  <a:pt x="330634" y="190024"/>
                </a:lnTo>
                <a:lnTo>
                  <a:pt x="290541" y="209819"/>
                </a:lnTo>
                <a:lnTo>
                  <a:pt x="252693" y="230374"/>
                </a:lnTo>
                <a:lnTo>
                  <a:pt x="217165" y="251659"/>
                </a:lnTo>
                <a:lnTo>
                  <a:pt x="184037" y="273642"/>
                </a:lnTo>
                <a:lnTo>
                  <a:pt x="153383" y="296291"/>
                </a:lnTo>
                <a:lnTo>
                  <a:pt x="99813" y="343461"/>
                </a:lnTo>
                <a:lnTo>
                  <a:pt x="57071" y="392915"/>
                </a:lnTo>
                <a:lnTo>
                  <a:pt x="25777" y="444400"/>
                </a:lnTo>
                <a:lnTo>
                  <a:pt x="6547" y="497663"/>
                </a:lnTo>
                <a:lnTo>
                  <a:pt x="0" y="552450"/>
                </a:lnTo>
                <a:lnTo>
                  <a:pt x="1649" y="580018"/>
                </a:lnTo>
                <a:lnTo>
                  <a:pt x="14615" y="634074"/>
                </a:lnTo>
                <a:lnTo>
                  <a:pt x="39954" y="686480"/>
                </a:lnTo>
                <a:lnTo>
                  <a:pt x="77050" y="736981"/>
                </a:lnTo>
                <a:lnTo>
                  <a:pt x="125283" y="785324"/>
                </a:lnTo>
                <a:lnTo>
                  <a:pt x="184037" y="831257"/>
                </a:lnTo>
                <a:lnTo>
                  <a:pt x="217165" y="853240"/>
                </a:lnTo>
                <a:lnTo>
                  <a:pt x="252693" y="874525"/>
                </a:lnTo>
                <a:lnTo>
                  <a:pt x="290541" y="895080"/>
                </a:lnTo>
                <a:lnTo>
                  <a:pt x="330634" y="914875"/>
                </a:lnTo>
                <a:lnTo>
                  <a:pt x="372893" y="933876"/>
                </a:lnTo>
                <a:lnTo>
                  <a:pt x="417241" y="952053"/>
                </a:lnTo>
                <a:lnTo>
                  <a:pt x="463602" y="969374"/>
                </a:lnTo>
                <a:lnTo>
                  <a:pt x="511898" y="985807"/>
                </a:lnTo>
                <a:lnTo>
                  <a:pt x="562052" y="1001320"/>
                </a:lnTo>
                <a:lnTo>
                  <a:pt x="613987" y="1015882"/>
                </a:lnTo>
                <a:lnTo>
                  <a:pt x="667624" y="1029462"/>
                </a:lnTo>
                <a:lnTo>
                  <a:pt x="722888" y="1042026"/>
                </a:lnTo>
                <a:lnTo>
                  <a:pt x="779701" y="1053544"/>
                </a:lnTo>
                <a:lnTo>
                  <a:pt x="837986" y="1063985"/>
                </a:lnTo>
                <a:lnTo>
                  <a:pt x="897665" y="1073315"/>
                </a:lnTo>
                <a:lnTo>
                  <a:pt x="958661" y="1081505"/>
                </a:lnTo>
                <a:lnTo>
                  <a:pt x="1020898" y="1088521"/>
                </a:lnTo>
                <a:lnTo>
                  <a:pt x="1084297" y="1094333"/>
                </a:lnTo>
                <a:lnTo>
                  <a:pt x="1148782" y="1098908"/>
                </a:lnTo>
                <a:lnTo>
                  <a:pt x="1214275" y="1102216"/>
                </a:lnTo>
                <a:lnTo>
                  <a:pt x="1280699" y="1104223"/>
                </a:lnTo>
                <a:lnTo>
                  <a:pt x="1347977" y="1104900"/>
                </a:lnTo>
                <a:lnTo>
                  <a:pt x="1415256" y="1104223"/>
                </a:lnTo>
                <a:lnTo>
                  <a:pt x="1481680" y="1102216"/>
                </a:lnTo>
                <a:lnTo>
                  <a:pt x="1547173" y="1098908"/>
                </a:lnTo>
                <a:lnTo>
                  <a:pt x="1611658" y="1094333"/>
                </a:lnTo>
                <a:lnTo>
                  <a:pt x="1675057" y="1088521"/>
                </a:lnTo>
                <a:lnTo>
                  <a:pt x="1737294" y="1081505"/>
                </a:lnTo>
                <a:lnTo>
                  <a:pt x="1798290" y="1073315"/>
                </a:lnTo>
                <a:lnTo>
                  <a:pt x="1857969" y="1063985"/>
                </a:lnTo>
                <a:lnTo>
                  <a:pt x="1916254" y="1053544"/>
                </a:lnTo>
                <a:lnTo>
                  <a:pt x="1973067" y="1042026"/>
                </a:lnTo>
                <a:lnTo>
                  <a:pt x="2028331" y="1029462"/>
                </a:lnTo>
                <a:lnTo>
                  <a:pt x="2081968" y="1015882"/>
                </a:lnTo>
                <a:lnTo>
                  <a:pt x="2133903" y="1001320"/>
                </a:lnTo>
                <a:lnTo>
                  <a:pt x="2184057" y="985807"/>
                </a:lnTo>
                <a:lnTo>
                  <a:pt x="2232353" y="969374"/>
                </a:lnTo>
                <a:lnTo>
                  <a:pt x="2278714" y="952053"/>
                </a:lnTo>
                <a:lnTo>
                  <a:pt x="2323062" y="933876"/>
                </a:lnTo>
                <a:lnTo>
                  <a:pt x="2365321" y="914875"/>
                </a:lnTo>
                <a:lnTo>
                  <a:pt x="2405414" y="895080"/>
                </a:lnTo>
                <a:lnTo>
                  <a:pt x="2443262" y="874525"/>
                </a:lnTo>
                <a:lnTo>
                  <a:pt x="2478790" y="853240"/>
                </a:lnTo>
                <a:lnTo>
                  <a:pt x="2511918" y="831257"/>
                </a:lnTo>
                <a:lnTo>
                  <a:pt x="2542572" y="808608"/>
                </a:lnTo>
                <a:lnTo>
                  <a:pt x="2596142" y="761438"/>
                </a:lnTo>
                <a:lnTo>
                  <a:pt x="2638884" y="711984"/>
                </a:lnTo>
                <a:lnTo>
                  <a:pt x="2670178" y="660499"/>
                </a:lnTo>
                <a:lnTo>
                  <a:pt x="2689408" y="607236"/>
                </a:lnTo>
                <a:lnTo>
                  <a:pt x="2695955" y="552450"/>
                </a:lnTo>
                <a:lnTo>
                  <a:pt x="2694306" y="524881"/>
                </a:lnTo>
                <a:lnTo>
                  <a:pt x="2681340" y="470825"/>
                </a:lnTo>
                <a:lnTo>
                  <a:pt x="2656001" y="418419"/>
                </a:lnTo>
                <a:lnTo>
                  <a:pt x="2618905" y="367918"/>
                </a:lnTo>
                <a:lnTo>
                  <a:pt x="2570672" y="319575"/>
                </a:lnTo>
                <a:lnTo>
                  <a:pt x="2511918" y="273642"/>
                </a:lnTo>
                <a:lnTo>
                  <a:pt x="2478790" y="251659"/>
                </a:lnTo>
                <a:lnTo>
                  <a:pt x="2443262" y="230374"/>
                </a:lnTo>
                <a:lnTo>
                  <a:pt x="2405414" y="209819"/>
                </a:lnTo>
                <a:lnTo>
                  <a:pt x="2365321" y="190024"/>
                </a:lnTo>
                <a:lnTo>
                  <a:pt x="2323062" y="171023"/>
                </a:lnTo>
                <a:lnTo>
                  <a:pt x="2278714" y="152846"/>
                </a:lnTo>
                <a:lnTo>
                  <a:pt x="2232353" y="135525"/>
                </a:lnTo>
                <a:lnTo>
                  <a:pt x="2184057" y="119092"/>
                </a:lnTo>
                <a:lnTo>
                  <a:pt x="2133903" y="103579"/>
                </a:lnTo>
                <a:lnTo>
                  <a:pt x="2081968" y="89017"/>
                </a:lnTo>
                <a:lnTo>
                  <a:pt x="2028331" y="75437"/>
                </a:lnTo>
                <a:lnTo>
                  <a:pt x="1973067" y="62873"/>
                </a:lnTo>
                <a:lnTo>
                  <a:pt x="1916254" y="51355"/>
                </a:lnTo>
                <a:lnTo>
                  <a:pt x="1857969" y="40914"/>
                </a:lnTo>
                <a:lnTo>
                  <a:pt x="1798290" y="31584"/>
                </a:lnTo>
                <a:lnTo>
                  <a:pt x="1737294" y="23394"/>
                </a:lnTo>
                <a:lnTo>
                  <a:pt x="1675057" y="16378"/>
                </a:lnTo>
                <a:lnTo>
                  <a:pt x="1611658" y="10566"/>
                </a:lnTo>
                <a:lnTo>
                  <a:pt x="1547173" y="5991"/>
                </a:lnTo>
                <a:lnTo>
                  <a:pt x="1481680" y="2683"/>
                </a:lnTo>
                <a:lnTo>
                  <a:pt x="1415256" y="676"/>
                </a:lnTo>
                <a:lnTo>
                  <a:pt x="1347977" y="0"/>
                </a:lnTo>
                <a:close/>
              </a:path>
            </a:pathLst>
          </a:custGeom>
          <a:solidFill>
            <a:srgbClr val="FF6600"/>
          </a:solidFill>
        </p:spPr>
        <p:txBody>
          <a:bodyPr wrap="square" lIns="0" tIns="0" rIns="0" bIns="0" rtlCol="0"/>
          <a:lstStyle/>
          <a:p>
            <a:endParaRPr/>
          </a:p>
        </p:txBody>
      </p:sp>
      <p:sp>
        <p:nvSpPr>
          <p:cNvPr id="27" name="object 27"/>
          <p:cNvSpPr txBox="1"/>
          <p:nvPr/>
        </p:nvSpPr>
        <p:spPr>
          <a:xfrm>
            <a:off x="5778246" y="3817111"/>
            <a:ext cx="1346835" cy="720725"/>
          </a:xfrm>
          <a:prstGeom prst="rect">
            <a:avLst/>
          </a:prstGeom>
        </p:spPr>
        <p:txBody>
          <a:bodyPr vert="horz" wrap="square" lIns="0" tIns="53975" rIns="0" bIns="0" rtlCol="0">
            <a:spAutoFit/>
          </a:bodyPr>
          <a:lstStyle/>
          <a:p>
            <a:pPr marL="12700" marR="5080" indent="287655">
              <a:lnSpc>
                <a:spcPts val="2590"/>
              </a:lnSpc>
              <a:spcBef>
                <a:spcPts val="425"/>
              </a:spcBef>
            </a:pPr>
            <a:r>
              <a:rPr sz="2400" b="0" spc="-10" dirty="0">
                <a:solidFill>
                  <a:srgbClr val="FFFFFF"/>
                </a:solidFill>
                <a:latin typeface="Segoe UI Light"/>
                <a:cs typeface="Segoe UI Light"/>
              </a:rPr>
              <a:t>Azure  </a:t>
            </a:r>
            <a:r>
              <a:rPr sz="2400" b="0" dirty="0">
                <a:solidFill>
                  <a:srgbClr val="FFFFFF"/>
                </a:solidFill>
                <a:latin typeface="Segoe UI Light"/>
                <a:cs typeface="Segoe UI Light"/>
              </a:rPr>
              <a:t>Databric</a:t>
            </a:r>
            <a:r>
              <a:rPr sz="2400" b="0" spc="5" dirty="0">
                <a:solidFill>
                  <a:srgbClr val="FFFFFF"/>
                </a:solidFill>
                <a:latin typeface="Segoe UI Light"/>
                <a:cs typeface="Segoe UI Light"/>
              </a:rPr>
              <a:t>k</a:t>
            </a:r>
            <a:r>
              <a:rPr sz="2400" b="0" dirty="0">
                <a:solidFill>
                  <a:srgbClr val="FFFFFF"/>
                </a:solidFill>
                <a:latin typeface="Segoe UI Light"/>
                <a:cs typeface="Segoe UI Light"/>
              </a:rPr>
              <a:t>s</a:t>
            </a:r>
            <a:endParaRPr sz="2400">
              <a:latin typeface="Segoe UI Light"/>
              <a:cs typeface="Segoe UI 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33" y="517905"/>
            <a:ext cx="218948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M M L S P A R</a:t>
            </a:r>
            <a:r>
              <a:rPr sz="2400" b="0" spc="610" dirty="0">
                <a:solidFill>
                  <a:srgbClr val="0078D6"/>
                </a:solidFill>
                <a:latin typeface="Segoe UI Light"/>
                <a:cs typeface="Segoe UI Light"/>
              </a:rPr>
              <a:t> </a:t>
            </a:r>
            <a:r>
              <a:rPr sz="2400" b="0" dirty="0">
                <a:solidFill>
                  <a:srgbClr val="0078D6"/>
                </a:solidFill>
                <a:latin typeface="Segoe UI Light"/>
                <a:cs typeface="Segoe UI Light"/>
              </a:rPr>
              <a:t>K</a:t>
            </a:r>
            <a:endParaRPr sz="2400">
              <a:latin typeface="Segoe UI Light"/>
              <a:cs typeface="Segoe UI Light"/>
            </a:endParaRPr>
          </a:p>
        </p:txBody>
      </p:sp>
      <p:sp>
        <p:nvSpPr>
          <p:cNvPr id="3" name="object 3"/>
          <p:cNvSpPr txBox="1"/>
          <p:nvPr/>
        </p:nvSpPr>
        <p:spPr>
          <a:xfrm>
            <a:off x="946200" y="1776120"/>
            <a:ext cx="6108065" cy="2869565"/>
          </a:xfrm>
          <a:prstGeom prst="rect">
            <a:avLst/>
          </a:prstGeom>
        </p:spPr>
        <p:txBody>
          <a:bodyPr vert="horz" wrap="square" lIns="0" tIns="12700" rIns="0" bIns="0" rtlCol="0">
            <a:spAutoFit/>
          </a:bodyPr>
          <a:lstStyle/>
          <a:p>
            <a:pPr marL="12700" marR="5080">
              <a:lnSpc>
                <a:spcPct val="119400"/>
              </a:lnSpc>
              <a:spcBef>
                <a:spcPts val="100"/>
              </a:spcBef>
            </a:pPr>
            <a:r>
              <a:rPr sz="1600" b="0" u="sng" spc="-10" dirty="0">
                <a:solidFill>
                  <a:srgbClr val="0078D6"/>
                </a:solidFill>
                <a:uFill>
                  <a:solidFill>
                    <a:srgbClr val="0078D6"/>
                  </a:solidFill>
                </a:uFill>
                <a:latin typeface="Segoe UI Semilight"/>
                <a:cs typeface="Segoe UI Semilight"/>
              </a:rPr>
              <a:t>Microsoft Machine Learning </a:t>
            </a:r>
            <a:r>
              <a:rPr sz="1600" b="0" u="sng" spc="-5" dirty="0">
                <a:solidFill>
                  <a:srgbClr val="0078D6"/>
                </a:solidFill>
                <a:uFill>
                  <a:solidFill>
                    <a:srgbClr val="0078D6"/>
                  </a:solidFill>
                </a:uFill>
                <a:latin typeface="Segoe UI Semilight"/>
                <a:cs typeface="Segoe UI Semilight"/>
              </a:rPr>
              <a:t>Library</a:t>
            </a:r>
            <a:r>
              <a:rPr sz="1600" b="0" spc="-5" dirty="0">
                <a:solidFill>
                  <a:srgbClr val="0078D6"/>
                </a:solidFill>
                <a:latin typeface="Segoe UI Semilight"/>
                <a:cs typeface="Segoe UI Semilight"/>
              </a:rPr>
              <a:t> </a:t>
            </a:r>
            <a:r>
              <a:rPr sz="1600" b="0" spc="-5" dirty="0">
                <a:solidFill>
                  <a:srgbClr val="505050"/>
                </a:solidFill>
                <a:latin typeface="Segoe UI Semilight"/>
                <a:cs typeface="Segoe UI Semilight"/>
              </a:rPr>
              <a:t>for Apache Spark (MMLSpark) lets  </a:t>
            </a:r>
            <a:r>
              <a:rPr sz="1600" b="0" spc="-10" dirty="0">
                <a:solidFill>
                  <a:srgbClr val="505050"/>
                </a:solidFill>
                <a:latin typeface="Segoe UI Semilight"/>
                <a:cs typeface="Segoe UI Semilight"/>
              </a:rPr>
              <a:t>you </a:t>
            </a:r>
            <a:r>
              <a:rPr sz="1600" b="0" spc="-5" dirty="0">
                <a:solidFill>
                  <a:srgbClr val="505050"/>
                </a:solidFill>
                <a:latin typeface="Segoe UI Semilight"/>
                <a:cs typeface="Segoe UI Semilight"/>
              </a:rPr>
              <a:t>easily create scalable machine learning </a:t>
            </a:r>
            <a:r>
              <a:rPr sz="1600" b="0" spc="-10" dirty="0">
                <a:solidFill>
                  <a:srgbClr val="505050"/>
                </a:solidFill>
                <a:latin typeface="Segoe UI Semilight"/>
                <a:cs typeface="Segoe UI Semilight"/>
              </a:rPr>
              <a:t>models </a:t>
            </a:r>
            <a:r>
              <a:rPr sz="1600" b="0" spc="-5" dirty="0">
                <a:solidFill>
                  <a:srgbClr val="505050"/>
                </a:solidFill>
                <a:latin typeface="Segoe UI Semilight"/>
                <a:cs typeface="Segoe UI Semilight"/>
              </a:rPr>
              <a:t>for large</a:t>
            </a:r>
            <a:r>
              <a:rPr sz="1600" b="0" spc="190" dirty="0">
                <a:solidFill>
                  <a:srgbClr val="505050"/>
                </a:solidFill>
                <a:latin typeface="Segoe UI Semilight"/>
                <a:cs typeface="Segoe UI Semilight"/>
              </a:rPr>
              <a:t> </a:t>
            </a:r>
            <a:r>
              <a:rPr sz="1600" b="0" spc="-10" dirty="0">
                <a:solidFill>
                  <a:srgbClr val="505050"/>
                </a:solidFill>
                <a:latin typeface="Segoe UI Semilight"/>
                <a:cs typeface="Segoe UI Semilight"/>
              </a:rPr>
              <a:t>datasets.</a:t>
            </a:r>
            <a:endParaRPr sz="1600">
              <a:latin typeface="Segoe UI Semilight"/>
              <a:cs typeface="Segoe UI Semilight"/>
            </a:endParaRPr>
          </a:p>
          <a:p>
            <a:pPr marL="12700" marR="691515">
              <a:lnSpc>
                <a:spcPct val="120000"/>
              </a:lnSpc>
              <a:spcBef>
                <a:spcPts val="994"/>
              </a:spcBef>
            </a:pPr>
            <a:r>
              <a:rPr sz="1600" b="0" spc="-5" dirty="0">
                <a:solidFill>
                  <a:srgbClr val="505050"/>
                </a:solidFill>
                <a:latin typeface="Segoe UI Semilight"/>
                <a:cs typeface="Segoe UI Semilight"/>
              </a:rPr>
              <a:t>It includes integration of SparkML pipelines with the </a:t>
            </a:r>
            <a:r>
              <a:rPr sz="1600" b="0" u="sng" spc="-10" dirty="0">
                <a:solidFill>
                  <a:srgbClr val="0078D6"/>
                </a:solidFill>
                <a:uFill>
                  <a:solidFill>
                    <a:srgbClr val="0078D6"/>
                  </a:solidFill>
                </a:uFill>
                <a:latin typeface="Segoe UI Semilight"/>
                <a:cs typeface="Segoe UI Semilight"/>
              </a:rPr>
              <a:t>Microsoft </a:t>
            </a:r>
            <a:r>
              <a:rPr sz="1600" b="0" spc="-10" dirty="0">
                <a:solidFill>
                  <a:srgbClr val="0078D6"/>
                </a:solidFill>
                <a:latin typeface="Segoe UI Semilight"/>
                <a:cs typeface="Segoe UI Semilight"/>
              </a:rPr>
              <a:t> </a:t>
            </a:r>
            <a:r>
              <a:rPr sz="1600" b="0" u="sng" spc="-10" dirty="0">
                <a:solidFill>
                  <a:srgbClr val="0078D6"/>
                </a:solidFill>
                <a:uFill>
                  <a:solidFill>
                    <a:srgbClr val="0078D6"/>
                  </a:solidFill>
                </a:uFill>
                <a:latin typeface="Segoe UI Semilight"/>
                <a:cs typeface="Segoe UI Semilight"/>
              </a:rPr>
              <a:t>Cognitive </a:t>
            </a:r>
            <a:r>
              <a:rPr sz="1600" b="0" u="sng" spc="-5" dirty="0">
                <a:solidFill>
                  <a:srgbClr val="0078D6"/>
                </a:solidFill>
                <a:uFill>
                  <a:solidFill>
                    <a:srgbClr val="0078D6"/>
                  </a:solidFill>
                </a:uFill>
                <a:latin typeface="Segoe UI Semilight"/>
                <a:cs typeface="Segoe UI Semilight"/>
              </a:rPr>
              <a:t>Toolkit</a:t>
            </a:r>
            <a:r>
              <a:rPr sz="1600" b="0" spc="-5" dirty="0">
                <a:solidFill>
                  <a:srgbClr val="0078D6"/>
                </a:solidFill>
                <a:latin typeface="Segoe UI Semilight"/>
                <a:cs typeface="Segoe UI Semilight"/>
              </a:rPr>
              <a:t> </a:t>
            </a:r>
            <a:r>
              <a:rPr sz="1600" b="0" spc="-5" dirty="0">
                <a:solidFill>
                  <a:srgbClr val="505050"/>
                </a:solidFill>
                <a:latin typeface="Segoe UI Semilight"/>
                <a:cs typeface="Segoe UI Semilight"/>
              </a:rPr>
              <a:t>and </a:t>
            </a:r>
            <a:r>
              <a:rPr sz="1600" b="0" u="sng" spc="-10" dirty="0">
                <a:solidFill>
                  <a:srgbClr val="0078D6"/>
                </a:solidFill>
                <a:uFill>
                  <a:solidFill>
                    <a:srgbClr val="0078D6"/>
                  </a:solidFill>
                </a:uFill>
                <a:latin typeface="Segoe UI Semilight"/>
                <a:cs typeface="Segoe UI Semilight"/>
                <a:hlinkClick r:id="rId2"/>
              </a:rPr>
              <a:t>OpenCV</a:t>
            </a:r>
            <a:r>
              <a:rPr sz="1600" b="0" spc="-10" dirty="0">
                <a:solidFill>
                  <a:srgbClr val="505050"/>
                </a:solidFill>
                <a:latin typeface="Segoe UI Semilight"/>
                <a:cs typeface="Segoe UI Semilight"/>
              </a:rPr>
              <a:t>, </a:t>
            </a:r>
            <a:r>
              <a:rPr sz="1600" b="0" spc="-5" dirty="0">
                <a:solidFill>
                  <a:srgbClr val="505050"/>
                </a:solidFill>
                <a:latin typeface="Segoe UI Semilight"/>
                <a:cs typeface="Segoe UI Semilight"/>
              </a:rPr>
              <a:t>enabling </a:t>
            </a:r>
            <a:r>
              <a:rPr sz="1600" b="0" spc="-10" dirty="0">
                <a:solidFill>
                  <a:srgbClr val="505050"/>
                </a:solidFill>
                <a:latin typeface="Segoe UI Semilight"/>
                <a:cs typeface="Segoe UI Semilight"/>
              </a:rPr>
              <a:t>you</a:t>
            </a:r>
            <a:r>
              <a:rPr sz="1600" b="0" spc="95" dirty="0">
                <a:solidFill>
                  <a:srgbClr val="505050"/>
                </a:solidFill>
                <a:latin typeface="Segoe UI Semilight"/>
                <a:cs typeface="Segoe UI Semilight"/>
              </a:rPr>
              <a:t> </a:t>
            </a:r>
            <a:r>
              <a:rPr sz="1600" b="0" spc="-5" dirty="0">
                <a:solidFill>
                  <a:srgbClr val="505050"/>
                </a:solidFill>
                <a:latin typeface="Segoe UI Semilight"/>
                <a:cs typeface="Segoe UI Semilight"/>
              </a:rPr>
              <a:t>to:</a:t>
            </a:r>
            <a:endParaRPr sz="1600">
              <a:latin typeface="Segoe UI Semilight"/>
              <a:cs typeface="Segoe UI Semilight"/>
            </a:endParaRPr>
          </a:p>
          <a:p>
            <a:pPr marL="248920" indent="-236220">
              <a:lnSpc>
                <a:spcPct val="100000"/>
              </a:lnSpc>
              <a:spcBef>
                <a:spcPts val="1385"/>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Ingress and </a:t>
            </a:r>
            <a:r>
              <a:rPr sz="1600" b="0" spc="-10" dirty="0">
                <a:solidFill>
                  <a:srgbClr val="505050"/>
                </a:solidFill>
                <a:latin typeface="Segoe UI Semilight"/>
                <a:cs typeface="Segoe UI Semilight"/>
              </a:rPr>
              <a:t>pre-process </a:t>
            </a:r>
            <a:r>
              <a:rPr sz="1600" b="0" spc="-5" dirty="0">
                <a:solidFill>
                  <a:srgbClr val="505050"/>
                </a:solidFill>
                <a:latin typeface="Segoe UI Semilight"/>
                <a:cs typeface="Segoe UI Semilight"/>
              </a:rPr>
              <a:t>image</a:t>
            </a:r>
            <a:r>
              <a:rPr sz="1600" b="0" spc="65" dirty="0">
                <a:solidFill>
                  <a:srgbClr val="505050"/>
                </a:solidFill>
                <a:latin typeface="Segoe UI Semilight"/>
                <a:cs typeface="Segoe UI Semilight"/>
              </a:rPr>
              <a:t> </a:t>
            </a:r>
            <a:r>
              <a:rPr sz="1600" b="0" spc="-10" dirty="0">
                <a:solidFill>
                  <a:srgbClr val="505050"/>
                </a:solidFill>
                <a:latin typeface="Segoe UI Semilight"/>
                <a:cs typeface="Segoe UI Semilight"/>
              </a:rPr>
              <a:t>data</a:t>
            </a:r>
            <a:endParaRPr sz="1600">
              <a:latin typeface="Segoe UI Semilight"/>
              <a:cs typeface="Segoe UI Semilight"/>
            </a:endParaRPr>
          </a:p>
          <a:p>
            <a:pPr marL="248920" indent="-236220">
              <a:lnSpc>
                <a:spcPct val="100000"/>
              </a:lnSpc>
              <a:spcBef>
                <a:spcPts val="1380"/>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Featurize images and text using pre-trained </a:t>
            </a:r>
            <a:r>
              <a:rPr sz="1600" b="0" spc="-10" dirty="0">
                <a:solidFill>
                  <a:srgbClr val="505050"/>
                </a:solidFill>
                <a:latin typeface="Segoe UI Semilight"/>
                <a:cs typeface="Segoe UI Semilight"/>
              </a:rPr>
              <a:t>deep </a:t>
            </a:r>
            <a:r>
              <a:rPr sz="1600" b="0" spc="-5" dirty="0">
                <a:solidFill>
                  <a:srgbClr val="505050"/>
                </a:solidFill>
                <a:latin typeface="Segoe UI Semilight"/>
                <a:cs typeface="Segoe UI Semilight"/>
              </a:rPr>
              <a:t>learning</a:t>
            </a:r>
            <a:r>
              <a:rPr sz="1600" b="0" spc="215" dirty="0">
                <a:solidFill>
                  <a:srgbClr val="505050"/>
                </a:solidFill>
                <a:latin typeface="Segoe UI Semilight"/>
                <a:cs typeface="Segoe UI Semilight"/>
              </a:rPr>
              <a:t> </a:t>
            </a:r>
            <a:r>
              <a:rPr sz="1600" b="0" spc="-10" dirty="0">
                <a:solidFill>
                  <a:srgbClr val="505050"/>
                </a:solidFill>
                <a:latin typeface="Segoe UI Semilight"/>
                <a:cs typeface="Segoe UI Semilight"/>
              </a:rPr>
              <a:t>models</a:t>
            </a:r>
            <a:endParaRPr sz="1600">
              <a:latin typeface="Segoe UI Semilight"/>
              <a:cs typeface="Segoe UI Semilight"/>
            </a:endParaRPr>
          </a:p>
          <a:p>
            <a:pPr marL="248920" marR="127635" indent="-236220">
              <a:lnSpc>
                <a:spcPct val="120000"/>
              </a:lnSpc>
              <a:spcBef>
                <a:spcPts val="994"/>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Train and </a:t>
            </a:r>
            <a:r>
              <a:rPr sz="1600" b="0" spc="-10" dirty="0">
                <a:solidFill>
                  <a:srgbClr val="505050"/>
                </a:solidFill>
                <a:latin typeface="Segoe UI Semilight"/>
                <a:cs typeface="Segoe UI Semilight"/>
              </a:rPr>
              <a:t>score </a:t>
            </a:r>
            <a:r>
              <a:rPr sz="1600" b="0" spc="-5" dirty="0">
                <a:solidFill>
                  <a:srgbClr val="505050"/>
                </a:solidFill>
                <a:latin typeface="Segoe UI Semilight"/>
                <a:cs typeface="Segoe UI Semilight"/>
              </a:rPr>
              <a:t>classification and regression </a:t>
            </a:r>
            <a:r>
              <a:rPr sz="1600" b="0" spc="-10" dirty="0">
                <a:solidFill>
                  <a:srgbClr val="505050"/>
                </a:solidFill>
                <a:latin typeface="Segoe UI Semilight"/>
                <a:cs typeface="Segoe UI Semilight"/>
              </a:rPr>
              <a:t>models </a:t>
            </a:r>
            <a:r>
              <a:rPr sz="1600" b="0" spc="-5" dirty="0">
                <a:solidFill>
                  <a:srgbClr val="505050"/>
                </a:solidFill>
                <a:latin typeface="Segoe UI Semilight"/>
                <a:cs typeface="Segoe UI Semilight"/>
              </a:rPr>
              <a:t>using implicit  featurization</a:t>
            </a:r>
            <a:endParaRPr sz="1600">
              <a:latin typeface="Segoe UI Semilight"/>
              <a:cs typeface="Segoe UI Semilight"/>
            </a:endParaRPr>
          </a:p>
        </p:txBody>
      </p:sp>
      <p:sp>
        <p:nvSpPr>
          <p:cNvPr id="4" name="object 4"/>
          <p:cNvSpPr/>
          <p:nvPr/>
        </p:nvSpPr>
        <p:spPr>
          <a:xfrm>
            <a:off x="8196071" y="2078735"/>
            <a:ext cx="3777996" cy="198424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1128" y="501269"/>
            <a:ext cx="10513377" cy="5496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7233" y="1471802"/>
            <a:ext cx="624332" cy="1442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123429" y="1461388"/>
            <a:ext cx="2940697" cy="15468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33057" y="1708785"/>
            <a:ext cx="767854" cy="19646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28409" y="2272875"/>
            <a:ext cx="48845" cy="982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20470" y="2188082"/>
            <a:ext cx="253974" cy="14427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96721" y="2266604"/>
            <a:ext cx="54137" cy="1088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76807" y="2178050"/>
            <a:ext cx="2657627" cy="19951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718388" y="2417698"/>
            <a:ext cx="1024178" cy="19761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808479" y="2429129"/>
            <a:ext cx="2225040" cy="167259"/>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711161" y="2674111"/>
            <a:ext cx="286562" cy="13931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062085" y="2681732"/>
            <a:ext cx="684418" cy="131698"/>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28409" y="3232995"/>
            <a:ext cx="48845" cy="982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20470" y="3148202"/>
            <a:ext cx="253974" cy="14427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996721" y="3226724"/>
            <a:ext cx="54137" cy="1088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072553" y="3138170"/>
            <a:ext cx="2872066" cy="199516"/>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712647" y="3382009"/>
            <a:ext cx="2003628" cy="19951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2787014" y="3383915"/>
            <a:ext cx="727837" cy="152400"/>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3592957" y="3383915"/>
            <a:ext cx="688593" cy="152400"/>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714921" y="3627754"/>
            <a:ext cx="468160" cy="196722"/>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1258442" y="3635883"/>
            <a:ext cx="1002919" cy="144272"/>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428409" y="4193115"/>
            <a:ext cx="48845" cy="9822"/>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714921" y="4098290"/>
            <a:ext cx="2924898" cy="198628"/>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712647" y="4342129"/>
            <a:ext cx="3004261" cy="199517"/>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718388" y="4587875"/>
            <a:ext cx="1253413" cy="197612"/>
          </a:xfrm>
          <a:prstGeom prst="rect">
            <a:avLst/>
          </a:prstGeom>
          <a:blipFill>
            <a:blip r:embed="rId24" cstate="print"/>
            <a:stretch>
              <a:fillRect/>
            </a:stretch>
          </a:blipFill>
        </p:spPr>
        <p:txBody>
          <a:bodyPr wrap="square" lIns="0" tIns="0" rIns="0" bIns="0" rtlCol="0"/>
          <a:lstStyle/>
          <a:p>
            <a:endParaRPr/>
          </a:p>
        </p:txBody>
      </p:sp>
      <p:sp>
        <p:nvSpPr>
          <p:cNvPr id="27" name="object 27"/>
          <p:cNvSpPr/>
          <p:nvPr/>
        </p:nvSpPr>
        <p:spPr>
          <a:xfrm>
            <a:off x="428409" y="5153235"/>
            <a:ext cx="48845" cy="9822"/>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720470" y="5060315"/>
            <a:ext cx="409600" cy="152400"/>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1158265" y="5146964"/>
            <a:ext cx="54137" cy="10886"/>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1234782" y="5058409"/>
            <a:ext cx="2492413" cy="199516"/>
          </a:xfrm>
          <a:prstGeom prst="rect">
            <a:avLst/>
          </a:prstGeom>
          <a:blipFill>
            <a:blip r:embed="rId26" cstate="print"/>
            <a:stretch>
              <a:fillRect/>
            </a:stretch>
          </a:blipFill>
        </p:spPr>
        <p:txBody>
          <a:bodyPr wrap="square" lIns="0" tIns="0" rIns="0" bIns="0" rtlCol="0"/>
          <a:lstStyle/>
          <a:p>
            <a:endParaRPr/>
          </a:p>
        </p:txBody>
      </p:sp>
      <p:sp>
        <p:nvSpPr>
          <p:cNvPr id="31" name="object 31"/>
          <p:cNvSpPr/>
          <p:nvPr/>
        </p:nvSpPr>
        <p:spPr>
          <a:xfrm>
            <a:off x="718388" y="5304154"/>
            <a:ext cx="1275511" cy="197611"/>
          </a:xfrm>
          <a:prstGeom prst="rect">
            <a:avLst/>
          </a:prstGeom>
          <a:blipFill>
            <a:blip r:embed="rId27" cstate="print"/>
            <a:stretch>
              <a:fillRect/>
            </a:stretch>
          </a:blipFill>
        </p:spPr>
        <p:txBody>
          <a:bodyPr wrap="square" lIns="0" tIns="0" rIns="0" bIns="0" rtlCol="0"/>
          <a:lstStyle/>
          <a:p>
            <a:endParaRPr/>
          </a:p>
        </p:txBody>
      </p:sp>
      <p:sp>
        <p:nvSpPr>
          <p:cNvPr id="32" name="object 32"/>
          <p:cNvSpPr/>
          <p:nvPr/>
        </p:nvSpPr>
        <p:spPr>
          <a:xfrm>
            <a:off x="2085975" y="5304154"/>
            <a:ext cx="727837" cy="152400"/>
          </a:xfrm>
          <a:prstGeom prst="rect">
            <a:avLst/>
          </a:prstGeom>
          <a:blipFill>
            <a:blip r:embed="rId28" cstate="print"/>
            <a:stretch>
              <a:fillRect/>
            </a:stretch>
          </a:blipFill>
        </p:spPr>
        <p:txBody>
          <a:bodyPr wrap="square" lIns="0" tIns="0" rIns="0" bIns="0" rtlCol="0"/>
          <a:lstStyle/>
          <a:p>
            <a:endParaRPr/>
          </a:p>
        </p:txBody>
      </p:sp>
      <p:sp>
        <p:nvSpPr>
          <p:cNvPr id="33" name="object 33"/>
          <p:cNvSpPr/>
          <p:nvPr/>
        </p:nvSpPr>
        <p:spPr>
          <a:xfrm>
            <a:off x="428409" y="5869489"/>
            <a:ext cx="48845" cy="9822"/>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718680" y="5776595"/>
            <a:ext cx="3292995" cy="197650"/>
          </a:xfrm>
          <a:prstGeom prst="rect">
            <a:avLst/>
          </a:prstGeom>
          <a:blipFill>
            <a:blip r:embed="rId29" cstate="print"/>
            <a:stretch>
              <a:fillRect/>
            </a:stretch>
          </a:blipFill>
        </p:spPr>
        <p:txBody>
          <a:bodyPr wrap="square" lIns="0" tIns="0" rIns="0" bIns="0" rtlCol="0"/>
          <a:lstStyle/>
          <a:p>
            <a:endParaRPr/>
          </a:p>
        </p:txBody>
      </p:sp>
      <p:sp>
        <p:nvSpPr>
          <p:cNvPr id="35" name="object 35"/>
          <p:cNvSpPr/>
          <p:nvPr/>
        </p:nvSpPr>
        <p:spPr>
          <a:xfrm>
            <a:off x="711263" y="6018555"/>
            <a:ext cx="3675316" cy="199529"/>
          </a:xfrm>
          <a:prstGeom prst="rect">
            <a:avLst/>
          </a:prstGeom>
          <a:blipFill>
            <a:blip r:embed="rId30" cstate="print"/>
            <a:stretch>
              <a:fillRect/>
            </a:stretch>
          </a:blipFill>
        </p:spPr>
        <p:txBody>
          <a:bodyPr wrap="square" lIns="0" tIns="0" rIns="0" bIns="0" rtlCol="0"/>
          <a:lstStyle/>
          <a:p>
            <a:endParaRPr/>
          </a:p>
        </p:txBody>
      </p:sp>
      <p:sp>
        <p:nvSpPr>
          <p:cNvPr id="36" name="object 36"/>
          <p:cNvSpPr/>
          <p:nvPr/>
        </p:nvSpPr>
        <p:spPr>
          <a:xfrm>
            <a:off x="711365" y="6264275"/>
            <a:ext cx="409384" cy="152590"/>
          </a:xfrm>
          <a:prstGeom prst="rect">
            <a:avLst/>
          </a:prstGeom>
          <a:blipFill>
            <a:blip r:embed="rId31" cstate="print"/>
            <a:stretch>
              <a:fillRect/>
            </a:stretch>
          </a:blipFill>
        </p:spPr>
        <p:txBody>
          <a:bodyPr wrap="square" lIns="0" tIns="0" rIns="0" bIns="0" rtlCol="0"/>
          <a:lstStyle/>
          <a:p>
            <a:endParaRPr/>
          </a:p>
        </p:txBody>
      </p:sp>
      <p:sp>
        <p:nvSpPr>
          <p:cNvPr id="37" name="object 37"/>
          <p:cNvSpPr/>
          <p:nvPr/>
        </p:nvSpPr>
        <p:spPr>
          <a:xfrm>
            <a:off x="4901184" y="1623060"/>
            <a:ext cx="6868643" cy="3781044"/>
          </a:xfrm>
          <a:prstGeom prst="rect">
            <a:avLst/>
          </a:prstGeom>
          <a:blipFill>
            <a:blip r:embed="rId32" cstate="print"/>
            <a:stretch>
              <a:fillRect/>
            </a:stretch>
          </a:blip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9867" y="316179"/>
            <a:ext cx="2499995" cy="452120"/>
          </a:xfrm>
          <a:prstGeom prst="rect">
            <a:avLst/>
          </a:prstGeom>
        </p:spPr>
        <p:txBody>
          <a:bodyPr vert="horz" wrap="square" lIns="0" tIns="12065" rIns="0" bIns="0" rtlCol="0">
            <a:spAutoFit/>
          </a:bodyPr>
          <a:lstStyle/>
          <a:p>
            <a:pPr marL="12700">
              <a:lnSpc>
                <a:spcPct val="100000"/>
              </a:lnSpc>
              <a:spcBef>
                <a:spcPts val="95"/>
              </a:spcBef>
            </a:pPr>
            <a:r>
              <a:rPr sz="2800" b="0" spc="-5" dirty="0">
                <a:solidFill>
                  <a:srgbClr val="0078D6"/>
                </a:solidFill>
                <a:latin typeface="Segoe UI Light"/>
                <a:cs typeface="Segoe UI Light"/>
              </a:rPr>
              <a:t>A D V A N C E</a:t>
            </a:r>
            <a:r>
              <a:rPr sz="2800" b="0" spc="-45" dirty="0">
                <a:solidFill>
                  <a:srgbClr val="0078D6"/>
                </a:solidFill>
                <a:latin typeface="Segoe UI Light"/>
                <a:cs typeface="Segoe UI Light"/>
              </a:rPr>
              <a:t> </a:t>
            </a:r>
            <a:r>
              <a:rPr sz="2800" b="0" spc="-5" dirty="0">
                <a:solidFill>
                  <a:srgbClr val="0078D6"/>
                </a:solidFill>
                <a:latin typeface="Segoe UI Light"/>
                <a:cs typeface="Segoe UI Light"/>
              </a:rPr>
              <a:t>D</a:t>
            </a:r>
            <a:endParaRPr sz="2800">
              <a:latin typeface="Segoe UI Light"/>
              <a:cs typeface="Segoe UI Light"/>
            </a:endParaRPr>
          </a:p>
        </p:txBody>
      </p:sp>
      <p:sp>
        <p:nvSpPr>
          <p:cNvPr id="3" name="object 3"/>
          <p:cNvSpPr txBox="1"/>
          <p:nvPr/>
        </p:nvSpPr>
        <p:spPr>
          <a:xfrm>
            <a:off x="4499474" y="316179"/>
            <a:ext cx="2531745" cy="452120"/>
          </a:xfrm>
          <a:prstGeom prst="rect">
            <a:avLst/>
          </a:prstGeom>
        </p:spPr>
        <p:txBody>
          <a:bodyPr vert="horz" wrap="square" lIns="0" tIns="12065" rIns="0" bIns="0" rtlCol="0">
            <a:spAutoFit/>
          </a:bodyPr>
          <a:lstStyle/>
          <a:p>
            <a:pPr marL="12700">
              <a:lnSpc>
                <a:spcPct val="100000"/>
              </a:lnSpc>
              <a:spcBef>
                <a:spcPts val="95"/>
              </a:spcBef>
            </a:pPr>
            <a:r>
              <a:rPr sz="2800" b="0" spc="-5" dirty="0">
                <a:solidFill>
                  <a:srgbClr val="0078D6"/>
                </a:solidFill>
                <a:latin typeface="Segoe UI Light"/>
                <a:cs typeface="Segoe UI Light"/>
              </a:rPr>
              <a:t>A N A L Y T I C</a:t>
            </a:r>
            <a:r>
              <a:rPr sz="2800" b="0" spc="55" dirty="0">
                <a:solidFill>
                  <a:srgbClr val="0078D6"/>
                </a:solidFill>
                <a:latin typeface="Segoe UI Light"/>
                <a:cs typeface="Segoe UI Light"/>
              </a:rPr>
              <a:t> </a:t>
            </a:r>
            <a:r>
              <a:rPr sz="2800" b="0" spc="-5" dirty="0">
                <a:solidFill>
                  <a:srgbClr val="0078D6"/>
                </a:solidFill>
                <a:latin typeface="Segoe UI Light"/>
                <a:cs typeface="Segoe UI Light"/>
              </a:rPr>
              <a:t>S</a:t>
            </a:r>
            <a:endParaRPr sz="2800">
              <a:latin typeface="Segoe UI Light"/>
              <a:cs typeface="Segoe UI Light"/>
            </a:endParaRPr>
          </a:p>
        </p:txBody>
      </p:sp>
      <p:sp>
        <p:nvSpPr>
          <p:cNvPr id="4" name="object 4"/>
          <p:cNvSpPr txBox="1"/>
          <p:nvPr/>
        </p:nvSpPr>
        <p:spPr>
          <a:xfrm>
            <a:off x="7302489" y="316179"/>
            <a:ext cx="3049905" cy="452120"/>
          </a:xfrm>
          <a:prstGeom prst="rect">
            <a:avLst/>
          </a:prstGeom>
        </p:spPr>
        <p:txBody>
          <a:bodyPr vert="horz" wrap="square" lIns="0" tIns="12065" rIns="0" bIns="0" rtlCol="0">
            <a:spAutoFit/>
          </a:bodyPr>
          <a:lstStyle/>
          <a:p>
            <a:pPr marL="12700">
              <a:lnSpc>
                <a:spcPct val="100000"/>
              </a:lnSpc>
              <a:spcBef>
                <a:spcPts val="95"/>
              </a:spcBef>
              <a:tabLst>
                <a:tab pos="936625" algn="l"/>
                <a:tab pos="1951355" algn="l"/>
              </a:tabLst>
            </a:pPr>
            <a:r>
              <a:rPr sz="2800" b="0" spc="-5" dirty="0">
                <a:solidFill>
                  <a:srgbClr val="0078D6"/>
                </a:solidFill>
                <a:latin typeface="Segoe UI Light"/>
                <a:cs typeface="Segoe UI Light"/>
              </a:rPr>
              <a:t>O</a:t>
            </a:r>
            <a:r>
              <a:rPr sz="2800" b="0" spc="25" dirty="0">
                <a:solidFill>
                  <a:srgbClr val="0078D6"/>
                </a:solidFill>
                <a:latin typeface="Segoe UI Light"/>
                <a:cs typeface="Segoe UI Light"/>
              </a:rPr>
              <a:t> </a:t>
            </a:r>
            <a:r>
              <a:rPr sz="2800" b="0" spc="-5" dirty="0">
                <a:solidFill>
                  <a:srgbClr val="0078D6"/>
                </a:solidFill>
                <a:latin typeface="Segoe UI Light"/>
                <a:cs typeface="Segoe UI Light"/>
              </a:rPr>
              <a:t>N	B</a:t>
            </a:r>
            <a:r>
              <a:rPr sz="2800" b="0" spc="40" dirty="0">
                <a:solidFill>
                  <a:srgbClr val="0078D6"/>
                </a:solidFill>
                <a:latin typeface="Segoe UI Light"/>
                <a:cs typeface="Segoe UI Light"/>
              </a:rPr>
              <a:t> </a:t>
            </a:r>
            <a:r>
              <a:rPr sz="2800" b="0" spc="-5" dirty="0">
                <a:solidFill>
                  <a:srgbClr val="0078D6"/>
                </a:solidFill>
                <a:latin typeface="Segoe UI Light"/>
                <a:cs typeface="Segoe UI Light"/>
              </a:rPr>
              <a:t>I</a:t>
            </a:r>
            <a:r>
              <a:rPr sz="2800" b="0" spc="30" dirty="0">
                <a:solidFill>
                  <a:srgbClr val="0078D6"/>
                </a:solidFill>
                <a:latin typeface="Segoe UI Light"/>
                <a:cs typeface="Segoe UI Light"/>
              </a:rPr>
              <a:t> </a:t>
            </a:r>
            <a:r>
              <a:rPr sz="2800" b="0" spc="-5" dirty="0">
                <a:solidFill>
                  <a:srgbClr val="0078D6"/>
                </a:solidFill>
                <a:latin typeface="Segoe UI Light"/>
                <a:cs typeface="Segoe UI Light"/>
              </a:rPr>
              <a:t>G	D</a:t>
            </a:r>
            <a:r>
              <a:rPr sz="2800" b="0" spc="-75" dirty="0">
                <a:solidFill>
                  <a:srgbClr val="0078D6"/>
                </a:solidFill>
                <a:latin typeface="Segoe UI Light"/>
                <a:cs typeface="Segoe UI Light"/>
              </a:rPr>
              <a:t> </a:t>
            </a:r>
            <a:r>
              <a:rPr sz="2800" b="0" spc="-5" dirty="0">
                <a:solidFill>
                  <a:srgbClr val="0078D6"/>
                </a:solidFill>
                <a:latin typeface="Segoe UI Light"/>
                <a:cs typeface="Segoe UI Light"/>
              </a:rPr>
              <a:t>A</a:t>
            </a:r>
            <a:r>
              <a:rPr sz="2800" b="0" spc="-285" dirty="0">
                <a:solidFill>
                  <a:srgbClr val="0078D6"/>
                </a:solidFill>
                <a:latin typeface="Segoe UI Light"/>
                <a:cs typeface="Segoe UI Light"/>
              </a:rPr>
              <a:t> </a:t>
            </a:r>
            <a:r>
              <a:rPr sz="2800" b="0" spc="-5" dirty="0">
                <a:solidFill>
                  <a:srgbClr val="0078D6"/>
                </a:solidFill>
                <a:latin typeface="Segoe UI Light"/>
                <a:cs typeface="Segoe UI Light"/>
              </a:rPr>
              <a:t>T</a:t>
            </a:r>
            <a:r>
              <a:rPr sz="2800" b="0" spc="-320" dirty="0">
                <a:solidFill>
                  <a:srgbClr val="0078D6"/>
                </a:solidFill>
                <a:latin typeface="Segoe UI Light"/>
                <a:cs typeface="Segoe UI Light"/>
              </a:rPr>
              <a:t> </a:t>
            </a:r>
            <a:r>
              <a:rPr sz="2800" b="0" spc="-5" dirty="0">
                <a:solidFill>
                  <a:srgbClr val="0078D6"/>
                </a:solidFill>
                <a:latin typeface="Segoe UI Light"/>
                <a:cs typeface="Segoe UI Light"/>
              </a:rPr>
              <a:t>A</a:t>
            </a:r>
            <a:endParaRPr sz="2800">
              <a:latin typeface="Segoe UI Light"/>
              <a:cs typeface="Segoe UI Light"/>
            </a:endParaRPr>
          </a:p>
        </p:txBody>
      </p:sp>
      <p:sp>
        <p:nvSpPr>
          <p:cNvPr id="5" name="object 5"/>
          <p:cNvSpPr/>
          <p:nvPr/>
        </p:nvSpPr>
        <p:spPr>
          <a:xfrm>
            <a:off x="2093976" y="1318260"/>
            <a:ext cx="2065020" cy="4823460"/>
          </a:xfrm>
          <a:custGeom>
            <a:avLst/>
            <a:gdLst/>
            <a:ahLst/>
            <a:cxnLst/>
            <a:rect l="l" t="t" r="r" b="b"/>
            <a:pathLst>
              <a:path w="2065020" h="4823460">
                <a:moveTo>
                  <a:pt x="0" y="4823460"/>
                </a:moveTo>
                <a:lnTo>
                  <a:pt x="2065020" y="4823460"/>
                </a:lnTo>
                <a:lnTo>
                  <a:pt x="2065020" y="0"/>
                </a:lnTo>
                <a:lnTo>
                  <a:pt x="0" y="0"/>
                </a:lnTo>
                <a:lnTo>
                  <a:pt x="0" y="4823460"/>
                </a:lnTo>
                <a:close/>
              </a:path>
            </a:pathLst>
          </a:custGeom>
          <a:solidFill>
            <a:srgbClr val="F7F7F7"/>
          </a:solidFill>
        </p:spPr>
        <p:txBody>
          <a:bodyPr wrap="square" lIns="0" tIns="0" rIns="0" bIns="0" rtlCol="0"/>
          <a:lstStyle/>
          <a:p>
            <a:endParaRPr/>
          </a:p>
        </p:txBody>
      </p:sp>
      <p:sp>
        <p:nvSpPr>
          <p:cNvPr id="6" name="object 6"/>
          <p:cNvSpPr txBox="1"/>
          <p:nvPr/>
        </p:nvSpPr>
        <p:spPr>
          <a:xfrm>
            <a:off x="2811272" y="1448181"/>
            <a:ext cx="62801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078D6"/>
                </a:solidFill>
                <a:latin typeface="Segoe UI Semibold"/>
                <a:cs typeface="Segoe UI Semibold"/>
              </a:rPr>
              <a:t>IN</a:t>
            </a:r>
            <a:r>
              <a:rPr sz="1400" b="1" spc="5" dirty="0">
                <a:solidFill>
                  <a:srgbClr val="0078D6"/>
                </a:solidFill>
                <a:latin typeface="Segoe UI Semibold"/>
                <a:cs typeface="Segoe UI Semibold"/>
              </a:rPr>
              <a:t>G</a:t>
            </a:r>
            <a:r>
              <a:rPr sz="1400" b="1" dirty="0">
                <a:solidFill>
                  <a:srgbClr val="0078D6"/>
                </a:solidFill>
                <a:latin typeface="Segoe UI Semibold"/>
                <a:cs typeface="Segoe UI Semibold"/>
              </a:rPr>
              <a:t>EST</a:t>
            </a:r>
            <a:endParaRPr sz="1400">
              <a:latin typeface="Segoe UI Semibold"/>
              <a:cs typeface="Segoe UI Semibold"/>
            </a:endParaRPr>
          </a:p>
        </p:txBody>
      </p:sp>
      <p:sp>
        <p:nvSpPr>
          <p:cNvPr id="7" name="object 7"/>
          <p:cNvSpPr/>
          <p:nvPr/>
        </p:nvSpPr>
        <p:spPr>
          <a:xfrm>
            <a:off x="4212335" y="1318260"/>
            <a:ext cx="2065020" cy="4823460"/>
          </a:xfrm>
          <a:custGeom>
            <a:avLst/>
            <a:gdLst/>
            <a:ahLst/>
            <a:cxnLst/>
            <a:rect l="l" t="t" r="r" b="b"/>
            <a:pathLst>
              <a:path w="2065020" h="4823460">
                <a:moveTo>
                  <a:pt x="0" y="4823460"/>
                </a:moveTo>
                <a:lnTo>
                  <a:pt x="2065019" y="4823460"/>
                </a:lnTo>
                <a:lnTo>
                  <a:pt x="2065019" y="0"/>
                </a:lnTo>
                <a:lnTo>
                  <a:pt x="0" y="0"/>
                </a:lnTo>
                <a:lnTo>
                  <a:pt x="0" y="4823460"/>
                </a:lnTo>
                <a:close/>
              </a:path>
            </a:pathLst>
          </a:custGeom>
          <a:solidFill>
            <a:srgbClr val="F7F7F7"/>
          </a:solidFill>
        </p:spPr>
        <p:txBody>
          <a:bodyPr wrap="square" lIns="0" tIns="0" rIns="0" bIns="0" rtlCol="0"/>
          <a:lstStyle/>
          <a:p>
            <a:endParaRPr/>
          </a:p>
        </p:txBody>
      </p:sp>
      <p:sp>
        <p:nvSpPr>
          <p:cNvPr id="8" name="object 8"/>
          <p:cNvSpPr txBox="1"/>
          <p:nvPr/>
        </p:nvSpPr>
        <p:spPr>
          <a:xfrm>
            <a:off x="4965953" y="1448181"/>
            <a:ext cx="55943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078D6"/>
                </a:solidFill>
                <a:latin typeface="Segoe UI Semibold"/>
                <a:cs typeface="Segoe UI Semibold"/>
              </a:rPr>
              <a:t>ST</a:t>
            </a:r>
            <a:r>
              <a:rPr sz="1400" b="1" spc="-10" dirty="0">
                <a:solidFill>
                  <a:srgbClr val="0078D6"/>
                </a:solidFill>
                <a:latin typeface="Segoe UI Semibold"/>
                <a:cs typeface="Segoe UI Semibold"/>
              </a:rPr>
              <a:t>O</a:t>
            </a:r>
            <a:r>
              <a:rPr sz="1400" b="1" dirty="0">
                <a:solidFill>
                  <a:srgbClr val="0078D6"/>
                </a:solidFill>
                <a:latin typeface="Segoe UI Semibold"/>
                <a:cs typeface="Segoe UI Semibold"/>
              </a:rPr>
              <a:t>RE</a:t>
            </a:r>
            <a:endParaRPr sz="1400">
              <a:latin typeface="Segoe UI Semibold"/>
              <a:cs typeface="Segoe UI Semibold"/>
            </a:endParaRPr>
          </a:p>
        </p:txBody>
      </p:sp>
      <p:sp>
        <p:nvSpPr>
          <p:cNvPr id="9" name="object 9"/>
          <p:cNvSpPr/>
          <p:nvPr/>
        </p:nvSpPr>
        <p:spPr>
          <a:xfrm>
            <a:off x="6332220" y="1318260"/>
            <a:ext cx="2065020" cy="4823460"/>
          </a:xfrm>
          <a:custGeom>
            <a:avLst/>
            <a:gdLst/>
            <a:ahLst/>
            <a:cxnLst/>
            <a:rect l="l" t="t" r="r" b="b"/>
            <a:pathLst>
              <a:path w="2065020" h="4823460">
                <a:moveTo>
                  <a:pt x="0" y="4823460"/>
                </a:moveTo>
                <a:lnTo>
                  <a:pt x="2065020" y="4823460"/>
                </a:lnTo>
                <a:lnTo>
                  <a:pt x="2065020" y="0"/>
                </a:lnTo>
                <a:lnTo>
                  <a:pt x="0" y="0"/>
                </a:lnTo>
                <a:lnTo>
                  <a:pt x="0" y="4823460"/>
                </a:lnTo>
                <a:close/>
              </a:path>
            </a:pathLst>
          </a:custGeom>
          <a:solidFill>
            <a:srgbClr val="F7F7F7"/>
          </a:solidFill>
        </p:spPr>
        <p:txBody>
          <a:bodyPr wrap="square" lIns="0" tIns="0" rIns="0" bIns="0" rtlCol="0"/>
          <a:lstStyle/>
          <a:p>
            <a:endParaRPr/>
          </a:p>
        </p:txBody>
      </p:sp>
      <p:sp>
        <p:nvSpPr>
          <p:cNvPr id="10" name="object 10"/>
          <p:cNvSpPr txBox="1"/>
          <p:nvPr/>
        </p:nvSpPr>
        <p:spPr>
          <a:xfrm>
            <a:off x="6774306" y="1448181"/>
            <a:ext cx="117983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PREP </a:t>
            </a:r>
            <a:r>
              <a:rPr sz="1400" b="1" dirty="0">
                <a:solidFill>
                  <a:srgbClr val="0078D6"/>
                </a:solidFill>
                <a:latin typeface="Segoe UI Semibold"/>
                <a:cs typeface="Segoe UI Semibold"/>
              </a:rPr>
              <a:t>&amp;</a:t>
            </a:r>
            <a:r>
              <a:rPr sz="1400" b="1" spc="-70" dirty="0">
                <a:solidFill>
                  <a:srgbClr val="0078D6"/>
                </a:solidFill>
                <a:latin typeface="Segoe UI Semibold"/>
                <a:cs typeface="Segoe UI Semibold"/>
              </a:rPr>
              <a:t> </a:t>
            </a:r>
            <a:r>
              <a:rPr sz="1400" b="1" dirty="0">
                <a:solidFill>
                  <a:srgbClr val="0078D6"/>
                </a:solidFill>
                <a:latin typeface="Segoe UI Semibold"/>
                <a:cs typeface="Segoe UI Semibold"/>
              </a:rPr>
              <a:t>TRAIN</a:t>
            </a:r>
            <a:endParaRPr sz="1400">
              <a:latin typeface="Segoe UI Semibold"/>
              <a:cs typeface="Segoe UI Semibold"/>
            </a:endParaRPr>
          </a:p>
        </p:txBody>
      </p:sp>
      <p:sp>
        <p:nvSpPr>
          <p:cNvPr id="11" name="object 11"/>
          <p:cNvSpPr/>
          <p:nvPr/>
        </p:nvSpPr>
        <p:spPr>
          <a:xfrm>
            <a:off x="8450580" y="1318260"/>
            <a:ext cx="3474720" cy="4823460"/>
          </a:xfrm>
          <a:custGeom>
            <a:avLst/>
            <a:gdLst/>
            <a:ahLst/>
            <a:cxnLst/>
            <a:rect l="l" t="t" r="r" b="b"/>
            <a:pathLst>
              <a:path w="3474720" h="4823460">
                <a:moveTo>
                  <a:pt x="0" y="4823460"/>
                </a:moveTo>
                <a:lnTo>
                  <a:pt x="3474720" y="4823460"/>
                </a:lnTo>
                <a:lnTo>
                  <a:pt x="3474720" y="0"/>
                </a:lnTo>
                <a:lnTo>
                  <a:pt x="0" y="0"/>
                </a:lnTo>
                <a:lnTo>
                  <a:pt x="0" y="4823460"/>
                </a:lnTo>
                <a:close/>
              </a:path>
            </a:pathLst>
          </a:custGeom>
          <a:solidFill>
            <a:srgbClr val="F7F7F7"/>
          </a:solidFill>
        </p:spPr>
        <p:txBody>
          <a:bodyPr wrap="square" lIns="0" tIns="0" rIns="0" bIns="0" rtlCol="0"/>
          <a:lstStyle/>
          <a:p>
            <a:endParaRPr/>
          </a:p>
        </p:txBody>
      </p:sp>
      <p:sp>
        <p:nvSpPr>
          <p:cNvPr id="12" name="object 12"/>
          <p:cNvSpPr txBox="1"/>
          <p:nvPr/>
        </p:nvSpPr>
        <p:spPr>
          <a:xfrm>
            <a:off x="9506457" y="1448181"/>
            <a:ext cx="136525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MODEL </a:t>
            </a:r>
            <a:r>
              <a:rPr sz="1400" b="1" dirty="0">
                <a:solidFill>
                  <a:srgbClr val="0078D6"/>
                </a:solidFill>
                <a:latin typeface="Segoe UI Semibold"/>
                <a:cs typeface="Segoe UI Semibold"/>
              </a:rPr>
              <a:t>&amp;</a:t>
            </a:r>
            <a:r>
              <a:rPr sz="1400" b="1" spc="-60" dirty="0">
                <a:solidFill>
                  <a:srgbClr val="0078D6"/>
                </a:solidFill>
                <a:latin typeface="Segoe UI Semibold"/>
                <a:cs typeface="Segoe UI Semibold"/>
              </a:rPr>
              <a:t> </a:t>
            </a:r>
            <a:r>
              <a:rPr sz="1400" b="1" dirty="0">
                <a:solidFill>
                  <a:srgbClr val="0078D6"/>
                </a:solidFill>
                <a:latin typeface="Segoe UI Semibold"/>
                <a:cs typeface="Segoe UI Semibold"/>
              </a:rPr>
              <a:t>SERVE</a:t>
            </a:r>
            <a:endParaRPr sz="1400">
              <a:latin typeface="Segoe UI Semibold"/>
              <a:cs typeface="Segoe UI Semibold"/>
            </a:endParaRPr>
          </a:p>
        </p:txBody>
      </p:sp>
      <p:sp>
        <p:nvSpPr>
          <p:cNvPr id="13" name="object 13"/>
          <p:cNvSpPr/>
          <p:nvPr/>
        </p:nvSpPr>
        <p:spPr>
          <a:xfrm>
            <a:off x="9941052" y="2456688"/>
            <a:ext cx="147827" cy="147828"/>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10305288" y="2811779"/>
            <a:ext cx="74676" cy="762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0034016" y="2542032"/>
            <a:ext cx="300355" cy="300355"/>
          </a:xfrm>
          <a:custGeom>
            <a:avLst/>
            <a:gdLst/>
            <a:ahLst/>
            <a:cxnLst/>
            <a:rect l="l" t="t" r="r" b="b"/>
            <a:pathLst>
              <a:path w="300354" h="300355">
                <a:moveTo>
                  <a:pt x="0" y="150113"/>
                </a:moveTo>
                <a:lnTo>
                  <a:pt x="7650" y="102656"/>
                </a:lnTo>
                <a:lnTo>
                  <a:pt x="28955" y="61447"/>
                </a:lnTo>
                <a:lnTo>
                  <a:pt x="61447" y="28955"/>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7"/>
                </a:lnTo>
                <a:lnTo>
                  <a:pt x="102656" y="292577"/>
                </a:lnTo>
                <a:lnTo>
                  <a:pt x="61447" y="271272"/>
                </a:lnTo>
                <a:lnTo>
                  <a:pt x="28955" y="238780"/>
                </a:lnTo>
                <a:lnTo>
                  <a:pt x="7650" y="197571"/>
                </a:lnTo>
                <a:lnTo>
                  <a:pt x="0" y="150113"/>
                </a:lnTo>
                <a:close/>
              </a:path>
            </a:pathLst>
          </a:custGeom>
          <a:ln w="12192">
            <a:solidFill>
              <a:srgbClr val="505050"/>
            </a:solidFill>
          </a:ln>
        </p:spPr>
        <p:txBody>
          <a:bodyPr wrap="square" lIns="0" tIns="0" rIns="0" bIns="0" rtlCol="0"/>
          <a:lstStyle/>
          <a:p>
            <a:endParaRPr/>
          </a:p>
        </p:txBody>
      </p:sp>
      <p:sp>
        <p:nvSpPr>
          <p:cNvPr id="16" name="object 16"/>
          <p:cNvSpPr/>
          <p:nvPr/>
        </p:nvSpPr>
        <p:spPr>
          <a:xfrm>
            <a:off x="9973660" y="2550604"/>
            <a:ext cx="421640" cy="284480"/>
          </a:xfrm>
          <a:custGeom>
            <a:avLst/>
            <a:gdLst/>
            <a:ahLst/>
            <a:cxnLst/>
            <a:rect l="l" t="t" r="r" b="b"/>
            <a:pathLst>
              <a:path w="421640" h="284480">
                <a:moveTo>
                  <a:pt x="296447" y="17716"/>
                </a:moveTo>
                <a:lnTo>
                  <a:pt x="323556" y="7512"/>
                </a:lnTo>
                <a:lnTo>
                  <a:pt x="357296" y="0"/>
                </a:lnTo>
                <a:lnTo>
                  <a:pt x="390584" y="107"/>
                </a:lnTo>
                <a:lnTo>
                  <a:pt x="416335" y="12763"/>
                </a:lnTo>
                <a:lnTo>
                  <a:pt x="421269" y="31939"/>
                </a:lnTo>
                <a:lnTo>
                  <a:pt x="410978" y="60125"/>
                </a:lnTo>
                <a:lnTo>
                  <a:pt x="387252" y="94646"/>
                </a:lnTo>
                <a:lnTo>
                  <a:pt x="351885" y="132830"/>
                </a:lnTo>
                <a:lnTo>
                  <a:pt x="306668" y="172001"/>
                </a:lnTo>
                <a:lnTo>
                  <a:pt x="253394" y="209486"/>
                </a:lnTo>
                <a:lnTo>
                  <a:pt x="197328" y="240915"/>
                </a:lnTo>
                <a:lnTo>
                  <a:pt x="144170" y="263856"/>
                </a:lnTo>
                <a:lnTo>
                  <a:pt x="96168" y="278352"/>
                </a:lnTo>
                <a:lnTo>
                  <a:pt x="55575" y="284444"/>
                </a:lnTo>
                <a:lnTo>
                  <a:pt x="24641" y="282176"/>
                </a:lnTo>
                <a:lnTo>
                  <a:pt x="5617" y="271589"/>
                </a:lnTo>
                <a:lnTo>
                  <a:pt x="0" y="245235"/>
                </a:lnTo>
                <a:lnTo>
                  <a:pt x="13825" y="213915"/>
                </a:lnTo>
                <a:lnTo>
                  <a:pt x="37389" y="182953"/>
                </a:lnTo>
                <a:lnTo>
                  <a:pt x="60989" y="157670"/>
                </a:lnTo>
              </a:path>
            </a:pathLst>
          </a:custGeom>
          <a:ln w="12699">
            <a:solidFill>
              <a:srgbClr val="505050"/>
            </a:solidFill>
          </a:ln>
        </p:spPr>
        <p:txBody>
          <a:bodyPr wrap="square" lIns="0" tIns="0" rIns="0" bIns="0" rtlCol="0"/>
          <a:lstStyle/>
          <a:p>
            <a:endParaRPr/>
          </a:p>
        </p:txBody>
      </p:sp>
      <p:sp>
        <p:nvSpPr>
          <p:cNvPr id="17" name="object 17"/>
          <p:cNvSpPr txBox="1"/>
          <p:nvPr/>
        </p:nvSpPr>
        <p:spPr>
          <a:xfrm>
            <a:off x="9822560" y="2938017"/>
            <a:ext cx="711200" cy="186690"/>
          </a:xfrm>
          <a:prstGeom prst="rect">
            <a:avLst/>
          </a:prstGeom>
        </p:spPr>
        <p:txBody>
          <a:bodyPr vert="horz" wrap="square" lIns="0" tIns="13335" rIns="0" bIns="0" rtlCol="0">
            <a:spAutoFit/>
          </a:bodyPr>
          <a:lstStyle/>
          <a:p>
            <a:pPr marL="12700">
              <a:lnSpc>
                <a:spcPct val="100000"/>
              </a:lnSpc>
              <a:spcBef>
                <a:spcPts val="105"/>
              </a:spcBef>
            </a:pPr>
            <a:r>
              <a:rPr sz="1050" b="1" dirty="0">
                <a:solidFill>
                  <a:srgbClr val="505050"/>
                </a:solidFill>
                <a:latin typeface="Segoe UI Semibold"/>
                <a:cs typeface="Segoe UI Semibold"/>
              </a:rPr>
              <a:t>Cosmos</a:t>
            </a:r>
            <a:r>
              <a:rPr sz="1050" b="1" spc="-110" dirty="0">
                <a:solidFill>
                  <a:srgbClr val="505050"/>
                </a:solidFill>
                <a:latin typeface="Segoe UI Semibold"/>
                <a:cs typeface="Segoe UI Semibold"/>
              </a:rPr>
              <a:t> </a:t>
            </a:r>
            <a:r>
              <a:rPr sz="1050" b="1" spc="-5" dirty="0">
                <a:solidFill>
                  <a:srgbClr val="505050"/>
                </a:solidFill>
                <a:latin typeface="Segoe UI Semibold"/>
                <a:cs typeface="Segoe UI Semibold"/>
              </a:rPr>
              <a:t>DB</a:t>
            </a:r>
            <a:endParaRPr sz="1050">
              <a:latin typeface="Segoe UI Semibold"/>
              <a:cs typeface="Segoe UI Semibold"/>
            </a:endParaRPr>
          </a:p>
        </p:txBody>
      </p:sp>
      <p:sp>
        <p:nvSpPr>
          <p:cNvPr id="18" name="object 18"/>
          <p:cNvSpPr/>
          <p:nvPr/>
        </p:nvSpPr>
        <p:spPr>
          <a:xfrm>
            <a:off x="1760220" y="1760220"/>
            <a:ext cx="91440" cy="4258310"/>
          </a:xfrm>
          <a:custGeom>
            <a:avLst/>
            <a:gdLst/>
            <a:ahLst/>
            <a:cxnLst/>
            <a:rect l="l" t="t" r="r" b="b"/>
            <a:pathLst>
              <a:path w="91439" h="4258310">
                <a:moveTo>
                  <a:pt x="0" y="0"/>
                </a:moveTo>
                <a:lnTo>
                  <a:pt x="35611" y="601"/>
                </a:lnTo>
                <a:lnTo>
                  <a:pt x="64674" y="2238"/>
                </a:lnTo>
                <a:lnTo>
                  <a:pt x="84260" y="4661"/>
                </a:lnTo>
                <a:lnTo>
                  <a:pt x="91440" y="7619"/>
                </a:lnTo>
                <a:lnTo>
                  <a:pt x="91440" y="4250435"/>
                </a:lnTo>
                <a:lnTo>
                  <a:pt x="84260" y="4253400"/>
                </a:lnTo>
                <a:lnTo>
                  <a:pt x="64674" y="4255822"/>
                </a:lnTo>
                <a:lnTo>
                  <a:pt x="35611" y="4257456"/>
                </a:lnTo>
                <a:lnTo>
                  <a:pt x="0" y="4258056"/>
                </a:lnTo>
              </a:path>
            </a:pathLst>
          </a:custGeom>
          <a:ln w="12192">
            <a:solidFill>
              <a:srgbClr val="0078D6"/>
            </a:solidFill>
            <a:prstDash val="sysDash"/>
          </a:ln>
        </p:spPr>
        <p:txBody>
          <a:bodyPr wrap="square" lIns="0" tIns="0" rIns="0" bIns="0" rtlCol="0"/>
          <a:lstStyle/>
          <a:p>
            <a:endParaRPr/>
          </a:p>
        </p:txBody>
      </p:sp>
      <p:sp>
        <p:nvSpPr>
          <p:cNvPr id="19" name="object 19"/>
          <p:cNvSpPr txBox="1"/>
          <p:nvPr/>
        </p:nvSpPr>
        <p:spPr>
          <a:xfrm>
            <a:off x="363118" y="5591352"/>
            <a:ext cx="1297305" cy="330200"/>
          </a:xfrm>
          <a:prstGeom prst="rect">
            <a:avLst/>
          </a:prstGeom>
        </p:spPr>
        <p:txBody>
          <a:bodyPr vert="horz" wrap="square" lIns="0" tIns="12065" rIns="0" bIns="0" rtlCol="0">
            <a:spAutoFit/>
          </a:bodyPr>
          <a:lstStyle/>
          <a:p>
            <a:pPr algn="ctr">
              <a:lnSpc>
                <a:spcPct val="100000"/>
              </a:lnSpc>
              <a:spcBef>
                <a:spcPts val="95"/>
              </a:spcBef>
            </a:pPr>
            <a:r>
              <a:rPr sz="1000" b="1" spc="-10" dirty="0">
                <a:solidFill>
                  <a:srgbClr val="505050"/>
                </a:solidFill>
                <a:latin typeface="Segoe UI Semibold"/>
                <a:cs typeface="Segoe UI Semibold"/>
              </a:rPr>
              <a:t>Business/custom</a:t>
            </a:r>
            <a:r>
              <a:rPr sz="1000" b="1" dirty="0">
                <a:solidFill>
                  <a:srgbClr val="505050"/>
                </a:solidFill>
                <a:latin typeface="Segoe UI Semibold"/>
                <a:cs typeface="Segoe UI Semibold"/>
              </a:rPr>
              <a:t> </a:t>
            </a:r>
            <a:r>
              <a:rPr sz="1000" b="1" spc="-5" dirty="0">
                <a:solidFill>
                  <a:srgbClr val="505050"/>
                </a:solidFill>
                <a:latin typeface="Segoe UI Semibold"/>
                <a:cs typeface="Segoe UI Semibold"/>
              </a:rPr>
              <a:t>apps</a:t>
            </a:r>
            <a:endParaRPr sz="1000">
              <a:latin typeface="Segoe UI Semibold"/>
              <a:cs typeface="Segoe UI Semibold"/>
            </a:endParaRPr>
          </a:p>
          <a:p>
            <a:pPr algn="ctr">
              <a:lnSpc>
                <a:spcPct val="100000"/>
              </a:lnSpc>
            </a:pPr>
            <a:r>
              <a:rPr sz="1000" b="1" spc="-10" dirty="0">
                <a:solidFill>
                  <a:srgbClr val="505050"/>
                </a:solidFill>
                <a:latin typeface="Segoe UI Semibold"/>
                <a:cs typeface="Segoe UI Semibold"/>
              </a:rPr>
              <a:t>(structured)</a:t>
            </a:r>
            <a:endParaRPr sz="1000">
              <a:latin typeface="Segoe UI Semibold"/>
              <a:cs typeface="Segoe UI Semibold"/>
            </a:endParaRPr>
          </a:p>
        </p:txBody>
      </p:sp>
      <p:sp>
        <p:nvSpPr>
          <p:cNvPr id="20" name="object 20"/>
          <p:cNvSpPr/>
          <p:nvPr/>
        </p:nvSpPr>
        <p:spPr>
          <a:xfrm>
            <a:off x="888491" y="4056888"/>
            <a:ext cx="247015" cy="303530"/>
          </a:xfrm>
          <a:custGeom>
            <a:avLst/>
            <a:gdLst/>
            <a:ahLst/>
            <a:cxnLst/>
            <a:rect l="l" t="t" r="r" b="b"/>
            <a:pathLst>
              <a:path w="247015" h="303529">
                <a:moveTo>
                  <a:pt x="0" y="0"/>
                </a:moveTo>
                <a:lnTo>
                  <a:pt x="175945" y="0"/>
                </a:lnTo>
                <a:lnTo>
                  <a:pt x="246888" y="70993"/>
                </a:lnTo>
                <a:lnTo>
                  <a:pt x="246888" y="303275"/>
                </a:lnTo>
                <a:lnTo>
                  <a:pt x="0" y="303275"/>
                </a:lnTo>
                <a:lnTo>
                  <a:pt x="0" y="0"/>
                </a:lnTo>
                <a:close/>
              </a:path>
            </a:pathLst>
          </a:custGeom>
          <a:ln w="12192">
            <a:solidFill>
              <a:srgbClr val="505050"/>
            </a:solidFill>
          </a:ln>
        </p:spPr>
        <p:txBody>
          <a:bodyPr wrap="square" lIns="0" tIns="0" rIns="0" bIns="0" rtlCol="0"/>
          <a:lstStyle/>
          <a:p>
            <a:endParaRPr/>
          </a:p>
        </p:txBody>
      </p:sp>
      <p:sp>
        <p:nvSpPr>
          <p:cNvPr id="21" name="object 21"/>
          <p:cNvSpPr/>
          <p:nvPr/>
        </p:nvSpPr>
        <p:spPr>
          <a:xfrm>
            <a:off x="1064133" y="4059046"/>
            <a:ext cx="70485" cy="70485"/>
          </a:xfrm>
          <a:custGeom>
            <a:avLst/>
            <a:gdLst/>
            <a:ahLst/>
            <a:cxnLst/>
            <a:rect l="l" t="t" r="r" b="b"/>
            <a:pathLst>
              <a:path w="70484" h="70485">
                <a:moveTo>
                  <a:pt x="393" y="0"/>
                </a:moveTo>
                <a:lnTo>
                  <a:pt x="0" y="69976"/>
                </a:lnTo>
                <a:lnTo>
                  <a:pt x="69900" y="69595"/>
                </a:lnTo>
                <a:lnTo>
                  <a:pt x="393" y="0"/>
                </a:lnTo>
                <a:close/>
              </a:path>
            </a:pathLst>
          </a:custGeom>
          <a:ln w="12700">
            <a:solidFill>
              <a:srgbClr val="505050"/>
            </a:solidFill>
          </a:ln>
        </p:spPr>
        <p:txBody>
          <a:bodyPr wrap="square" lIns="0" tIns="0" rIns="0" bIns="0" rtlCol="0"/>
          <a:lstStyle/>
          <a:p>
            <a:endParaRPr/>
          </a:p>
        </p:txBody>
      </p:sp>
      <p:sp>
        <p:nvSpPr>
          <p:cNvPr id="22" name="object 22"/>
          <p:cNvSpPr/>
          <p:nvPr/>
        </p:nvSpPr>
        <p:spPr>
          <a:xfrm>
            <a:off x="926591" y="4122420"/>
            <a:ext cx="101600" cy="0"/>
          </a:xfrm>
          <a:custGeom>
            <a:avLst/>
            <a:gdLst/>
            <a:ahLst/>
            <a:cxnLst/>
            <a:rect l="l" t="t" r="r" b="b"/>
            <a:pathLst>
              <a:path w="101600">
                <a:moveTo>
                  <a:pt x="0" y="0"/>
                </a:moveTo>
                <a:lnTo>
                  <a:pt x="101130" y="0"/>
                </a:lnTo>
              </a:path>
            </a:pathLst>
          </a:custGeom>
          <a:ln w="12192">
            <a:solidFill>
              <a:srgbClr val="505050"/>
            </a:solidFill>
          </a:ln>
        </p:spPr>
        <p:txBody>
          <a:bodyPr wrap="square" lIns="0" tIns="0" rIns="0" bIns="0" rtlCol="0"/>
          <a:lstStyle/>
          <a:p>
            <a:endParaRPr/>
          </a:p>
        </p:txBody>
      </p:sp>
      <p:sp>
        <p:nvSpPr>
          <p:cNvPr id="23" name="object 23"/>
          <p:cNvSpPr/>
          <p:nvPr/>
        </p:nvSpPr>
        <p:spPr>
          <a:xfrm>
            <a:off x="926591" y="4178808"/>
            <a:ext cx="172720" cy="0"/>
          </a:xfrm>
          <a:custGeom>
            <a:avLst/>
            <a:gdLst/>
            <a:ahLst/>
            <a:cxnLst/>
            <a:rect l="l" t="t" r="r" b="b"/>
            <a:pathLst>
              <a:path w="172719">
                <a:moveTo>
                  <a:pt x="0" y="0"/>
                </a:moveTo>
                <a:lnTo>
                  <a:pt x="172504" y="0"/>
                </a:lnTo>
              </a:path>
            </a:pathLst>
          </a:custGeom>
          <a:ln w="12192">
            <a:solidFill>
              <a:srgbClr val="505050"/>
            </a:solidFill>
          </a:ln>
        </p:spPr>
        <p:txBody>
          <a:bodyPr wrap="square" lIns="0" tIns="0" rIns="0" bIns="0" rtlCol="0"/>
          <a:lstStyle/>
          <a:p>
            <a:endParaRPr/>
          </a:p>
        </p:txBody>
      </p:sp>
      <p:sp>
        <p:nvSpPr>
          <p:cNvPr id="24" name="object 24"/>
          <p:cNvSpPr/>
          <p:nvPr/>
        </p:nvSpPr>
        <p:spPr>
          <a:xfrm>
            <a:off x="926591" y="4235196"/>
            <a:ext cx="172720" cy="0"/>
          </a:xfrm>
          <a:custGeom>
            <a:avLst/>
            <a:gdLst/>
            <a:ahLst/>
            <a:cxnLst/>
            <a:rect l="l" t="t" r="r" b="b"/>
            <a:pathLst>
              <a:path w="172719">
                <a:moveTo>
                  <a:pt x="0" y="0"/>
                </a:moveTo>
                <a:lnTo>
                  <a:pt x="172504" y="0"/>
                </a:lnTo>
              </a:path>
            </a:pathLst>
          </a:custGeom>
          <a:ln w="12192">
            <a:solidFill>
              <a:srgbClr val="505050"/>
            </a:solidFill>
          </a:ln>
        </p:spPr>
        <p:txBody>
          <a:bodyPr wrap="square" lIns="0" tIns="0" rIns="0" bIns="0" rtlCol="0"/>
          <a:lstStyle/>
          <a:p>
            <a:endParaRPr/>
          </a:p>
        </p:txBody>
      </p:sp>
      <p:sp>
        <p:nvSpPr>
          <p:cNvPr id="25" name="object 25"/>
          <p:cNvSpPr/>
          <p:nvPr/>
        </p:nvSpPr>
        <p:spPr>
          <a:xfrm>
            <a:off x="926591" y="4291584"/>
            <a:ext cx="172720" cy="0"/>
          </a:xfrm>
          <a:custGeom>
            <a:avLst/>
            <a:gdLst/>
            <a:ahLst/>
            <a:cxnLst/>
            <a:rect l="l" t="t" r="r" b="b"/>
            <a:pathLst>
              <a:path w="172719">
                <a:moveTo>
                  <a:pt x="0" y="0"/>
                </a:moveTo>
                <a:lnTo>
                  <a:pt x="172504" y="0"/>
                </a:lnTo>
              </a:path>
            </a:pathLst>
          </a:custGeom>
          <a:ln w="12192">
            <a:solidFill>
              <a:srgbClr val="505050"/>
            </a:solidFill>
          </a:ln>
        </p:spPr>
        <p:txBody>
          <a:bodyPr wrap="square" lIns="0" tIns="0" rIns="0" bIns="0" rtlCol="0"/>
          <a:lstStyle/>
          <a:p>
            <a:endParaRPr/>
          </a:p>
        </p:txBody>
      </p:sp>
      <p:sp>
        <p:nvSpPr>
          <p:cNvPr id="26" name="object 26"/>
          <p:cNvSpPr txBox="1"/>
          <p:nvPr/>
        </p:nvSpPr>
        <p:spPr>
          <a:xfrm>
            <a:off x="444804" y="4491354"/>
            <a:ext cx="113411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Files</a:t>
            </a:r>
            <a:r>
              <a:rPr sz="1000" b="1" spc="-20" dirty="0">
                <a:solidFill>
                  <a:srgbClr val="505050"/>
                </a:solidFill>
                <a:latin typeface="Segoe UI Semibold"/>
                <a:cs typeface="Segoe UI Semibold"/>
              </a:rPr>
              <a:t> </a:t>
            </a:r>
            <a:r>
              <a:rPr sz="1000" b="1" spc="-10" dirty="0">
                <a:solidFill>
                  <a:srgbClr val="505050"/>
                </a:solidFill>
                <a:latin typeface="Segoe UI Semibold"/>
                <a:cs typeface="Segoe UI Semibold"/>
              </a:rPr>
              <a:t>(unstructured)</a:t>
            </a:r>
            <a:endParaRPr sz="1000">
              <a:latin typeface="Segoe UI Semibold"/>
              <a:cs typeface="Segoe UI Semibold"/>
            </a:endParaRPr>
          </a:p>
        </p:txBody>
      </p:sp>
      <p:sp>
        <p:nvSpPr>
          <p:cNvPr id="27" name="object 27"/>
          <p:cNvSpPr txBox="1"/>
          <p:nvPr/>
        </p:nvSpPr>
        <p:spPr>
          <a:xfrm>
            <a:off x="389331" y="3401314"/>
            <a:ext cx="1243330"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505050"/>
                </a:solidFill>
                <a:latin typeface="Segoe UI Semibold"/>
                <a:cs typeface="Segoe UI Semibold"/>
              </a:rPr>
              <a:t>Media</a:t>
            </a:r>
            <a:r>
              <a:rPr sz="1000" b="1" spc="-5" dirty="0">
                <a:solidFill>
                  <a:srgbClr val="505050"/>
                </a:solidFill>
                <a:latin typeface="Segoe UI Semibold"/>
                <a:cs typeface="Segoe UI Semibold"/>
              </a:rPr>
              <a:t> </a:t>
            </a:r>
            <a:r>
              <a:rPr sz="1000" b="1" spc="-10" dirty="0">
                <a:solidFill>
                  <a:srgbClr val="505050"/>
                </a:solidFill>
                <a:latin typeface="Segoe UI Semibold"/>
                <a:cs typeface="Segoe UI Semibold"/>
              </a:rPr>
              <a:t>(unstructured)</a:t>
            </a:r>
            <a:endParaRPr sz="1000">
              <a:latin typeface="Segoe UI Semibold"/>
              <a:cs typeface="Segoe UI Semibold"/>
            </a:endParaRPr>
          </a:p>
        </p:txBody>
      </p:sp>
      <p:sp>
        <p:nvSpPr>
          <p:cNvPr id="28" name="object 28"/>
          <p:cNvSpPr/>
          <p:nvPr/>
        </p:nvSpPr>
        <p:spPr>
          <a:xfrm>
            <a:off x="1037844" y="2927604"/>
            <a:ext cx="97790" cy="0"/>
          </a:xfrm>
          <a:custGeom>
            <a:avLst/>
            <a:gdLst/>
            <a:ahLst/>
            <a:cxnLst/>
            <a:rect l="l" t="t" r="r" b="b"/>
            <a:pathLst>
              <a:path w="97790">
                <a:moveTo>
                  <a:pt x="0" y="0"/>
                </a:moveTo>
                <a:lnTo>
                  <a:pt x="97536" y="0"/>
                </a:lnTo>
              </a:path>
            </a:pathLst>
          </a:custGeom>
          <a:ln w="12192">
            <a:solidFill>
              <a:srgbClr val="505050"/>
            </a:solidFill>
          </a:ln>
        </p:spPr>
        <p:txBody>
          <a:bodyPr wrap="square" lIns="0" tIns="0" rIns="0" bIns="0" rtlCol="0"/>
          <a:lstStyle/>
          <a:p>
            <a:endParaRPr/>
          </a:p>
        </p:txBody>
      </p:sp>
      <p:sp>
        <p:nvSpPr>
          <p:cNvPr id="29" name="object 29"/>
          <p:cNvSpPr/>
          <p:nvPr/>
        </p:nvSpPr>
        <p:spPr>
          <a:xfrm>
            <a:off x="1037844" y="2976372"/>
            <a:ext cx="97790" cy="0"/>
          </a:xfrm>
          <a:custGeom>
            <a:avLst/>
            <a:gdLst/>
            <a:ahLst/>
            <a:cxnLst/>
            <a:rect l="l" t="t" r="r" b="b"/>
            <a:pathLst>
              <a:path w="97790">
                <a:moveTo>
                  <a:pt x="97536" y="0"/>
                </a:moveTo>
                <a:lnTo>
                  <a:pt x="0" y="0"/>
                </a:lnTo>
              </a:path>
            </a:pathLst>
          </a:custGeom>
          <a:ln w="12192">
            <a:solidFill>
              <a:srgbClr val="505050"/>
            </a:solidFill>
          </a:ln>
        </p:spPr>
        <p:txBody>
          <a:bodyPr wrap="square" lIns="0" tIns="0" rIns="0" bIns="0" rtlCol="0"/>
          <a:lstStyle/>
          <a:p>
            <a:endParaRPr/>
          </a:p>
        </p:txBody>
      </p:sp>
      <p:sp>
        <p:nvSpPr>
          <p:cNvPr id="30" name="object 30"/>
          <p:cNvSpPr/>
          <p:nvPr/>
        </p:nvSpPr>
        <p:spPr>
          <a:xfrm>
            <a:off x="975360" y="3037332"/>
            <a:ext cx="147955" cy="134620"/>
          </a:xfrm>
          <a:custGeom>
            <a:avLst/>
            <a:gdLst/>
            <a:ahLst/>
            <a:cxnLst/>
            <a:rect l="l" t="t" r="r" b="b"/>
            <a:pathLst>
              <a:path w="147955" h="134619">
                <a:moveTo>
                  <a:pt x="0" y="134112"/>
                </a:moveTo>
                <a:lnTo>
                  <a:pt x="147828" y="134112"/>
                </a:lnTo>
                <a:lnTo>
                  <a:pt x="147828" y="0"/>
                </a:lnTo>
                <a:lnTo>
                  <a:pt x="0" y="0"/>
                </a:lnTo>
                <a:lnTo>
                  <a:pt x="0" y="134112"/>
                </a:lnTo>
                <a:close/>
              </a:path>
            </a:pathLst>
          </a:custGeom>
          <a:ln w="12192">
            <a:solidFill>
              <a:srgbClr val="505050"/>
            </a:solidFill>
          </a:ln>
        </p:spPr>
        <p:txBody>
          <a:bodyPr wrap="square" lIns="0" tIns="0" rIns="0" bIns="0" rtlCol="0"/>
          <a:lstStyle/>
          <a:p>
            <a:endParaRPr/>
          </a:p>
        </p:txBody>
      </p:sp>
      <p:sp>
        <p:nvSpPr>
          <p:cNvPr id="31" name="object 31"/>
          <p:cNvSpPr/>
          <p:nvPr/>
        </p:nvSpPr>
        <p:spPr>
          <a:xfrm>
            <a:off x="975360" y="3092195"/>
            <a:ext cx="147955" cy="73660"/>
          </a:xfrm>
          <a:custGeom>
            <a:avLst/>
            <a:gdLst/>
            <a:ahLst/>
            <a:cxnLst/>
            <a:rect l="l" t="t" r="r" b="b"/>
            <a:pathLst>
              <a:path w="147955" h="73660">
                <a:moveTo>
                  <a:pt x="147828" y="73151"/>
                </a:moveTo>
                <a:lnTo>
                  <a:pt x="98729" y="24383"/>
                </a:lnTo>
                <a:lnTo>
                  <a:pt x="86055" y="36575"/>
                </a:lnTo>
                <a:lnTo>
                  <a:pt x="49098" y="0"/>
                </a:lnTo>
                <a:lnTo>
                  <a:pt x="0" y="48767"/>
                </a:lnTo>
              </a:path>
            </a:pathLst>
          </a:custGeom>
          <a:ln w="12192">
            <a:solidFill>
              <a:srgbClr val="505050"/>
            </a:solidFill>
          </a:ln>
        </p:spPr>
        <p:txBody>
          <a:bodyPr wrap="square" lIns="0" tIns="0" rIns="0" bIns="0" rtlCol="0"/>
          <a:lstStyle/>
          <a:p>
            <a:endParaRPr/>
          </a:p>
        </p:txBody>
      </p:sp>
      <p:sp>
        <p:nvSpPr>
          <p:cNvPr id="32" name="object 32"/>
          <p:cNvSpPr/>
          <p:nvPr/>
        </p:nvSpPr>
        <p:spPr>
          <a:xfrm>
            <a:off x="888491" y="3061716"/>
            <a:ext cx="50800" cy="0"/>
          </a:xfrm>
          <a:custGeom>
            <a:avLst/>
            <a:gdLst/>
            <a:ahLst/>
            <a:cxnLst/>
            <a:rect l="l" t="t" r="r" b="b"/>
            <a:pathLst>
              <a:path w="50800">
                <a:moveTo>
                  <a:pt x="0" y="0"/>
                </a:moveTo>
                <a:lnTo>
                  <a:pt x="50292" y="0"/>
                </a:lnTo>
              </a:path>
            </a:pathLst>
          </a:custGeom>
          <a:ln w="12192">
            <a:solidFill>
              <a:srgbClr val="505050"/>
            </a:solidFill>
          </a:ln>
        </p:spPr>
        <p:txBody>
          <a:bodyPr wrap="square" lIns="0" tIns="0" rIns="0" bIns="0" rtlCol="0"/>
          <a:lstStyle/>
          <a:p>
            <a:endParaRPr/>
          </a:p>
        </p:txBody>
      </p:sp>
      <p:sp>
        <p:nvSpPr>
          <p:cNvPr id="33" name="object 33"/>
          <p:cNvSpPr/>
          <p:nvPr/>
        </p:nvSpPr>
        <p:spPr>
          <a:xfrm>
            <a:off x="888491" y="3110483"/>
            <a:ext cx="50800" cy="0"/>
          </a:xfrm>
          <a:custGeom>
            <a:avLst/>
            <a:gdLst/>
            <a:ahLst/>
            <a:cxnLst/>
            <a:rect l="l" t="t" r="r" b="b"/>
            <a:pathLst>
              <a:path w="50800">
                <a:moveTo>
                  <a:pt x="0" y="0"/>
                </a:moveTo>
                <a:lnTo>
                  <a:pt x="50292" y="0"/>
                </a:lnTo>
              </a:path>
            </a:pathLst>
          </a:custGeom>
          <a:ln w="12192">
            <a:solidFill>
              <a:srgbClr val="505050"/>
            </a:solidFill>
          </a:ln>
        </p:spPr>
        <p:txBody>
          <a:bodyPr wrap="square" lIns="0" tIns="0" rIns="0" bIns="0" rtlCol="0"/>
          <a:lstStyle/>
          <a:p>
            <a:endParaRPr/>
          </a:p>
        </p:txBody>
      </p:sp>
      <p:sp>
        <p:nvSpPr>
          <p:cNvPr id="34" name="object 34"/>
          <p:cNvSpPr/>
          <p:nvPr/>
        </p:nvSpPr>
        <p:spPr>
          <a:xfrm>
            <a:off x="888491" y="3159251"/>
            <a:ext cx="50800" cy="0"/>
          </a:xfrm>
          <a:custGeom>
            <a:avLst/>
            <a:gdLst/>
            <a:ahLst/>
            <a:cxnLst/>
            <a:rect l="l" t="t" r="r" b="b"/>
            <a:pathLst>
              <a:path w="50800">
                <a:moveTo>
                  <a:pt x="0" y="0"/>
                </a:moveTo>
                <a:lnTo>
                  <a:pt x="50292" y="0"/>
                </a:lnTo>
              </a:path>
            </a:pathLst>
          </a:custGeom>
          <a:ln w="12192">
            <a:solidFill>
              <a:srgbClr val="505050"/>
            </a:solidFill>
          </a:ln>
        </p:spPr>
        <p:txBody>
          <a:bodyPr wrap="square" lIns="0" tIns="0" rIns="0" bIns="0" rtlCol="0"/>
          <a:lstStyle/>
          <a:p>
            <a:endParaRPr/>
          </a:p>
        </p:txBody>
      </p:sp>
      <p:sp>
        <p:nvSpPr>
          <p:cNvPr id="35" name="object 35"/>
          <p:cNvSpPr/>
          <p:nvPr/>
        </p:nvSpPr>
        <p:spPr>
          <a:xfrm>
            <a:off x="900683" y="3220211"/>
            <a:ext cx="99060" cy="73660"/>
          </a:xfrm>
          <a:custGeom>
            <a:avLst/>
            <a:gdLst/>
            <a:ahLst/>
            <a:cxnLst/>
            <a:rect l="l" t="t" r="r" b="b"/>
            <a:pathLst>
              <a:path w="99059" h="73660">
                <a:moveTo>
                  <a:pt x="0" y="73151"/>
                </a:moveTo>
                <a:lnTo>
                  <a:pt x="99059" y="73151"/>
                </a:lnTo>
                <a:lnTo>
                  <a:pt x="99059" y="0"/>
                </a:lnTo>
                <a:lnTo>
                  <a:pt x="0" y="0"/>
                </a:lnTo>
                <a:lnTo>
                  <a:pt x="0" y="73151"/>
                </a:lnTo>
                <a:close/>
              </a:path>
            </a:pathLst>
          </a:custGeom>
          <a:ln w="12192">
            <a:solidFill>
              <a:srgbClr val="505050"/>
            </a:solidFill>
          </a:ln>
        </p:spPr>
        <p:txBody>
          <a:bodyPr wrap="square" lIns="0" tIns="0" rIns="0" bIns="0" rtlCol="0"/>
          <a:lstStyle/>
          <a:p>
            <a:endParaRPr/>
          </a:p>
        </p:txBody>
      </p:sp>
      <p:sp>
        <p:nvSpPr>
          <p:cNvPr id="36" name="object 36"/>
          <p:cNvSpPr/>
          <p:nvPr/>
        </p:nvSpPr>
        <p:spPr>
          <a:xfrm>
            <a:off x="1037844" y="3232404"/>
            <a:ext cx="97790" cy="0"/>
          </a:xfrm>
          <a:custGeom>
            <a:avLst/>
            <a:gdLst/>
            <a:ahLst/>
            <a:cxnLst/>
            <a:rect l="l" t="t" r="r" b="b"/>
            <a:pathLst>
              <a:path w="97790">
                <a:moveTo>
                  <a:pt x="0" y="0"/>
                </a:moveTo>
                <a:lnTo>
                  <a:pt x="97536" y="0"/>
                </a:lnTo>
              </a:path>
            </a:pathLst>
          </a:custGeom>
          <a:ln w="12192">
            <a:solidFill>
              <a:srgbClr val="505050"/>
            </a:solidFill>
          </a:ln>
        </p:spPr>
        <p:txBody>
          <a:bodyPr wrap="square" lIns="0" tIns="0" rIns="0" bIns="0" rtlCol="0"/>
          <a:lstStyle/>
          <a:p>
            <a:endParaRPr/>
          </a:p>
        </p:txBody>
      </p:sp>
      <p:sp>
        <p:nvSpPr>
          <p:cNvPr id="37" name="object 37"/>
          <p:cNvSpPr/>
          <p:nvPr/>
        </p:nvSpPr>
        <p:spPr>
          <a:xfrm>
            <a:off x="1074419" y="3061716"/>
            <a:ext cx="24765" cy="24765"/>
          </a:xfrm>
          <a:custGeom>
            <a:avLst/>
            <a:gdLst/>
            <a:ahLst/>
            <a:cxnLst/>
            <a:rect l="l" t="t" r="r" b="b"/>
            <a:pathLst>
              <a:path w="24765" h="24764">
                <a:moveTo>
                  <a:pt x="0" y="12192"/>
                </a:moveTo>
                <a:lnTo>
                  <a:pt x="0" y="5461"/>
                </a:lnTo>
                <a:lnTo>
                  <a:pt x="5461" y="0"/>
                </a:lnTo>
                <a:lnTo>
                  <a:pt x="12192" y="0"/>
                </a:lnTo>
                <a:lnTo>
                  <a:pt x="18923" y="0"/>
                </a:lnTo>
                <a:lnTo>
                  <a:pt x="24384" y="5461"/>
                </a:lnTo>
                <a:lnTo>
                  <a:pt x="24384" y="12192"/>
                </a:lnTo>
                <a:lnTo>
                  <a:pt x="24384" y="18923"/>
                </a:lnTo>
                <a:lnTo>
                  <a:pt x="18923" y="24384"/>
                </a:lnTo>
                <a:lnTo>
                  <a:pt x="12192" y="24384"/>
                </a:lnTo>
                <a:lnTo>
                  <a:pt x="5461" y="24384"/>
                </a:lnTo>
                <a:lnTo>
                  <a:pt x="0" y="18923"/>
                </a:lnTo>
                <a:lnTo>
                  <a:pt x="0" y="12192"/>
                </a:lnTo>
                <a:close/>
              </a:path>
            </a:pathLst>
          </a:custGeom>
          <a:ln w="12192">
            <a:solidFill>
              <a:srgbClr val="505050"/>
            </a:solidFill>
          </a:ln>
        </p:spPr>
        <p:txBody>
          <a:bodyPr wrap="square" lIns="0" tIns="0" rIns="0" bIns="0" rtlCol="0"/>
          <a:lstStyle/>
          <a:p>
            <a:endParaRPr/>
          </a:p>
        </p:txBody>
      </p:sp>
      <p:sp>
        <p:nvSpPr>
          <p:cNvPr id="38" name="object 38"/>
          <p:cNvSpPr/>
          <p:nvPr/>
        </p:nvSpPr>
        <p:spPr>
          <a:xfrm>
            <a:off x="900683" y="2927604"/>
            <a:ext cx="99060" cy="82550"/>
          </a:xfrm>
          <a:custGeom>
            <a:avLst/>
            <a:gdLst/>
            <a:ahLst/>
            <a:cxnLst/>
            <a:rect l="l" t="t" r="r" b="b"/>
            <a:pathLst>
              <a:path w="99059" h="82550">
                <a:moveTo>
                  <a:pt x="0" y="0"/>
                </a:moveTo>
                <a:lnTo>
                  <a:pt x="99059" y="0"/>
                </a:lnTo>
                <a:lnTo>
                  <a:pt x="99059" y="60579"/>
                </a:lnTo>
                <a:lnTo>
                  <a:pt x="31153" y="60579"/>
                </a:lnTo>
                <a:lnTo>
                  <a:pt x="9182" y="82296"/>
                </a:lnTo>
                <a:lnTo>
                  <a:pt x="9182" y="60579"/>
                </a:lnTo>
                <a:lnTo>
                  <a:pt x="0" y="60579"/>
                </a:lnTo>
                <a:lnTo>
                  <a:pt x="0" y="0"/>
                </a:lnTo>
                <a:close/>
              </a:path>
            </a:pathLst>
          </a:custGeom>
          <a:ln w="12191">
            <a:solidFill>
              <a:srgbClr val="505050"/>
            </a:solidFill>
          </a:ln>
        </p:spPr>
        <p:txBody>
          <a:bodyPr wrap="square" lIns="0" tIns="0" rIns="0" bIns="0" rtlCol="0"/>
          <a:lstStyle/>
          <a:p>
            <a:endParaRPr/>
          </a:p>
        </p:txBody>
      </p:sp>
      <p:sp>
        <p:nvSpPr>
          <p:cNvPr id="39" name="object 39"/>
          <p:cNvSpPr txBox="1"/>
          <p:nvPr/>
        </p:nvSpPr>
        <p:spPr>
          <a:xfrm>
            <a:off x="435660" y="2311399"/>
            <a:ext cx="115062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Logs</a:t>
            </a:r>
            <a:r>
              <a:rPr sz="1000" b="1" spc="-30" dirty="0">
                <a:solidFill>
                  <a:srgbClr val="505050"/>
                </a:solidFill>
                <a:latin typeface="Segoe UI Semibold"/>
                <a:cs typeface="Segoe UI Semibold"/>
              </a:rPr>
              <a:t> </a:t>
            </a:r>
            <a:r>
              <a:rPr sz="1000" b="1" spc="-10" dirty="0">
                <a:solidFill>
                  <a:srgbClr val="505050"/>
                </a:solidFill>
                <a:latin typeface="Segoe UI Semibold"/>
                <a:cs typeface="Segoe UI Semibold"/>
              </a:rPr>
              <a:t>(unstructured)</a:t>
            </a:r>
            <a:endParaRPr sz="1000">
              <a:latin typeface="Segoe UI Semibold"/>
              <a:cs typeface="Segoe UI Semibold"/>
            </a:endParaRPr>
          </a:p>
        </p:txBody>
      </p:sp>
      <p:sp>
        <p:nvSpPr>
          <p:cNvPr id="40" name="object 40"/>
          <p:cNvSpPr/>
          <p:nvPr/>
        </p:nvSpPr>
        <p:spPr>
          <a:xfrm>
            <a:off x="816863" y="1859279"/>
            <a:ext cx="391795" cy="340360"/>
          </a:xfrm>
          <a:custGeom>
            <a:avLst/>
            <a:gdLst/>
            <a:ahLst/>
            <a:cxnLst/>
            <a:rect l="l" t="t" r="r" b="b"/>
            <a:pathLst>
              <a:path w="391794" h="340360">
                <a:moveTo>
                  <a:pt x="0" y="17653"/>
                </a:moveTo>
                <a:lnTo>
                  <a:pt x="0" y="7874"/>
                </a:lnTo>
                <a:lnTo>
                  <a:pt x="7886" y="0"/>
                </a:lnTo>
                <a:lnTo>
                  <a:pt x="17602" y="0"/>
                </a:lnTo>
                <a:lnTo>
                  <a:pt x="374065" y="0"/>
                </a:lnTo>
                <a:lnTo>
                  <a:pt x="383781" y="0"/>
                </a:lnTo>
                <a:lnTo>
                  <a:pt x="391668" y="7874"/>
                </a:lnTo>
                <a:lnTo>
                  <a:pt x="391668" y="17653"/>
                </a:lnTo>
                <a:lnTo>
                  <a:pt x="391668" y="322199"/>
                </a:lnTo>
                <a:lnTo>
                  <a:pt x="391668" y="331978"/>
                </a:lnTo>
                <a:lnTo>
                  <a:pt x="383781" y="339852"/>
                </a:lnTo>
                <a:lnTo>
                  <a:pt x="374065" y="339852"/>
                </a:lnTo>
                <a:lnTo>
                  <a:pt x="17602" y="339852"/>
                </a:lnTo>
                <a:lnTo>
                  <a:pt x="7886" y="339852"/>
                </a:lnTo>
                <a:lnTo>
                  <a:pt x="0" y="331978"/>
                </a:lnTo>
                <a:lnTo>
                  <a:pt x="0" y="322199"/>
                </a:lnTo>
                <a:lnTo>
                  <a:pt x="0" y="17653"/>
                </a:lnTo>
                <a:close/>
              </a:path>
            </a:pathLst>
          </a:custGeom>
          <a:ln w="12192">
            <a:solidFill>
              <a:srgbClr val="505050"/>
            </a:solidFill>
          </a:ln>
        </p:spPr>
        <p:txBody>
          <a:bodyPr wrap="square" lIns="0" tIns="0" rIns="0" bIns="0" rtlCol="0"/>
          <a:lstStyle/>
          <a:p>
            <a:endParaRPr/>
          </a:p>
        </p:txBody>
      </p:sp>
      <p:sp>
        <p:nvSpPr>
          <p:cNvPr id="41" name="object 41"/>
          <p:cNvSpPr/>
          <p:nvPr/>
        </p:nvSpPr>
        <p:spPr>
          <a:xfrm>
            <a:off x="845819" y="1949195"/>
            <a:ext cx="96520" cy="59690"/>
          </a:xfrm>
          <a:custGeom>
            <a:avLst/>
            <a:gdLst/>
            <a:ahLst/>
            <a:cxnLst/>
            <a:rect l="l" t="t" r="r" b="b"/>
            <a:pathLst>
              <a:path w="96519" h="59689">
                <a:moveTo>
                  <a:pt x="0" y="59436"/>
                </a:moveTo>
                <a:lnTo>
                  <a:pt x="96012" y="59436"/>
                </a:lnTo>
                <a:lnTo>
                  <a:pt x="96012" y="0"/>
                </a:lnTo>
                <a:lnTo>
                  <a:pt x="0" y="0"/>
                </a:lnTo>
                <a:lnTo>
                  <a:pt x="0" y="59436"/>
                </a:lnTo>
                <a:close/>
              </a:path>
            </a:pathLst>
          </a:custGeom>
          <a:ln w="12192">
            <a:solidFill>
              <a:srgbClr val="505050"/>
            </a:solidFill>
          </a:ln>
        </p:spPr>
        <p:txBody>
          <a:bodyPr wrap="square" lIns="0" tIns="0" rIns="0" bIns="0" rtlCol="0"/>
          <a:lstStyle/>
          <a:p>
            <a:endParaRPr/>
          </a:p>
        </p:txBody>
      </p:sp>
      <p:sp>
        <p:nvSpPr>
          <p:cNvPr id="42" name="object 42"/>
          <p:cNvSpPr/>
          <p:nvPr/>
        </p:nvSpPr>
        <p:spPr>
          <a:xfrm>
            <a:off x="966216" y="1949195"/>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3" name="object 43"/>
          <p:cNvSpPr/>
          <p:nvPr/>
        </p:nvSpPr>
        <p:spPr>
          <a:xfrm>
            <a:off x="1085088" y="1949195"/>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4" name="object 44"/>
          <p:cNvSpPr/>
          <p:nvPr/>
        </p:nvSpPr>
        <p:spPr>
          <a:xfrm>
            <a:off x="845819" y="2029967"/>
            <a:ext cx="96520" cy="59690"/>
          </a:xfrm>
          <a:custGeom>
            <a:avLst/>
            <a:gdLst/>
            <a:ahLst/>
            <a:cxnLst/>
            <a:rect l="l" t="t" r="r" b="b"/>
            <a:pathLst>
              <a:path w="96519" h="59689">
                <a:moveTo>
                  <a:pt x="0" y="59436"/>
                </a:moveTo>
                <a:lnTo>
                  <a:pt x="96012" y="59436"/>
                </a:lnTo>
                <a:lnTo>
                  <a:pt x="96012" y="0"/>
                </a:lnTo>
                <a:lnTo>
                  <a:pt x="0" y="0"/>
                </a:lnTo>
                <a:lnTo>
                  <a:pt x="0" y="59436"/>
                </a:lnTo>
                <a:close/>
              </a:path>
            </a:pathLst>
          </a:custGeom>
          <a:ln w="12192">
            <a:solidFill>
              <a:srgbClr val="505050"/>
            </a:solidFill>
          </a:ln>
        </p:spPr>
        <p:txBody>
          <a:bodyPr wrap="square" lIns="0" tIns="0" rIns="0" bIns="0" rtlCol="0"/>
          <a:lstStyle/>
          <a:p>
            <a:endParaRPr/>
          </a:p>
        </p:txBody>
      </p:sp>
      <p:sp>
        <p:nvSpPr>
          <p:cNvPr id="45" name="object 45"/>
          <p:cNvSpPr/>
          <p:nvPr/>
        </p:nvSpPr>
        <p:spPr>
          <a:xfrm>
            <a:off x="966216" y="2029967"/>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6" name="object 46"/>
          <p:cNvSpPr/>
          <p:nvPr/>
        </p:nvSpPr>
        <p:spPr>
          <a:xfrm>
            <a:off x="1085088" y="2029967"/>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7" name="object 47"/>
          <p:cNvSpPr/>
          <p:nvPr/>
        </p:nvSpPr>
        <p:spPr>
          <a:xfrm>
            <a:off x="845819" y="2110739"/>
            <a:ext cx="96520" cy="59690"/>
          </a:xfrm>
          <a:custGeom>
            <a:avLst/>
            <a:gdLst/>
            <a:ahLst/>
            <a:cxnLst/>
            <a:rect l="l" t="t" r="r" b="b"/>
            <a:pathLst>
              <a:path w="96519" h="59689">
                <a:moveTo>
                  <a:pt x="0" y="59436"/>
                </a:moveTo>
                <a:lnTo>
                  <a:pt x="96012" y="59436"/>
                </a:lnTo>
                <a:lnTo>
                  <a:pt x="96012" y="0"/>
                </a:lnTo>
                <a:lnTo>
                  <a:pt x="0" y="0"/>
                </a:lnTo>
                <a:lnTo>
                  <a:pt x="0" y="59436"/>
                </a:lnTo>
                <a:close/>
              </a:path>
            </a:pathLst>
          </a:custGeom>
          <a:ln w="12192">
            <a:solidFill>
              <a:srgbClr val="505050"/>
            </a:solidFill>
          </a:ln>
        </p:spPr>
        <p:txBody>
          <a:bodyPr wrap="square" lIns="0" tIns="0" rIns="0" bIns="0" rtlCol="0"/>
          <a:lstStyle/>
          <a:p>
            <a:endParaRPr/>
          </a:p>
        </p:txBody>
      </p:sp>
      <p:sp>
        <p:nvSpPr>
          <p:cNvPr id="48" name="object 48"/>
          <p:cNvSpPr/>
          <p:nvPr/>
        </p:nvSpPr>
        <p:spPr>
          <a:xfrm>
            <a:off x="966216" y="2110739"/>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9" name="object 49"/>
          <p:cNvSpPr/>
          <p:nvPr/>
        </p:nvSpPr>
        <p:spPr>
          <a:xfrm>
            <a:off x="1085088" y="2110739"/>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50" name="object 50"/>
          <p:cNvSpPr/>
          <p:nvPr/>
        </p:nvSpPr>
        <p:spPr>
          <a:xfrm>
            <a:off x="816863" y="1921764"/>
            <a:ext cx="392430" cy="0"/>
          </a:xfrm>
          <a:custGeom>
            <a:avLst/>
            <a:gdLst/>
            <a:ahLst/>
            <a:cxnLst/>
            <a:rect l="l" t="t" r="r" b="b"/>
            <a:pathLst>
              <a:path w="392430">
                <a:moveTo>
                  <a:pt x="0" y="0"/>
                </a:moveTo>
                <a:lnTo>
                  <a:pt x="391807" y="0"/>
                </a:lnTo>
              </a:path>
            </a:pathLst>
          </a:custGeom>
          <a:ln w="12192">
            <a:solidFill>
              <a:srgbClr val="505050"/>
            </a:solidFill>
          </a:ln>
        </p:spPr>
        <p:txBody>
          <a:bodyPr wrap="square" lIns="0" tIns="0" rIns="0" bIns="0" rtlCol="0"/>
          <a:lstStyle/>
          <a:p>
            <a:endParaRPr/>
          </a:p>
        </p:txBody>
      </p:sp>
      <p:sp>
        <p:nvSpPr>
          <p:cNvPr id="51" name="object 51"/>
          <p:cNvSpPr txBox="1"/>
          <p:nvPr/>
        </p:nvSpPr>
        <p:spPr>
          <a:xfrm>
            <a:off x="4394453" y="4540758"/>
            <a:ext cx="163957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Azure Data Lake Store</a:t>
            </a:r>
            <a:r>
              <a:rPr sz="1000" b="1" spc="10" dirty="0">
                <a:solidFill>
                  <a:srgbClr val="505050"/>
                </a:solidFill>
                <a:latin typeface="Segoe UI Semibold"/>
                <a:cs typeface="Segoe UI Semibold"/>
              </a:rPr>
              <a:t> </a:t>
            </a:r>
            <a:r>
              <a:rPr sz="1000" b="1" spc="-10" dirty="0">
                <a:solidFill>
                  <a:srgbClr val="505050"/>
                </a:solidFill>
                <a:latin typeface="Segoe UI Semibold"/>
                <a:cs typeface="Segoe UI Semibold"/>
              </a:rPr>
              <a:t>Gen2</a:t>
            </a:r>
            <a:endParaRPr sz="1000">
              <a:latin typeface="Segoe UI Semibold"/>
              <a:cs typeface="Segoe UI Semibold"/>
            </a:endParaRPr>
          </a:p>
        </p:txBody>
      </p:sp>
      <p:sp>
        <p:nvSpPr>
          <p:cNvPr id="52" name="object 52"/>
          <p:cNvSpPr/>
          <p:nvPr/>
        </p:nvSpPr>
        <p:spPr>
          <a:xfrm>
            <a:off x="4991100" y="4000500"/>
            <a:ext cx="508000" cy="436245"/>
          </a:xfrm>
          <a:custGeom>
            <a:avLst/>
            <a:gdLst/>
            <a:ahLst/>
            <a:cxnLst/>
            <a:rect l="l" t="t" r="r" b="b"/>
            <a:pathLst>
              <a:path w="508000" h="436245">
                <a:moveTo>
                  <a:pt x="0" y="217931"/>
                </a:moveTo>
                <a:lnTo>
                  <a:pt x="108965" y="0"/>
                </a:lnTo>
                <a:lnTo>
                  <a:pt x="398525" y="0"/>
                </a:lnTo>
                <a:lnTo>
                  <a:pt x="507491" y="217931"/>
                </a:lnTo>
                <a:lnTo>
                  <a:pt x="398525" y="435863"/>
                </a:lnTo>
                <a:lnTo>
                  <a:pt x="108965" y="435863"/>
                </a:lnTo>
                <a:lnTo>
                  <a:pt x="0" y="217931"/>
                </a:lnTo>
                <a:close/>
              </a:path>
            </a:pathLst>
          </a:custGeom>
          <a:ln w="12192">
            <a:solidFill>
              <a:srgbClr val="505050"/>
            </a:solidFill>
          </a:ln>
        </p:spPr>
        <p:txBody>
          <a:bodyPr wrap="square" lIns="0" tIns="0" rIns="0" bIns="0" rtlCol="0"/>
          <a:lstStyle/>
          <a:p>
            <a:endParaRPr/>
          </a:p>
        </p:txBody>
      </p:sp>
      <p:sp>
        <p:nvSpPr>
          <p:cNvPr id="53" name="object 53"/>
          <p:cNvSpPr/>
          <p:nvPr/>
        </p:nvSpPr>
        <p:spPr>
          <a:xfrm>
            <a:off x="5119115" y="4091940"/>
            <a:ext cx="251460" cy="254635"/>
          </a:xfrm>
          <a:custGeom>
            <a:avLst/>
            <a:gdLst/>
            <a:ahLst/>
            <a:cxnLst/>
            <a:rect l="l" t="t" r="r" b="b"/>
            <a:pathLst>
              <a:path w="251460" h="254635">
                <a:moveTo>
                  <a:pt x="0" y="0"/>
                </a:moveTo>
                <a:lnTo>
                  <a:pt x="179197" y="0"/>
                </a:lnTo>
                <a:lnTo>
                  <a:pt x="251460" y="72262"/>
                </a:lnTo>
                <a:lnTo>
                  <a:pt x="251460" y="254508"/>
                </a:lnTo>
                <a:lnTo>
                  <a:pt x="0" y="254508"/>
                </a:lnTo>
                <a:lnTo>
                  <a:pt x="0" y="0"/>
                </a:lnTo>
                <a:close/>
              </a:path>
            </a:pathLst>
          </a:custGeom>
          <a:ln w="12192">
            <a:solidFill>
              <a:srgbClr val="505050"/>
            </a:solidFill>
          </a:ln>
        </p:spPr>
        <p:txBody>
          <a:bodyPr wrap="square" lIns="0" tIns="0" rIns="0" bIns="0" rtlCol="0"/>
          <a:lstStyle/>
          <a:p>
            <a:endParaRPr/>
          </a:p>
        </p:txBody>
      </p:sp>
      <p:sp>
        <p:nvSpPr>
          <p:cNvPr id="54" name="object 54"/>
          <p:cNvSpPr/>
          <p:nvPr/>
        </p:nvSpPr>
        <p:spPr>
          <a:xfrm>
            <a:off x="5178552" y="4085844"/>
            <a:ext cx="198120" cy="219456"/>
          </a:xfrm>
          <a:prstGeom prst="rect">
            <a:avLst/>
          </a:prstGeom>
          <a:blipFill>
            <a:blip r:embed="rId4" cstate="print"/>
            <a:stretch>
              <a:fillRect/>
            </a:stretch>
          </a:blipFill>
        </p:spPr>
        <p:txBody>
          <a:bodyPr wrap="square" lIns="0" tIns="0" rIns="0" bIns="0" rtlCol="0"/>
          <a:lstStyle/>
          <a:p>
            <a:endParaRPr/>
          </a:p>
        </p:txBody>
      </p:sp>
      <p:sp>
        <p:nvSpPr>
          <p:cNvPr id="55" name="object 55"/>
          <p:cNvSpPr txBox="1"/>
          <p:nvPr/>
        </p:nvSpPr>
        <p:spPr>
          <a:xfrm>
            <a:off x="2539745" y="4531867"/>
            <a:ext cx="1122045"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Azure Data</a:t>
            </a:r>
            <a:r>
              <a:rPr sz="1000" b="1" spc="-40" dirty="0">
                <a:solidFill>
                  <a:srgbClr val="505050"/>
                </a:solidFill>
                <a:latin typeface="Segoe UI Semibold"/>
                <a:cs typeface="Segoe UI Semibold"/>
              </a:rPr>
              <a:t> </a:t>
            </a:r>
            <a:r>
              <a:rPr sz="1000" b="1" spc="-5" dirty="0">
                <a:solidFill>
                  <a:srgbClr val="505050"/>
                </a:solidFill>
                <a:latin typeface="Segoe UI Semibold"/>
                <a:cs typeface="Segoe UI Semibold"/>
              </a:rPr>
              <a:t>Factory</a:t>
            </a:r>
            <a:endParaRPr sz="1000">
              <a:latin typeface="Segoe UI Semibold"/>
              <a:cs typeface="Segoe UI Semibold"/>
            </a:endParaRPr>
          </a:p>
        </p:txBody>
      </p:sp>
      <p:sp>
        <p:nvSpPr>
          <p:cNvPr id="56" name="object 56"/>
          <p:cNvSpPr/>
          <p:nvPr/>
        </p:nvSpPr>
        <p:spPr>
          <a:xfrm>
            <a:off x="3040379" y="4323588"/>
            <a:ext cx="47625" cy="47625"/>
          </a:xfrm>
          <a:custGeom>
            <a:avLst/>
            <a:gdLst/>
            <a:ahLst/>
            <a:cxnLst/>
            <a:rect l="l" t="t" r="r" b="b"/>
            <a:pathLst>
              <a:path w="47625" h="47625">
                <a:moveTo>
                  <a:pt x="0" y="47243"/>
                </a:moveTo>
                <a:lnTo>
                  <a:pt x="47243" y="47243"/>
                </a:lnTo>
                <a:lnTo>
                  <a:pt x="47243" y="0"/>
                </a:lnTo>
                <a:lnTo>
                  <a:pt x="0" y="0"/>
                </a:lnTo>
                <a:lnTo>
                  <a:pt x="0" y="47243"/>
                </a:lnTo>
                <a:close/>
              </a:path>
            </a:pathLst>
          </a:custGeom>
          <a:ln w="12192">
            <a:solidFill>
              <a:srgbClr val="505050"/>
            </a:solidFill>
          </a:ln>
        </p:spPr>
        <p:txBody>
          <a:bodyPr wrap="square" lIns="0" tIns="0" rIns="0" bIns="0" rtlCol="0"/>
          <a:lstStyle/>
          <a:p>
            <a:endParaRPr/>
          </a:p>
        </p:txBody>
      </p:sp>
      <p:sp>
        <p:nvSpPr>
          <p:cNvPr id="57" name="object 57"/>
          <p:cNvSpPr/>
          <p:nvPr/>
        </p:nvSpPr>
        <p:spPr>
          <a:xfrm>
            <a:off x="3122676" y="4323588"/>
            <a:ext cx="47625" cy="47625"/>
          </a:xfrm>
          <a:custGeom>
            <a:avLst/>
            <a:gdLst/>
            <a:ahLst/>
            <a:cxnLst/>
            <a:rect l="l" t="t" r="r" b="b"/>
            <a:pathLst>
              <a:path w="47625" h="47625">
                <a:moveTo>
                  <a:pt x="0" y="47243"/>
                </a:moveTo>
                <a:lnTo>
                  <a:pt x="47243" y="47243"/>
                </a:lnTo>
                <a:lnTo>
                  <a:pt x="47243" y="0"/>
                </a:lnTo>
                <a:lnTo>
                  <a:pt x="0" y="0"/>
                </a:lnTo>
                <a:lnTo>
                  <a:pt x="0" y="47243"/>
                </a:lnTo>
                <a:close/>
              </a:path>
            </a:pathLst>
          </a:custGeom>
          <a:ln w="12192">
            <a:solidFill>
              <a:srgbClr val="505050"/>
            </a:solidFill>
          </a:ln>
        </p:spPr>
        <p:txBody>
          <a:bodyPr wrap="square" lIns="0" tIns="0" rIns="0" bIns="0" rtlCol="0"/>
          <a:lstStyle/>
          <a:p>
            <a:endParaRPr/>
          </a:p>
        </p:txBody>
      </p:sp>
      <p:sp>
        <p:nvSpPr>
          <p:cNvPr id="58" name="object 58"/>
          <p:cNvSpPr/>
          <p:nvPr/>
        </p:nvSpPr>
        <p:spPr>
          <a:xfrm>
            <a:off x="3204972" y="4323588"/>
            <a:ext cx="47625" cy="47625"/>
          </a:xfrm>
          <a:custGeom>
            <a:avLst/>
            <a:gdLst/>
            <a:ahLst/>
            <a:cxnLst/>
            <a:rect l="l" t="t" r="r" b="b"/>
            <a:pathLst>
              <a:path w="47625" h="47625">
                <a:moveTo>
                  <a:pt x="0" y="47243"/>
                </a:moveTo>
                <a:lnTo>
                  <a:pt x="47244" y="47243"/>
                </a:lnTo>
                <a:lnTo>
                  <a:pt x="47244" y="0"/>
                </a:lnTo>
                <a:lnTo>
                  <a:pt x="0" y="0"/>
                </a:lnTo>
                <a:lnTo>
                  <a:pt x="0" y="47243"/>
                </a:lnTo>
                <a:close/>
              </a:path>
            </a:pathLst>
          </a:custGeom>
          <a:ln w="12192">
            <a:solidFill>
              <a:srgbClr val="505050"/>
            </a:solidFill>
          </a:ln>
        </p:spPr>
        <p:txBody>
          <a:bodyPr wrap="square" lIns="0" tIns="0" rIns="0" bIns="0" rtlCol="0"/>
          <a:lstStyle/>
          <a:p>
            <a:endParaRPr/>
          </a:p>
        </p:txBody>
      </p:sp>
      <p:sp>
        <p:nvSpPr>
          <p:cNvPr id="59" name="object 59"/>
          <p:cNvSpPr/>
          <p:nvPr/>
        </p:nvSpPr>
        <p:spPr>
          <a:xfrm>
            <a:off x="2875788" y="4056888"/>
            <a:ext cx="424180" cy="379730"/>
          </a:xfrm>
          <a:custGeom>
            <a:avLst/>
            <a:gdLst/>
            <a:ahLst/>
            <a:cxnLst/>
            <a:rect l="l" t="t" r="r" b="b"/>
            <a:pathLst>
              <a:path w="424179" h="379729">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ln w="12192">
            <a:solidFill>
              <a:srgbClr val="505050"/>
            </a:solidFill>
          </a:ln>
        </p:spPr>
        <p:txBody>
          <a:bodyPr wrap="square" lIns="0" tIns="0" rIns="0" bIns="0" rtlCol="0"/>
          <a:lstStyle/>
          <a:p>
            <a:endParaRPr/>
          </a:p>
        </p:txBody>
      </p:sp>
      <p:sp>
        <p:nvSpPr>
          <p:cNvPr id="60" name="object 60"/>
          <p:cNvSpPr/>
          <p:nvPr/>
        </p:nvSpPr>
        <p:spPr>
          <a:xfrm>
            <a:off x="2869692" y="4014215"/>
            <a:ext cx="199643" cy="88391"/>
          </a:xfrm>
          <a:prstGeom prst="rect">
            <a:avLst/>
          </a:prstGeom>
          <a:blipFill>
            <a:blip r:embed="rId5" cstate="print"/>
            <a:stretch>
              <a:fillRect/>
            </a:stretch>
          </a:blipFill>
        </p:spPr>
        <p:txBody>
          <a:bodyPr wrap="square" lIns="0" tIns="0" rIns="0" bIns="0" rtlCol="0"/>
          <a:lstStyle/>
          <a:p>
            <a:endParaRPr/>
          </a:p>
        </p:txBody>
      </p:sp>
      <p:sp>
        <p:nvSpPr>
          <p:cNvPr id="61" name="object 61"/>
          <p:cNvSpPr/>
          <p:nvPr/>
        </p:nvSpPr>
        <p:spPr>
          <a:xfrm>
            <a:off x="1851660" y="4200144"/>
            <a:ext cx="802640" cy="76200"/>
          </a:xfrm>
          <a:custGeom>
            <a:avLst/>
            <a:gdLst/>
            <a:ahLst/>
            <a:cxnLst/>
            <a:rect l="l" t="t" r="r" b="b"/>
            <a:pathLst>
              <a:path w="802639" h="76200">
                <a:moveTo>
                  <a:pt x="50800" y="31749"/>
                </a:moveTo>
                <a:lnTo>
                  <a:pt x="0" y="31749"/>
                </a:lnTo>
                <a:lnTo>
                  <a:pt x="0" y="44449"/>
                </a:lnTo>
                <a:lnTo>
                  <a:pt x="50800" y="44449"/>
                </a:lnTo>
                <a:lnTo>
                  <a:pt x="50800" y="31749"/>
                </a:lnTo>
                <a:close/>
              </a:path>
              <a:path w="802639" h="76200">
                <a:moveTo>
                  <a:pt x="139700" y="31749"/>
                </a:moveTo>
                <a:lnTo>
                  <a:pt x="88900" y="31749"/>
                </a:lnTo>
                <a:lnTo>
                  <a:pt x="88900" y="44449"/>
                </a:lnTo>
                <a:lnTo>
                  <a:pt x="139700" y="44449"/>
                </a:lnTo>
                <a:lnTo>
                  <a:pt x="139700" y="31749"/>
                </a:lnTo>
                <a:close/>
              </a:path>
              <a:path w="802639" h="76200">
                <a:moveTo>
                  <a:pt x="228600" y="31749"/>
                </a:moveTo>
                <a:lnTo>
                  <a:pt x="177800" y="31749"/>
                </a:lnTo>
                <a:lnTo>
                  <a:pt x="177800" y="44449"/>
                </a:lnTo>
                <a:lnTo>
                  <a:pt x="228600" y="44449"/>
                </a:lnTo>
                <a:lnTo>
                  <a:pt x="228600" y="31749"/>
                </a:lnTo>
                <a:close/>
              </a:path>
              <a:path w="802639" h="76200">
                <a:moveTo>
                  <a:pt x="317500" y="31749"/>
                </a:moveTo>
                <a:lnTo>
                  <a:pt x="266700" y="31749"/>
                </a:lnTo>
                <a:lnTo>
                  <a:pt x="266700" y="44449"/>
                </a:lnTo>
                <a:lnTo>
                  <a:pt x="317500" y="44449"/>
                </a:lnTo>
                <a:lnTo>
                  <a:pt x="317500" y="31749"/>
                </a:lnTo>
                <a:close/>
              </a:path>
              <a:path w="802639" h="76200">
                <a:moveTo>
                  <a:pt x="406400" y="31749"/>
                </a:moveTo>
                <a:lnTo>
                  <a:pt x="355600" y="31749"/>
                </a:lnTo>
                <a:lnTo>
                  <a:pt x="355600" y="44449"/>
                </a:lnTo>
                <a:lnTo>
                  <a:pt x="406400" y="44449"/>
                </a:lnTo>
                <a:lnTo>
                  <a:pt x="406400" y="31749"/>
                </a:lnTo>
                <a:close/>
              </a:path>
              <a:path w="802639" h="76200">
                <a:moveTo>
                  <a:pt x="495300" y="31749"/>
                </a:moveTo>
                <a:lnTo>
                  <a:pt x="444500" y="31749"/>
                </a:lnTo>
                <a:lnTo>
                  <a:pt x="444500" y="44449"/>
                </a:lnTo>
                <a:lnTo>
                  <a:pt x="495300" y="44449"/>
                </a:lnTo>
                <a:lnTo>
                  <a:pt x="495300" y="31749"/>
                </a:lnTo>
                <a:close/>
              </a:path>
              <a:path w="802639" h="76200">
                <a:moveTo>
                  <a:pt x="584200" y="31749"/>
                </a:moveTo>
                <a:lnTo>
                  <a:pt x="533400" y="31749"/>
                </a:lnTo>
                <a:lnTo>
                  <a:pt x="533400" y="44449"/>
                </a:lnTo>
                <a:lnTo>
                  <a:pt x="584200" y="44449"/>
                </a:lnTo>
                <a:lnTo>
                  <a:pt x="584200" y="31749"/>
                </a:lnTo>
                <a:close/>
              </a:path>
              <a:path w="802639" h="76200">
                <a:moveTo>
                  <a:pt x="673100" y="31749"/>
                </a:moveTo>
                <a:lnTo>
                  <a:pt x="622300" y="31749"/>
                </a:lnTo>
                <a:lnTo>
                  <a:pt x="622300" y="44449"/>
                </a:lnTo>
                <a:lnTo>
                  <a:pt x="673100" y="44449"/>
                </a:lnTo>
                <a:lnTo>
                  <a:pt x="673100" y="31749"/>
                </a:lnTo>
                <a:close/>
              </a:path>
              <a:path w="802639" h="76200">
                <a:moveTo>
                  <a:pt x="751332" y="0"/>
                </a:moveTo>
                <a:lnTo>
                  <a:pt x="751332" y="76199"/>
                </a:lnTo>
                <a:lnTo>
                  <a:pt x="793665" y="44449"/>
                </a:lnTo>
                <a:lnTo>
                  <a:pt x="762000" y="44449"/>
                </a:lnTo>
                <a:lnTo>
                  <a:pt x="762000" y="31749"/>
                </a:lnTo>
                <a:lnTo>
                  <a:pt x="793665" y="31749"/>
                </a:lnTo>
                <a:lnTo>
                  <a:pt x="751332" y="0"/>
                </a:lnTo>
                <a:close/>
              </a:path>
              <a:path w="802639" h="76200">
                <a:moveTo>
                  <a:pt x="751332" y="31749"/>
                </a:moveTo>
                <a:lnTo>
                  <a:pt x="711200" y="31749"/>
                </a:lnTo>
                <a:lnTo>
                  <a:pt x="711200" y="44449"/>
                </a:lnTo>
                <a:lnTo>
                  <a:pt x="751332" y="44449"/>
                </a:lnTo>
                <a:lnTo>
                  <a:pt x="751332" y="31749"/>
                </a:lnTo>
                <a:close/>
              </a:path>
              <a:path w="802639" h="76200">
                <a:moveTo>
                  <a:pt x="793665" y="31749"/>
                </a:moveTo>
                <a:lnTo>
                  <a:pt x="762000" y="31749"/>
                </a:lnTo>
                <a:lnTo>
                  <a:pt x="762000" y="44449"/>
                </a:lnTo>
                <a:lnTo>
                  <a:pt x="793665" y="44449"/>
                </a:lnTo>
                <a:lnTo>
                  <a:pt x="802132" y="38099"/>
                </a:lnTo>
                <a:lnTo>
                  <a:pt x="793665" y="31749"/>
                </a:lnTo>
                <a:close/>
              </a:path>
            </a:pathLst>
          </a:custGeom>
          <a:solidFill>
            <a:srgbClr val="0078D6"/>
          </a:solidFill>
        </p:spPr>
        <p:txBody>
          <a:bodyPr wrap="square" lIns="0" tIns="0" rIns="0" bIns="0" rtlCol="0"/>
          <a:lstStyle/>
          <a:p>
            <a:endParaRPr/>
          </a:p>
        </p:txBody>
      </p:sp>
      <p:sp>
        <p:nvSpPr>
          <p:cNvPr id="62" name="object 62"/>
          <p:cNvSpPr/>
          <p:nvPr/>
        </p:nvSpPr>
        <p:spPr>
          <a:xfrm>
            <a:off x="3625596" y="4200144"/>
            <a:ext cx="1174750" cy="76200"/>
          </a:xfrm>
          <a:custGeom>
            <a:avLst/>
            <a:gdLst/>
            <a:ahLst/>
            <a:cxnLst/>
            <a:rect l="l" t="t" r="r" b="b"/>
            <a:pathLst>
              <a:path w="1174750" h="76200">
                <a:moveTo>
                  <a:pt x="50800" y="31749"/>
                </a:moveTo>
                <a:lnTo>
                  <a:pt x="0" y="31749"/>
                </a:lnTo>
                <a:lnTo>
                  <a:pt x="0" y="44449"/>
                </a:lnTo>
                <a:lnTo>
                  <a:pt x="50800" y="44449"/>
                </a:lnTo>
                <a:lnTo>
                  <a:pt x="50800" y="31749"/>
                </a:lnTo>
                <a:close/>
              </a:path>
              <a:path w="1174750" h="76200">
                <a:moveTo>
                  <a:pt x="139700" y="31749"/>
                </a:moveTo>
                <a:lnTo>
                  <a:pt x="88900" y="31749"/>
                </a:lnTo>
                <a:lnTo>
                  <a:pt x="88900" y="44449"/>
                </a:lnTo>
                <a:lnTo>
                  <a:pt x="139700" y="44449"/>
                </a:lnTo>
                <a:lnTo>
                  <a:pt x="139700" y="31749"/>
                </a:lnTo>
                <a:close/>
              </a:path>
              <a:path w="1174750" h="76200">
                <a:moveTo>
                  <a:pt x="228600" y="31749"/>
                </a:moveTo>
                <a:lnTo>
                  <a:pt x="177800" y="31749"/>
                </a:lnTo>
                <a:lnTo>
                  <a:pt x="177800" y="44449"/>
                </a:lnTo>
                <a:lnTo>
                  <a:pt x="228600" y="44449"/>
                </a:lnTo>
                <a:lnTo>
                  <a:pt x="228600" y="31749"/>
                </a:lnTo>
                <a:close/>
              </a:path>
              <a:path w="1174750" h="76200">
                <a:moveTo>
                  <a:pt x="317500" y="31749"/>
                </a:moveTo>
                <a:lnTo>
                  <a:pt x="266700" y="31749"/>
                </a:lnTo>
                <a:lnTo>
                  <a:pt x="266700" y="44449"/>
                </a:lnTo>
                <a:lnTo>
                  <a:pt x="317500" y="44449"/>
                </a:lnTo>
                <a:lnTo>
                  <a:pt x="317500" y="31749"/>
                </a:lnTo>
                <a:close/>
              </a:path>
              <a:path w="1174750" h="76200">
                <a:moveTo>
                  <a:pt x="406400" y="31749"/>
                </a:moveTo>
                <a:lnTo>
                  <a:pt x="355600" y="31749"/>
                </a:lnTo>
                <a:lnTo>
                  <a:pt x="355600" y="44449"/>
                </a:lnTo>
                <a:lnTo>
                  <a:pt x="406400" y="44449"/>
                </a:lnTo>
                <a:lnTo>
                  <a:pt x="406400" y="31749"/>
                </a:lnTo>
                <a:close/>
              </a:path>
              <a:path w="1174750" h="76200">
                <a:moveTo>
                  <a:pt x="495300" y="31749"/>
                </a:moveTo>
                <a:lnTo>
                  <a:pt x="444500" y="31749"/>
                </a:lnTo>
                <a:lnTo>
                  <a:pt x="444500" y="44449"/>
                </a:lnTo>
                <a:lnTo>
                  <a:pt x="495300" y="44449"/>
                </a:lnTo>
                <a:lnTo>
                  <a:pt x="495300" y="31749"/>
                </a:lnTo>
                <a:close/>
              </a:path>
              <a:path w="1174750" h="76200">
                <a:moveTo>
                  <a:pt x="584200" y="31749"/>
                </a:moveTo>
                <a:lnTo>
                  <a:pt x="533400" y="31749"/>
                </a:lnTo>
                <a:lnTo>
                  <a:pt x="533400" y="44449"/>
                </a:lnTo>
                <a:lnTo>
                  <a:pt x="584200" y="44449"/>
                </a:lnTo>
                <a:lnTo>
                  <a:pt x="584200" y="31749"/>
                </a:lnTo>
                <a:close/>
              </a:path>
              <a:path w="1174750" h="76200">
                <a:moveTo>
                  <a:pt x="673100" y="31749"/>
                </a:moveTo>
                <a:lnTo>
                  <a:pt x="622300" y="31749"/>
                </a:lnTo>
                <a:lnTo>
                  <a:pt x="622300" y="44449"/>
                </a:lnTo>
                <a:lnTo>
                  <a:pt x="673100" y="44449"/>
                </a:lnTo>
                <a:lnTo>
                  <a:pt x="673100" y="31749"/>
                </a:lnTo>
                <a:close/>
              </a:path>
              <a:path w="1174750" h="76200">
                <a:moveTo>
                  <a:pt x="762000" y="31749"/>
                </a:moveTo>
                <a:lnTo>
                  <a:pt x="711200" y="31749"/>
                </a:lnTo>
                <a:lnTo>
                  <a:pt x="711200" y="44449"/>
                </a:lnTo>
                <a:lnTo>
                  <a:pt x="762000" y="44449"/>
                </a:lnTo>
                <a:lnTo>
                  <a:pt x="762000" y="31749"/>
                </a:lnTo>
                <a:close/>
              </a:path>
              <a:path w="1174750" h="76200">
                <a:moveTo>
                  <a:pt x="850900" y="31749"/>
                </a:moveTo>
                <a:lnTo>
                  <a:pt x="800100" y="31749"/>
                </a:lnTo>
                <a:lnTo>
                  <a:pt x="800100" y="44449"/>
                </a:lnTo>
                <a:lnTo>
                  <a:pt x="850900" y="44449"/>
                </a:lnTo>
                <a:lnTo>
                  <a:pt x="850900" y="31749"/>
                </a:lnTo>
                <a:close/>
              </a:path>
              <a:path w="1174750" h="76200">
                <a:moveTo>
                  <a:pt x="939800" y="31749"/>
                </a:moveTo>
                <a:lnTo>
                  <a:pt x="889000" y="31749"/>
                </a:lnTo>
                <a:lnTo>
                  <a:pt x="889000" y="44449"/>
                </a:lnTo>
                <a:lnTo>
                  <a:pt x="939800" y="44449"/>
                </a:lnTo>
                <a:lnTo>
                  <a:pt x="939800" y="31749"/>
                </a:lnTo>
                <a:close/>
              </a:path>
              <a:path w="1174750" h="76200">
                <a:moveTo>
                  <a:pt x="1028700" y="31749"/>
                </a:moveTo>
                <a:lnTo>
                  <a:pt x="977900" y="31749"/>
                </a:lnTo>
                <a:lnTo>
                  <a:pt x="977900" y="44449"/>
                </a:lnTo>
                <a:lnTo>
                  <a:pt x="1028700" y="44449"/>
                </a:lnTo>
                <a:lnTo>
                  <a:pt x="1028700" y="31749"/>
                </a:lnTo>
                <a:close/>
              </a:path>
              <a:path w="1174750" h="76200">
                <a:moveTo>
                  <a:pt x="1117600" y="31749"/>
                </a:moveTo>
                <a:lnTo>
                  <a:pt x="1066800" y="31749"/>
                </a:lnTo>
                <a:lnTo>
                  <a:pt x="1066800" y="44449"/>
                </a:lnTo>
                <a:lnTo>
                  <a:pt x="1117600" y="44449"/>
                </a:lnTo>
                <a:lnTo>
                  <a:pt x="1117600" y="31749"/>
                </a:lnTo>
                <a:close/>
              </a:path>
              <a:path w="1174750" h="76200">
                <a:moveTo>
                  <a:pt x="1123695" y="0"/>
                </a:moveTo>
                <a:lnTo>
                  <a:pt x="1123695" y="76199"/>
                </a:lnTo>
                <a:lnTo>
                  <a:pt x="1174495" y="38099"/>
                </a:lnTo>
                <a:lnTo>
                  <a:pt x="1123695" y="0"/>
                </a:lnTo>
                <a:close/>
              </a:path>
            </a:pathLst>
          </a:custGeom>
          <a:solidFill>
            <a:srgbClr val="0078D6"/>
          </a:solidFill>
        </p:spPr>
        <p:txBody>
          <a:bodyPr wrap="square" lIns="0" tIns="0" rIns="0" bIns="0" rtlCol="0"/>
          <a:lstStyle/>
          <a:p>
            <a:endParaRPr/>
          </a:p>
        </p:txBody>
      </p:sp>
      <p:sp>
        <p:nvSpPr>
          <p:cNvPr id="63" name="object 63"/>
          <p:cNvSpPr/>
          <p:nvPr/>
        </p:nvSpPr>
        <p:spPr>
          <a:xfrm>
            <a:off x="9482328" y="4200144"/>
            <a:ext cx="409575" cy="76200"/>
          </a:xfrm>
          <a:custGeom>
            <a:avLst/>
            <a:gdLst/>
            <a:ahLst/>
            <a:cxnLst/>
            <a:rect l="l" t="t" r="r" b="b"/>
            <a:pathLst>
              <a:path w="409575" h="76200">
                <a:moveTo>
                  <a:pt x="50800" y="31749"/>
                </a:moveTo>
                <a:lnTo>
                  <a:pt x="0" y="31749"/>
                </a:lnTo>
                <a:lnTo>
                  <a:pt x="0" y="44449"/>
                </a:lnTo>
                <a:lnTo>
                  <a:pt x="50800" y="44449"/>
                </a:lnTo>
                <a:lnTo>
                  <a:pt x="50800" y="31749"/>
                </a:lnTo>
                <a:close/>
              </a:path>
              <a:path w="409575" h="76200">
                <a:moveTo>
                  <a:pt x="139700" y="31749"/>
                </a:moveTo>
                <a:lnTo>
                  <a:pt x="88900" y="31749"/>
                </a:lnTo>
                <a:lnTo>
                  <a:pt x="88900" y="44449"/>
                </a:lnTo>
                <a:lnTo>
                  <a:pt x="139700" y="44449"/>
                </a:lnTo>
                <a:lnTo>
                  <a:pt x="139700" y="31749"/>
                </a:lnTo>
                <a:close/>
              </a:path>
              <a:path w="409575" h="76200">
                <a:moveTo>
                  <a:pt x="228600" y="31749"/>
                </a:moveTo>
                <a:lnTo>
                  <a:pt x="177800" y="31749"/>
                </a:lnTo>
                <a:lnTo>
                  <a:pt x="177800" y="44449"/>
                </a:lnTo>
                <a:lnTo>
                  <a:pt x="228600" y="44449"/>
                </a:lnTo>
                <a:lnTo>
                  <a:pt x="228600" y="31749"/>
                </a:lnTo>
                <a:close/>
              </a:path>
              <a:path w="409575" h="76200">
                <a:moveTo>
                  <a:pt x="317500" y="31749"/>
                </a:moveTo>
                <a:lnTo>
                  <a:pt x="266700" y="31749"/>
                </a:lnTo>
                <a:lnTo>
                  <a:pt x="266700" y="44449"/>
                </a:lnTo>
                <a:lnTo>
                  <a:pt x="317500" y="44449"/>
                </a:lnTo>
                <a:lnTo>
                  <a:pt x="317500" y="31749"/>
                </a:lnTo>
                <a:close/>
              </a:path>
              <a:path w="409575" h="76200">
                <a:moveTo>
                  <a:pt x="358521" y="0"/>
                </a:moveTo>
                <a:lnTo>
                  <a:pt x="358521" y="76199"/>
                </a:lnTo>
                <a:lnTo>
                  <a:pt x="400854" y="44449"/>
                </a:lnTo>
                <a:lnTo>
                  <a:pt x="371221" y="44449"/>
                </a:lnTo>
                <a:lnTo>
                  <a:pt x="371221" y="31749"/>
                </a:lnTo>
                <a:lnTo>
                  <a:pt x="400854" y="31749"/>
                </a:lnTo>
                <a:lnTo>
                  <a:pt x="358521" y="0"/>
                </a:lnTo>
                <a:close/>
              </a:path>
              <a:path w="409575" h="76200">
                <a:moveTo>
                  <a:pt x="358521" y="31749"/>
                </a:moveTo>
                <a:lnTo>
                  <a:pt x="355600" y="31749"/>
                </a:lnTo>
                <a:lnTo>
                  <a:pt x="355600" y="44449"/>
                </a:lnTo>
                <a:lnTo>
                  <a:pt x="358521" y="44449"/>
                </a:lnTo>
                <a:lnTo>
                  <a:pt x="358521" y="31749"/>
                </a:lnTo>
                <a:close/>
              </a:path>
              <a:path w="409575" h="76200">
                <a:moveTo>
                  <a:pt x="400854" y="31749"/>
                </a:moveTo>
                <a:lnTo>
                  <a:pt x="371221" y="31749"/>
                </a:lnTo>
                <a:lnTo>
                  <a:pt x="371221" y="44449"/>
                </a:lnTo>
                <a:lnTo>
                  <a:pt x="400854" y="44449"/>
                </a:lnTo>
                <a:lnTo>
                  <a:pt x="409321" y="38099"/>
                </a:lnTo>
                <a:lnTo>
                  <a:pt x="400854" y="31749"/>
                </a:lnTo>
                <a:close/>
              </a:path>
            </a:pathLst>
          </a:custGeom>
          <a:solidFill>
            <a:srgbClr val="0078D6"/>
          </a:solidFill>
        </p:spPr>
        <p:txBody>
          <a:bodyPr wrap="square" lIns="0" tIns="0" rIns="0" bIns="0" rtlCol="0"/>
          <a:lstStyle/>
          <a:p>
            <a:endParaRPr/>
          </a:p>
        </p:txBody>
      </p:sp>
      <p:sp>
        <p:nvSpPr>
          <p:cNvPr id="64" name="object 64"/>
          <p:cNvSpPr txBox="1"/>
          <p:nvPr/>
        </p:nvSpPr>
        <p:spPr>
          <a:xfrm>
            <a:off x="8671686" y="4531867"/>
            <a:ext cx="925830" cy="330200"/>
          </a:xfrm>
          <a:prstGeom prst="rect">
            <a:avLst/>
          </a:prstGeom>
        </p:spPr>
        <p:txBody>
          <a:bodyPr vert="horz" wrap="square" lIns="0" tIns="12065" rIns="0" bIns="0" rtlCol="0">
            <a:spAutoFit/>
          </a:bodyPr>
          <a:lstStyle/>
          <a:p>
            <a:pPr marL="140335" marR="5080" indent="-128270">
              <a:lnSpc>
                <a:spcPct val="100000"/>
              </a:lnSpc>
              <a:spcBef>
                <a:spcPts val="95"/>
              </a:spcBef>
            </a:pPr>
            <a:r>
              <a:rPr sz="1000" b="1" spc="-5" dirty="0">
                <a:solidFill>
                  <a:srgbClr val="505050"/>
                </a:solidFill>
                <a:latin typeface="Segoe UI Semibold"/>
                <a:cs typeface="Segoe UI Semibold"/>
              </a:rPr>
              <a:t>Azure </a:t>
            </a:r>
            <a:r>
              <a:rPr sz="1000" b="1" spc="-10" dirty="0">
                <a:solidFill>
                  <a:srgbClr val="505050"/>
                </a:solidFill>
                <a:latin typeface="Segoe UI Semibold"/>
                <a:cs typeface="Segoe UI Semibold"/>
              </a:rPr>
              <a:t>SQL </a:t>
            </a:r>
            <a:r>
              <a:rPr sz="1000" b="1" spc="-5" dirty="0">
                <a:solidFill>
                  <a:srgbClr val="505050"/>
                </a:solidFill>
                <a:latin typeface="Segoe UI Semibold"/>
                <a:cs typeface="Segoe UI Semibold"/>
              </a:rPr>
              <a:t>Data  </a:t>
            </a:r>
            <a:r>
              <a:rPr sz="1000" b="1" spc="-10" dirty="0">
                <a:solidFill>
                  <a:srgbClr val="505050"/>
                </a:solidFill>
                <a:latin typeface="Segoe UI Semibold"/>
                <a:cs typeface="Segoe UI Semibold"/>
              </a:rPr>
              <a:t>Warehouse</a:t>
            </a:r>
            <a:endParaRPr sz="1000">
              <a:latin typeface="Segoe UI Semibold"/>
              <a:cs typeface="Segoe UI Semibold"/>
            </a:endParaRPr>
          </a:p>
        </p:txBody>
      </p:sp>
      <p:sp>
        <p:nvSpPr>
          <p:cNvPr id="65" name="object 65"/>
          <p:cNvSpPr txBox="1"/>
          <p:nvPr/>
        </p:nvSpPr>
        <p:spPr>
          <a:xfrm>
            <a:off x="9863708" y="4531867"/>
            <a:ext cx="859790" cy="330200"/>
          </a:xfrm>
          <a:prstGeom prst="rect">
            <a:avLst/>
          </a:prstGeom>
        </p:spPr>
        <p:txBody>
          <a:bodyPr vert="horz" wrap="square" lIns="0" tIns="12065" rIns="0" bIns="0" rtlCol="0">
            <a:spAutoFit/>
          </a:bodyPr>
          <a:lstStyle/>
          <a:p>
            <a:pPr marL="200025" marR="5080" indent="-187960">
              <a:lnSpc>
                <a:spcPct val="100000"/>
              </a:lnSpc>
              <a:spcBef>
                <a:spcPts val="95"/>
              </a:spcBef>
            </a:pPr>
            <a:r>
              <a:rPr sz="1000" b="1" spc="-5" dirty="0">
                <a:solidFill>
                  <a:srgbClr val="505050"/>
                </a:solidFill>
                <a:latin typeface="Segoe UI Semibold"/>
                <a:cs typeface="Segoe UI Semibold"/>
              </a:rPr>
              <a:t>Azure</a:t>
            </a:r>
            <a:r>
              <a:rPr sz="1000" b="1" spc="-60" dirty="0">
                <a:solidFill>
                  <a:srgbClr val="505050"/>
                </a:solidFill>
                <a:latin typeface="Segoe UI Semibold"/>
                <a:cs typeface="Segoe UI Semibold"/>
              </a:rPr>
              <a:t> </a:t>
            </a:r>
            <a:r>
              <a:rPr sz="1000" b="1" spc="-5" dirty="0">
                <a:solidFill>
                  <a:srgbClr val="505050"/>
                </a:solidFill>
                <a:latin typeface="Segoe UI Semibold"/>
                <a:cs typeface="Segoe UI Semibold"/>
              </a:rPr>
              <a:t>Analysis  </a:t>
            </a:r>
            <a:r>
              <a:rPr sz="1000" b="1" spc="-10" dirty="0">
                <a:solidFill>
                  <a:srgbClr val="505050"/>
                </a:solidFill>
                <a:latin typeface="Segoe UI Semibold"/>
                <a:cs typeface="Segoe UI Semibold"/>
              </a:rPr>
              <a:t>Services</a:t>
            </a:r>
            <a:endParaRPr sz="1000">
              <a:latin typeface="Segoe UI Semibold"/>
              <a:cs typeface="Segoe UI Semibold"/>
            </a:endParaRPr>
          </a:p>
        </p:txBody>
      </p:sp>
      <p:sp>
        <p:nvSpPr>
          <p:cNvPr id="66" name="object 66"/>
          <p:cNvSpPr txBox="1"/>
          <p:nvPr/>
        </p:nvSpPr>
        <p:spPr>
          <a:xfrm>
            <a:off x="11073130" y="4531867"/>
            <a:ext cx="53594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Power</a:t>
            </a:r>
            <a:r>
              <a:rPr sz="1000" b="1" spc="-50" dirty="0">
                <a:solidFill>
                  <a:srgbClr val="505050"/>
                </a:solidFill>
                <a:latin typeface="Segoe UI Semibold"/>
                <a:cs typeface="Segoe UI Semibold"/>
              </a:rPr>
              <a:t> </a:t>
            </a:r>
            <a:r>
              <a:rPr sz="1000" b="1" spc="-5" dirty="0">
                <a:solidFill>
                  <a:srgbClr val="505050"/>
                </a:solidFill>
                <a:latin typeface="Segoe UI Semibold"/>
                <a:cs typeface="Segoe UI Semibold"/>
              </a:rPr>
              <a:t>BI</a:t>
            </a:r>
            <a:endParaRPr sz="1000">
              <a:latin typeface="Segoe UI Semibold"/>
              <a:cs typeface="Segoe UI Semibold"/>
            </a:endParaRPr>
          </a:p>
        </p:txBody>
      </p:sp>
      <p:sp>
        <p:nvSpPr>
          <p:cNvPr id="67" name="object 67"/>
          <p:cNvSpPr/>
          <p:nvPr/>
        </p:nvSpPr>
        <p:spPr>
          <a:xfrm>
            <a:off x="10666476" y="4200144"/>
            <a:ext cx="306705" cy="76200"/>
          </a:xfrm>
          <a:custGeom>
            <a:avLst/>
            <a:gdLst/>
            <a:ahLst/>
            <a:cxnLst/>
            <a:rect l="l" t="t" r="r" b="b"/>
            <a:pathLst>
              <a:path w="306704" h="76200">
                <a:moveTo>
                  <a:pt x="50800" y="31749"/>
                </a:moveTo>
                <a:lnTo>
                  <a:pt x="0" y="31749"/>
                </a:lnTo>
                <a:lnTo>
                  <a:pt x="0" y="44449"/>
                </a:lnTo>
                <a:lnTo>
                  <a:pt x="50800" y="44449"/>
                </a:lnTo>
                <a:lnTo>
                  <a:pt x="50800" y="31749"/>
                </a:lnTo>
                <a:close/>
              </a:path>
              <a:path w="306704" h="76200">
                <a:moveTo>
                  <a:pt x="139700" y="31749"/>
                </a:moveTo>
                <a:lnTo>
                  <a:pt x="88900" y="31749"/>
                </a:lnTo>
                <a:lnTo>
                  <a:pt x="88900" y="44449"/>
                </a:lnTo>
                <a:lnTo>
                  <a:pt x="139700" y="44449"/>
                </a:lnTo>
                <a:lnTo>
                  <a:pt x="139700" y="31749"/>
                </a:lnTo>
                <a:close/>
              </a:path>
              <a:path w="306704" h="76200">
                <a:moveTo>
                  <a:pt x="228600" y="31749"/>
                </a:moveTo>
                <a:lnTo>
                  <a:pt x="177800" y="31749"/>
                </a:lnTo>
                <a:lnTo>
                  <a:pt x="177800" y="44449"/>
                </a:lnTo>
                <a:lnTo>
                  <a:pt x="228600" y="44449"/>
                </a:lnTo>
                <a:lnTo>
                  <a:pt x="228600" y="31749"/>
                </a:lnTo>
                <a:close/>
              </a:path>
              <a:path w="306704" h="76200">
                <a:moveTo>
                  <a:pt x="255904" y="0"/>
                </a:moveTo>
                <a:lnTo>
                  <a:pt x="255904" y="76199"/>
                </a:lnTo>
                <a:lnTo>
                  <a:pt x="298238" y="44449"/>
                </a:lnTo>
                <a:lnTo>
                  <a:pt x="266700" y="44449"/>
                </a:lnTo>
                <a:lnTo>
                  <a:pt x="266700" y="31749"/>
                </a:lnTo>
                <a:lnTo>
                  <a:pt x="298238" y="31749"/>
                </a:lnTo>
                <a:lnTo>
                  <a:pt x="255904" y="0"/>
                </a:lnTo>
                <a:close/>
              </a:path>
              <a:path w="306704" h="76200">
                <a:moveTo>
                  <a:pt x="268604" y="31749"/>
                </a:moveTo>
                <a:lnTo>
                  <a:pt x="266700" y="31749"/>
                </a:lnTo>
                <a:lnTo>
                  <a:pt x="266700" y="44449"/>
                </a:lnTo>
                <a:lnTo>
                  <a:pt x="268604" y="44449"/>
                </a:lnTo>
                <a:lnTo>
                  <a:pt x="268604" y="31749"/>
                </a:lnTo>
                <a:close/>
              </a:path>
              <a:path w="306704" h="76200">
                <a:moveTo>
                  <a:pt x="298238" y="31749"/>
                </a:moveTo>
                <a:lnTo>
                  <a:pt x="268604" y="31749"/>
                </a:lnTo>
                <a:lnTo>
                  <a:pt x="268604" y="44449"/>
                </a:lnTo>
                <a:lnTo>
                  <a:pt x="298238" y="44449"/>
                </a:lnTo>
                <a:lnTo>
                  <a:pt x="306704" y="38099"/>
                </a:lnTo>
                <a:lnTo>
                  <a:pt x="298238" y="31749"/>
                </a:lnTo>
                <a:close/>
              </a:path>
            </a:pathLst>
          </a:custGeom>
          <a:solidFill>
            <a:srgbClr val="0078D6"/>
          </a:solidFill>
        </p:spPr>
        <p:txBody>
          <a:bodyPr wrap="square" lIns="0" tIns="0" rIns="0" bIns="0" rtlCol="0"/>
          <a:lstStyle/>
          <a:p>
            <a:endParaRPr/>
          </a:p>
        </p:txBody>
      </p:sp>
      <p:sp>
        <p:nvSpPr>
          <p:cNvPr id="68" name="object 68"/>
          <p:cNvSpPr txBox="1"/>
          <p:nvPr/>
        </p:nvSpPr>
        <p:spPr>
          <a:xfrm>
            <a:off x="7096506" y="4013961"/>
            <a:ext cx="537210"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0078D6"/>
                </a:solidFill>
                <a:latin typeface="Segoe UI Semibold"/>
                <a:cs typeface="Segoe UI Semibold"/>
              </a:rPr>
              <a:t>PolyBase</a:t>
            </a:r>
            <a:endParaRPr sz="1000">
              <a:latin typeface="Segoe UI Semibold"/>
              <a:cs typeface="Segoe UI Semibold"/>
            </a:endParaRPr>
          </a:p>
        </p:txBody>
      </p:sp>
      <p:sp>
        <p:nvSpPr>
          <p:cNvPr id="69" name="object 69"/>
          <p:cNvSpPr/>
          <p:nvPr/>
        </p:nvSpPr>
        <p:spPr>
          <a:xfrm>
            <a:off x="5690615" y="4200144"/>
            <a:ext cx="3127375" cy="76200"/>
          </a:xfrm>
          <a:custGeom>
            <a:avLst/>
            <a:gdLst/>
            <a:ahLst/>
            <a:cxnLst/>
            <a:rect l="l" t="t" r="r" b="b"/>
            <a:pathLst>
              <a:path w="3127375" h="76200">
                <a:moveTo>
                  <a:pt x="76200" y="0"/>
                </a:moveTo>
                <a:lnTo>
                  <a:pt x="0" y="38099"/>
                </a:lnTo>
                <a:lnTo>
                  <a:pt x="76200" y="76199"/>
                </a:lnTo>
                <a:lnTo>
                  <a:pt x="76200" y="44449"/>
                </a:lnTo>
                <a:lnTo>
                  <a:pt x="63500" y="44449"/>
                </a:lnTo>
                <a:lnTo>
                  <a:pt x="63500" y="31749"/>
                </a:lnTo>
                <a:lnTo>
                  <a:pt x="76200" y="31749"/>
                </a:lnTo>
                <a:lnTo>
                  <a:pt x="76200" y="0"/>
                </a:lnTo>
                <a:close/>
              </a:path>
              <a:path w="3127375" h="76200">
                <a:moveTo>
                  <a:pt x="76200" y="31749"/>
                </a:moveTo>
                <a:lnTo>
                  <a:pt x="63500" y="31749"/>
                </a:lnTo>
                <a:lnTo>
                  <a:pt x="63500" y="44449"/>
                </a:lnTo>
                <a:lnTo>
                  <a:pt x="76200" y="44449"/>
                </a:lnTo>
                <a:lnTo>
                  <a:pt x="76200" y="31749"/>
                </a:lnTo>
                <a:close/>
              </a:path>
              <a:path w="3127375" h="76200">
                <a:moveTo>
                  <a:pt x="114300" y="31749"/>
                </a:moveTo>
                <a:lnTo>
                  <a:pt x="76200" y="31749"/>
                </a:lnTo>
                <a:lnTo>
                  <a:pt x="76200" y="44449"/>
                </a:lnTo>
                <a:lnTo>
                  <a:pt x="114300" y="44449"/>
                </a:lnTo>
                <a:lnTo>
                  <a:pt x="114300" y="31749"/>
                </a:lnTo>
                <a:close/>
              </a:path>
              <a:path w="3127375" h="76200">
                <a:moveTo>
                  <a:pt x="203200" y="31749"/>
                </a:moveTo>
                <a:lnTo>
                  <a:pt x="152400" y="31749"/>
                </a:lnTo>
                <a:lnTo>
                  <a:pt x="152400" y="44449"/>
                </a:lnTo>
                <a:lnTo>
                  <a:pt x="203200" y="44449"/>
                </a:lnTo>
                <a:lnTo>
                  <a:pt x="203200" y="31749"/>
                </a:lnTo>
                <a:close/>
              </a:path>
              <a:path w="3127375" h="76200">
                <a:moveTo>
                  <a:pt x="292100" y="31749"/>
                </a:moveTo>
                <a:lnTo>
                  <a:pt x="241300" y="31749"/>
                </a:lnTo>
                <a:lnTo>
                  <a:pt x="241300" y="44449"/>
                </a:lnTo>
                <a:lnTo>
                  <a:pt x="292100" y="44449"/>
                </a:lnTo>
                <a:lnTo>
                  <a:pt x="292100" y="31749"/>
                </a:lnTo>
                <a:close/>
              </a:path>
              <a:path w="3127375" h="76200">
                <a:moveTo>
                  <a:pt x="381000" y="31749"/>
                </a:moveTo>
                <a:lnTo>
                  <a:pt x="330200" y="31749"/>
                </a:lnTo>
                <a:lnTo>
                  <a:pt x="330200" y="44449"/>
                </a:lnTo>
                <a:lnTo>
                  <a:pt x="381000" y="44449"/>
                </a:lnTo>
                <a:lnTo>
                  <a:pt x="381000" y="31749"/>
                </a:lnTo>
                <a:close/>
              </a:path>
              <a:path w="3127375" h="76200">
                <a:moveTo>
                  <a:pt x="469900" y="31749"/>
                </a:moveTo>
                <a:lnTo>
                  <a:pt x="419100" y="31749"/>
                </a:lnTo>
                <a:lnTo>
                  <a:pt x="419100" y="44449"/>
                </a:lnTo>
                <a:lnTo>
                  <a:pt x="469900" y="44449"/>
                </a:lnTo>
                <a:lnTo>
                  <a:pt x="469900" y="31749"/>
                </a:lnTo>
                <a:close/>
              </a:path>
              <a:path w="3127375" h="76200">
                <a:moveTo>
                  <a:pt x="558800" y="31749"/>
                </a:moveTo>
                <a:lnTo>
                  <a:pt x="508000" y="31749"/>
                </a:lnTo>
                <a:lnTo>
                  <a:pt x="508000" y="44449"/>
                </a:lnTo>
                <a:lnTo>
                  <a:pt x="558800" y="44449"/>
                </a:lnTo>
                <a:lnTo>
                  <a:pt x="558800" y="31749"/>
                </a:lnTo>
                <a:close/>
              </a:path>
              <a:path w="3127375" h="76200">
                <a:moveTo>
                  <a:pt x="647700" y="31749"/>
                </a:moveTo>
                <a:lnTo>
                  <a:pt x="596900" y="31749"/>
                </a:lnTo>
                <a:lnTo>
                  <a:pt x="596900" y="44449"/>
                </a:lnTo>
                <a:lnTo>
                  <a:pt x="647700" y="44449"/>
                </a:lnTo>
                <a:lnTo>
                  <a:pt x="647700" y="31749"/>
                </a:lnTo>
                <a:close/>
              </a:path>
              <a:path w="3127375" h="76200">
                <a:moveTo>
                  <a:pt x="736600" y="31749"/>
                </a:moveTo>
                <a:lnTo>
                  <a:pt x="685800" y="31749"/>
                </a:lnTo>
                <a:lnTo>
                  <a:pt x="685800" y="44449"/>
                </a:lnTo>
                <a:lnTo>
                  <a:pt x="736600" y="44449"/>
                </a:lnTo>
                <a:lnTo>
                  <a:pt x="736600" y="31749"/>
                </a:lnTo>
                <a:close/>
              </a:path>
              <a:path w="3127375" h="76200">
                <a:moveTo>
                  <a:pt x="825500" y="31749"/>
                </a:moveTo>
                <a:lnTo>
                  <a:pt x="774700" y="31749"/>
                </a:lnTo>
                <a:lnTo>
                  <a:pt x="774700" y="44449"/>
                </a:lnTo>
                <a:lnTo>
                  <a:pt x="825500" y="44449"/>
                </a:lnTo>
                <a:lnTo>
                  <a:pt x="825500" y="31749"/>
                </a:lnTo>
                <a:close/>
              </a:path>
              <a:path w="3127375" h="76200">
                <a:moveTo>
                  <a:pt x="914400" y="31749"/>
                </a:moveTo>
                <a:lnTo>
                  <a:pt x="863600" y="31749"/>
                </a:lnTo>
                <a:lnTo>
                  <a:pt x="863600" y="44449"/>
                </a:lnTo>
                <a:lnTo>
                  <a:pt x="914400" y="44449"/>
                </a:lnTo>
                <a:lnTo>
                  <a:pt x="914400" y="31749"/>
                </a:lnTo>
                <a:close/>
              </a:path>
              <a:path w="3127375" h="76200">
                <a:moveTo>
                  <a:pt x="1003300" y="31749"/>
                </a:moveTo>
                <a:lnTo>
                  <a:pt x="952500" y="31749"/>
                </a:lnTo>
                <a:lnTo>
                  <a:pt x="952500" y="44449"/>
                </a:lnTo>
                <a:lnTo>
                  <a:pt x="1003300" y="44449"/>
                </a:lnTo>
                <a:lnTo>
                  <a:pt x="1003300" y="31749"/>
                </a:lnTo>
                <a:close/>
              </a:path>
              <a:path w="3127375" h="76200">
                <a:moveTo>
                  <a:pt x="1092200" y="31749"/>
                </a:moveTo>
                <a:lnTo>
                  <a:pt x="1041400" y="31749"/>
                </a:lnTo>
                <a:lnTo>
                  <a:pt x="1041400" y="44449"/>
                </a:lnTo>
                <a:lnTo>
                  <a:pt x="1092200" y="44449"/>
                </a:lnTo>
                <a:lnTo>
                  <a:pt x="1092200" y="31749"/>
                </a:lnTo>
                <a:close/>
              </a:path>
              <a:path w="3127375" h="76200">
                <a:moveTo>
                  <a:pt x="1181100" y="31749"/>
                </a:moveTo>
                <a:lnTo>
                  <a:pt x="1130300" y="31749"/>
                </a:lnTo>
                <a:lnTo>
                  <a:pt x="1130300" y="44449"/>
                </a:lnTo>
                <a:lnTo>
                  <a:pt x="1181100" y="44449"/>
                </a:lnTo>
                <a:lnTo>
                  <a:pt x="1181100" y="31749"/>
                </a:lnTo>
                <a:close/>
              </a:path>
              <a:path w="3127375" h="76200">
                <a:moveTo>
                  <a:pt x="1270000" y="31749"/>
                </a:moveTo>
                <a:lnTo>
                  <a:pt x="1219200" y="31749"/>
                </a:lnTo>
                <a:lnTo>
                  <a:pt x="1219200" y="44449"/>
                </a:lnTo>
                <a:lnTo>
                  <a:pt x="1270000" y="44449"/>
                </a:lnTo>
                <a:lnTo>
                  <a:pt x="1270000" y="31749"/>
                </a:lnTo>
                <a:close/>
              </a:path>
              <a:path w="3127375" h="76200">
                <a:moveTo>
                  <a:pt x="1358900" y="31749"/>
                </a:moveTo>
                <a:lnTo>
                  <a:pt x="1308100" y="31749"/>
                </a:lnTo>
                <a:lnTo>
                  <a:pt x="1308100" y="44449"/>
                </a:lnTo>
                <a:lnTo>
                  <a:pt x="1358900" y="44449"/>
                </a:lnTo>
                <a:lnTo>
                  <a:pt x="1358900" y="31749"/>
                </a:lnTo>
                <a:close/>
              </a:path>
              <a:path w="3127375" h="76200">
                <a:moveTo>
                  <a:pt x="1447800" y="31749"/>
                </a:moveTo>
                <a:lnTo>
                  <a:pt x="1397000" y="31749"/>
                </a:lnTo>
                <a:lnTo>
                  <a:pt x="1397000" y="44449"/>
                </a:lnTo>
                <a:lnTo>
                  <a:pt x="1447800" y="44449"/>
                </a:lnTo>
                <a:lnTo>
                  <a:pt x="1447800" y="31749"/>
                </a:lnTo>
                <a:close/>
              </a:path>
              <a:path w="3127375" h="76200">
                <a:moveTo>
                  <a:pt x="1536700" y="31749"/>
                </a:moveTo>
                <a:lnTo>
                  <a:pt x="1485900" y="31749"/>
                </a:lnTo>
                <a:lnTo>
                  <a:pt x="1485900" y="44449"/>
                </a:lnTo>
                <a:lnTo>
                  <a:pt x="1536700" y="44449"/>
                </a:lnTo>
                <a:lnTo>
                  <a:pt x="1536700" y="31749"/>
                </a:lnTo>
                <a:close/>
              </a:path>
              <a:path w="3127375" h="76200">
                <a:moveTo>
                  <a:pt x="1625600" y="31749"/>
                </a:moveTo>
                <a:lnTo>
                  <a:pt x="1574800" y="31749"/>
                </a:lnTo>
                <a:lnTo>
                  <a:pt x="1574800" y="44449"/>
                </a:lnTo>
                <a:lnTo>
                  <a:pt x="1625600" y="44449"/>
                </a:lnTo>
                <a:lnTo>
                  <a:pt x="1625600" y="31749"/>
                </a:lnTo>
                <a:close/>
              </a:path>
              <a:path w="3127375" h="76200">
                <a:moveTo>
                  <a:pt x="1714500" y="31749"/>
                </a:moveTo>
                <a:lnTo>
                  <a:pt x="1663700" y="31749"/>
                </a:lnTo>
                <a:lnTo>
                  <a:pt x="1663700" y="44449"/>
                </a:lnTo>
                <a:lnTo>
                  <a:pt x="1714500" y="44449"/>
                </a:lnTo>
                <a:lnTo>
                  <a:pt x="1714500" y="31749"/>
                </a:lnTo>
                <a:close/>
              </a:path>
              <a:path w="3127375" h="76200">
                <a:moveTo>
                  <a:pt x="1803400" y="31749"/>
                </a:moveTo>
                <a:lnTo>
                  <a:pt x="1752600" y="31749"/>
                </a:lnTo>
                <a:lnTo>
                  <a:pt x="1752600" y="44449"/>
                </a:lnTo>
                <a:lnTo>
                  <a:pt x="1803400" y="44449"/>
                </a:lnTo>
                <a:lnTo>
                  <a:pt x="1803400" y="31749"/>
                </a:lnTo>
                <a:close/>
              </a:path>
              <a:path w="3127375" h="76200">
                <a:moveTo>
                  <a:pt x="1892300" y="31749"/>
                </a:moveTo>
                <a:lnTo>
                  <a:pt x="1841500" y="31749"/>
                </a:lnTo>
                <a:lnTo>
                  <a:pt x="1841500" y="44449"/>
                </a:lnTo>
                <a:lnTo>
                  <a:pt x="1892300" y="44449"/>
                </a:lnTo>
                <a:lnTo>
                  <a:pt x="1892300" y="31749"/>
                </a:lnTo>
                <a:close/>
              </a:path>
              <a:path w="3127375" h="76200">
                <a:moveTo>
                  <a:pt x="1981200" y="31749"/>
                </a:moveTo>
                <a:lnTo>
                  <a:pt x="1930400" y="31749"/>
                </a:lnTo>
                <a:lnTo>
                  <a:pt x="1930400" y="44449"/>
                </a:lnTo>
                <a:lnTo>
                  <a:pt x="1981200" y="44449"/>
                </a:lnTo>
                <a:lnTo>
                  <a:pt x="1981200" y="31749"/>
                </a:lnTo>
                <a:close/>
              </a:path>
              <a:path w="3127375" h="76200">
                <a:moveTo>
                  <a:pt x="2070100" y="31749"/>
                </a:moveTo>
                <a:lnTo>
                  <a:pt x="2019300" y="31749"/>
                </a:lnTo>
                <a:lnTo>
                  <a:pt x="2019300" y="44449"/>
                </a:lnTo>
                <a:lnTo>
                  <a:pt x="2070100" y="44449"/>
                </a:lnTo>
                <a:lnTo>
                  <a:pt x="2070100" y="31749"/>
                </a:lnTo>
                <a:close/>
              </a:path>
              <a:path w="3127375" h="76200">
                <a:moveTo>
                  <a:pt x="2159000" y="31749"/>
                </a:moveTo>
                <a:lnTo>
                  <a:pt x="2108200" y="31749"/>
                </a:lnTo>
                <a:lnTo>
                  <a:pt x="2108200" y="44449"/>
                </a:lnTo>
                <a:lnTo>
                  <a:pt x="2159000" y="44449"/>
                </a:lnTo>
                <a:lnTo>
                  <a:pt x="2159000" y="31749"/>
                </a:lnTo>
                <a:close/>
              </a:path>
              <a:path w="3127375" h="76200">
                <a:moveTo>
                  <a:pt x="2247900" y="31749"/>
                </a:moveTo>
                <a:lnTo>
                  <a:pt x="2197100" y="31749"/>
                </a:lnTo>
                <a:lnTo>
                  <a:pt x="2197100" y="44449"/>
                </a:lnTo>
                <a:lnTo>
                  <a:pt x="2247900" y="44449"/>
                </a:lnTo>
                <a:lnTo>
                  <a:pt x="2247900" y="31749"/>
                </a:lnTo>
                <a:close/>
              </a:path>
              <a:path w="3127375" h="76200">
                <a:moveTo>
                  <a:pt x="2336800" y="31749"/>
                </a:moveTo>
                <a:lnTo>
                  <a:pt x="2286000" y="31749"/>
                </a:lnTo>
                <a:lnTo>
                  <a:pt x="2286000" y="44449"/>
                </a:lnTo>
                <a:lnTo>
                  <a:pt x="2336800" y="44449"/>
                </a:lnTo>
                <a:lnTo>
                  <a:pt x="2336800" y="31749"/>
                </a:lnTo>
                <a:close/>
              </a:path>
              <a:path w="3127375" h="76200">
                <a:moveTo>
                  <a:pt x="2425700" y="31749"/>
                </a:moveTo>
                <a:lnTo>
                  <a:pt x="2374900" y="31749"/>
                </a:lnTo>
                <a:lnTo>
                  <a:pt x="2374900" y="44449"/>
                </a:lnTo>
                <a:lnTo>
                  <a:pt x="2425700" y="44449"/>
                </a:lnTo>
                <a:lnTo>
                  <a:pt x="2425700" y="31749"/>
                </a:lnTo>
                <a:close/>
              </a:path>
              <a:path w="3127375" h="76200">
                <a:moveTo>
                  <a:pt x="2514600" y="31749"/>
                </a:moveTo>
                <a:lnTo>
                  <a:pt x="2463800" y="31749"/>
                </a:lnTo>
                <a:lnTo>
                  <a:pt x="2463800" y="44449"/>
                </a:lnTo>
                <a:lnTo>
                  <a:pt x="2514600" y="44449"/>
                </a:lnTo>
                <a:lnTo>
                  <a:pt x="2514600" y="31749"/>
                </a:lnTo>
                <a:close/>
              </a:path>
              <a:path w="3127375" h="76200">
                <a:moveTo>
                  <a:pt x="2603500" y="31749"/>
                </a:moveTo>
                <a:lnTo>
                  <a:pt x="2552700" y="31749"/>
                </a:lnTo>
                <a:lnTo>
                  <a:pt x="2552700" y="44449"/>
                </a:lnTo>
                <a:lnTo>
                  <a:pt x="2603500" y="44449"/>
                </a:lnTo>
                <a:lnTo>
                  <a:pt x="2603500" y="31749"/>
                </a:lnTo>
                <a:close/>
              </a:path>
              <a:path w="3127375" h="76200">
                <a:moveTo>
                  <a:pt x="2692400" y="31749"/>
                </a:moveTo>
                <a:lnTo>
                  <a:pt x="2641600" y="31749"/>
                </a:lnTo>
                <a:lnTo>
                  <a:pt x="2641600" y="44449"/>
                </a:lnTo>
                <a:lnTo>
                  <a:pt x="2692400" y="44449"/>
                </a:lnTo>
                <a:lnTo>
                  <a:pt x="2692400" y="31749"/>
                </a:lnTo>
                <a:close/>
              </a:path>
              <a:path w="3127375" h="76200">
                <a:moveTo>
                  <a:pt x="2781300" y="31749"/>
                </a:moveTo>
                <a:lnTo>
                  <a:pt x="2730500" y="31749"/>
                </a:lnTo>
                <a:lnTo>
                  <a:pt x="2730500" y="44449"/>
                </a:lnTo>
                <a:lnTo>
                  <a:pt x="2781300" y="44449"/>
                </a:lnTo>
                <a:lnTo>
                  <a:pt x="2781300" y="31749"/>
                </a:lnTo>
                <a:close/>
              </a:path>
              <a:path w="3127375" h="76200">
                <a:moveTo>
                  <a:pt x="2870200" y="31749"/>
                </a:moveTo>
                <a:lnTo>
                  <a:pt x="2819400" y="31749"/>
                </a:lnTo>
                <a:lnTo>
                  <a:pt x="2819400" y="44449"/>
                </a:lnTo>
                <a:lnTo>
                  <a:pt x="2870200" y="44449"/>
                </a:lnTo>
                <a:lnTo>
                  <a:pt x="2870200" y="31749"/>
                </a:lnTo>
                <a:close/>
              </a:path>
              <a:path w="3127375" h="76200">
                <a:moveTo>
                  <a:pt x="2959100" y="31749"/>
                </a:moveTo>
                <a:lnTo>
                  <a:pt x="2908300" y="31749"/>
                </a:lnTo>
                <a:lnTo>
                  <a:pt x="2908300" y="44449"/>
                </a:lnTo>
                <a:lnTo>
                  <a:pt x="2959100" y="44449"/>
                </a:lnTo>
                <a:lnTo>
                  <a:pt x="2959100" y="31749"/>
                </a:lnTo>
                <a:close/>
              </a:path>
              <a:path w="3127375" h="76200">
                <a:moveTo>
                  <a:pt x="3048000" y="31749"/>
                </a:moveTo>
                <a:lnTo>
                  <a:pt x="2997200" y="31749"/>
                </a:lnTo>
                <a:lnTo>
                  <a:pt x="2997200" y="44449"/>
                </a:lnTo>
                <a:lnTo>
                  <a:pt x="3048000" y="44449"/>
                </a:lnTo>
                <a:lnTo>
                  <a:pt x="3048000" y="31749"/>
                </a:lnTo>
                <a:close/>
              </a:path>
              <a:path w="3127375" h="76200">
                <a:moveTo>
                  <a:pt x="3051048" y="0"/>
                </a:moveTo>
                <a:lnTo>
                  <a:pt x="3051048" y="76199"/>
                </a:lnTo>
                <a:lnTo>
                  <a:pt x="3127248" y="38099"/>
                </a:lnTo>
                <a:lnTo>
                  <a:pt x="3051048" y="0"/>
                </a:lnTo>
                <a:close/>
              </a:path>
            </a:pathLst>
          </a:custGeom>
          <a:solidFill>
            <a:srgbClr val="0078D6"/>
          </a:solidFill>
        </p:spPr>
        <p:txBody>
          <a:bodyPr wrap="square" lIns="0" tIns="0" rIns="0" bIns="0" rtlCol="0"/>
          <a:lstStyle/>
          <a:p>
            <a:endParaRPr/>
          </a:p>
        </p:txBody>
      </p:sp>
      <p:sp>
        <p:nvSpPr>
          <p:cNvPr id="70" name="object 70"/>
          <p:cNvSpPr/>
          <p:nvPr/>
        </p:nvSpPr>
        <p:spPr>
          <a:xfrm>
            <a:off x="6493509" y="2827401"/>
            <a:ext cx="365125" cy="1402715"/>
          </a:xfrm>
          <a:custGeom>
            <a:avLst/>
            <a:gdLst/>
            <a:ahLst/>
            <a:cxnLst/>
            <a:rect l="l" t="t" r="r" b="b"/>
            <a:pathLst>
              <a:path w="365125" h="1402714">
                <a:moveTo>
                  <a:pt x="12699" y="1351534"/>
                </a:moveTo>
                <a:lnTo>
                  <a:pt x="0" y="1351534"/>
                </a:lnTo>
                <a:lnTo>
                  <a:pt x="0" y="1402334"/>
                </a:lnTo>
                <a:lnTo>
                  <a:pt x="12699" y="1402334"/>
                </a:lnTo>
                <a:lnTo>
                  <a:pt x="12699" y="1351534"/>
                </a:lnTo>
                <a:close/>
              </a:path>
              <a:path w="365125" h="1402714">
                <a:moveTo>
                  <a:pt x="12699" y="1262634"/>
                </a:moveTo>
                <a:lnTo>
                  <a:pt x="0" y="1262634"/>
                </a:lnTo>
                <a:lnTo>
                  <a:pt x="0" y="1313434"/>
                </a:lnTo>
                <a:lnTo>
                  <a:pt x="12699" y="1313434"/>
                </a:lnTo>
                <a:lnTo>
                  <a:pt x="12699" y="1262634"/>
                </a:lnTo>
                <a:close/>
              </a:path>
              <a:path w="365125" h="1402714">
                <a:moveTo>
                  <a:pt x="12699" y="1173734"/>
                </a:moveTo>
                <a:lnTo>
                  <a:pt x="0" y="1173734"/>
                </a:lnTo>
                <a:lnTo>
                  <a:pt x="0" y="1224534"/>
                </a:lnTo>
                <a:lnTo>
                  <a:pt x="12699" y="1224534"/>
                </a:lnTo>
                <a:lnTo>
                  <a:pt x="12699" y="1173734"/>
                </a:lnTo>
                <a:close/>
              </a:path>
              <a:path w="365125" h="1402714">
                <a:moveTo>
                  <a:pt x="12699" y="1084834"/>
                </a:moveTo>
                <a:lnTo>
                  <a:pt x="0" y="1084834"/>
                </a:lnTo>
                <a:lnTo>
                  <a:pt x="0" y="1135634"/>
                </a:lnTo>
                <a:lnTo>
                  <a:pt x="12699" y="1135634"/>
                </a:lnTo>
                <a:lnTo>
                  <a:pt x="12699" y="1084834"/>
                </a:lnTo>
                <a:close/>
              </a:path>
              <a:path w="365125" h="1402714">
                <a:moveTo>
                  <a:pt x="12699" y="995934"/>
                </a:moveTo>
                <a:lnTo>
                  <a:pt x="0" y="995934"/>
                </a:lnTo>
                <a:lnTo>
                  <a:pt x="0" y="1046734"/>
                </a:lnTo>
                <a:lnTo>
                  <a:pt x="12699" y="1046734"/>
                </a:lnTo>
                <a:lnTo>
                  <a:pt x="12699" y="995934"/>
                </a:lnTo>
                <a:close/>
              </a:path>
              <a:path w="365125" h="1402714">
                <a:moveTo>
                  <a:pt x="12699" y="907034"/>
                </a:moveTo>
                <a:lnTo>
                  <a:pt x="0" y="907034"/>
                </a:lnTo>
                <a:lnTo>
                  <a:pt x="0" y="957834"/>
                </a:lnTo>
                <a:lnTo>
                  <a:pt x="12699" y="957834"/>
                </a:lnTo>
                <a:lnTo>
                  <a:pt x="12699" y="907034"/>
                </a:lnTo>
                <a:close/>
              </a:path>
              <a:path w="365125" h="1402714">
                <a:moveTo>
                  <a:pt x="12699" y="818134"/>
                </a:moveTo>
                <a:lnTo>
                  <a:pt x="0" y="818134"/>
                </a:lnTo>
                <a:lnTo>
                  <a:pt x="0" y="868934"/>
                </a:lnTo>
                <a:lnTo>
                  <a:pt x="12699" y="868934"/>
                </a:lnTo>
                <a:lnTo>
                  <a:pt x="12699" y="818134"/>
                </a:lnTo>
                <a:close/>
              </a:path>
              <a:path w="365125" h="1402714">
                <a:moveTo>
                  <a:pt x="12699" y="729234"/>
                </a:moveTo>
                <a:lnTo>
                  <a:pt x="0" y="729234"/>
                </a:lnTo>
                <a:lnTo>
                  <a:pt x="0" y="780034"/>
                </a:lnTo>
                <a:lnTo>
                  <a:pt x="12699" y="780034"/>
                </a:lnTo>
                <a:lnTo>
                  <a:pt x="12699" y="729234"/>
                </a:lnTo>
                <a:close/>
              </a:path>
              <a:path w="365125" h="1402714">
                <a:moveTo>
                  <a:pt x="12699" y="640334"/>
                </a:moveTo>
                <a:lnTo>
                  <a:pt x="0" y="640334"/>
                </a:lnTo>
                <a:lnTo>
                  <a:pt x="0" y="691134"/>
                </a:lnTo>
                <a:lnTo>
                  <a:pt x="12699" y="691134"/>
                </a:lnTo>
                <a:lnTo>
                  <a:pt x="12699" y="640334"/>
                </a:lnTo>
                <a:close/>
              </a:path>
              <a:path w="365125" h="1402714">
                <a:moveTo>
                  <a:pt x="12699" y="551434"/>
                </a:moveTo>
                <a:lnTo>
                  <a:pt x="0" y="551434"/>
                </a:lnTo>
                <a:lnTo>
                  <a:pt x="0" y="602234"/>
                </a:lnTo>
                <a:lnTo>
                  <a:pt x="12699" y="602234"/>
                </a:lnTo>
                <a:lnTo>
                  <a:pt x="12699" y="551434"/>
                </a:lnTo>
                <a:close/>
              </a:path>
              <a:path w="365125" h="1402714">
                <a:moveTo>
                  <a:pt x="12699" y="462534"/>
                </a:moveTo>
                <a:lnTo>
                  <a:pt x="0" y="462534"/>
                </a:lnTo>
                <a:lnTo>
                  <a:pt x="0" y="513334"/>
                </a:lnTo>
                <a:lnTo>
                  <a:pt x="12699" y="513334"/>
                </a:lnTo>
                <a:lnTo>
                  <a:pt x="12699" y="462534"/>
                </a:lnTo>
                <a:close/>
              </a:path>
              <a:path w="365125" h="1402714">
                <a:moveTo>
                  <a:pt x="12699" y="373634"/>
                </a:moveTo>
                <a:lnTo>
                  <a:pt x="0" y="373634"/>
                </a:lnTo>
                <a:lnTo>
                  <a:pt x="0" y="424434"/>
                </a:lnTo>
                <a:lnTo>
                  <a:pt x="12699" y="424434"/>
                </a:lnTo>
                <a:lnTo>
                  <a:pt x="12699" y="373634"/>
                </a:lnTo>
                <a:close/>
              </a:path>
              <a:path w="365125" h="1402714">
                <a:moveTo>
                  <a:pt x="12699" y="284734"/>
                </a:moveTo>
                <a:lnTo>
                  <a:pt x="0" y="284734"/>
                </a:lnTo>
                <a:lnTo>
                  <a:pt x="0" y="335534"/>
                </a:lnTo>
                <a:lnTo>
                  <a:pt x="12699" y="335534"/>
                </a:lnTo>
                <a:lnTo>
                  <a:pt x="12699" y="284734"/>
                </a:lnTo>
                <a:close/>
              </a:path>
              <a:path w="365125" h="1402714">
                <a:moveTo>
                  <a:pt x="12699" y="195834"/>
                </a:moveTo>
                <a:lnTo>
                  <a:pt x="0" y="195834"/>
                </a:lnTo>
                <a:lnTo>
                  <a:pt x="0" y="246634"/>
                </a:lnTo>
                <a:lnTo>
                  <a:pt x="12699" y="246634"/>
                </a:lnTo>
                <a:lnTo>
                  <a:pt x="12699" y="195834"/>
                </a:lnTo>
                <a:close/>
              </a:path>
              <a:path w="365125" h="1402714">
                <a:moveTo>
                  <a:pt x="12699" y="106934"/>
                </a:moveTo>
                <a:lnTo>
                  <a:pt x="0" y="106934"/>
                </a:lnTo>
                <a:lnTo>
                  <a:pt x="0" y="157734"/>
                </a:lnTo>
                <a:lnTo>
                  <a:pt x="12699" y="157734"/>
                </a:lnTo>
                <a:lnTo>
                  <a:pt x="12699" y="106934"/>
                </a:lnTo>
                <a:close/>
              </a:path>
              <a:path w="365125" h="1402714">
                <a:moveTo>
                  <a:pt x="26415" y="31750"/>
                </a:moveTo>
                <a:lnTo>
                  <a:pt x="2793" y="31750"/>
                </a:lnTo>
                <a:lnTo>
                  <a:pt x="0" y="34544"/>
                </a:lnTo>
                <a:lnTo>
                  <a:pt x="0" y="68834"/>
                </a:lnTo>
                <a:lnTo>
                  <a:pt x="12699" y="68834"/>
                </a:lnTo>
                <a:lnTo>
                  <a:pt x="12699" y="44450"/>
                </a:lnTo>
                <a:lnTo>
                  <a:pt x="6350" y="44450"/>
                </a:lnTo>
                <a:lnTo>
                  <a:pt x="12699" y="38100"/>
                </a:lnTo>
                <a:lnTo>
                  <a:pt x="26415" y="38100"/>
                </a:lnTo>
                <a:lnTo>
                  <a:pt x="26415" y="31750"/>
                </a:lnTo>
                <a:close/>
              </a:path>
              <a:path w="365125" h="1402714">
                <a:moveTo>
                  <a:pt x="12699" y="38100"/>
                </a:moveTo>
                <a:lnTo>
                  <a:pt x="6350" y="44450"/>
                </a:lnTo>
                <a:lnTo>
                  <a:pt x="12699" y="44450"/>
                </a:lnTo>
                <a:lnTo>
                  <a:pt x="12699" y="38100"/>
                </a:lnTo>
                <a:close/>
              </a:path>
              <a:path w="365125" h="1402714">
                <a:moveTo>
                  <a:pt x="26415" y="38100"/>
                </a:moveTo>
                <a:lnTo>
                  <a:pt x="12699" y="38100"/>
                </a:lnTo>
                <a:lnTo>
                  <a:pt x="12699" y="44450"/>
                </a:lnTo>
                <a:lnTo>
                  <a:pt x="26415" y="44450"/>
                </a:lnTo>
                <a:lnTo>
                  <a:pt x="26415" y="38100"/>
                </a:lnTo>
                <a:close/>
              </a:path>
              <a:path w="365125" h="1402714">
                <a:moveTo>
                  <a:pt x="115315" y="31750"/>
                </a:moveTo>
                <a:lnTo>
                  <a:pt x="64515" y="31750"/>
                </a:lnTo>
                <a:lnTo>
                  <a:pt x="64515" y="44450"/>
                </a:lnTo>
                <a:lnTo>
                  <a:pt x="115315" y="44450"/>
                </a:lnTo>
                <a:lnTo>
                  <a:pt x="115315" y="31750"/>
                </a:lnTo>
                <a:close/>
              </a:path>
              <a:path w="365125" h="1402714">
                <a:moveTo>
                  <a:pt x="204215" y="31623"/>
                </a:moveTo>
                <a:lnTo>
                  <a:pt x="153415" y="31623"/>
                </a:lnTo>
                <a:lnTo>
                  <a:pt x="153415" y="44323"/>
                </a:lnTo>
                <a:lnTo>
                  <a:pt x="204215" y="44323"/>
                </a:lnTo>
                <a:lnTo>
                  <a:pt x="204215" y="31623"/>
                </a:lnTo>
                <a:close/>
              </a:path>
              <a:path w="365125" h="1402714">
                <a:moveTo>
                  <a:pt x="293115" y="31623"/>
                </a:moveTo>
                <a:lnTo>
                  <a:pt x="242315" y="31623"/>
                </a:lnTo>
                <a:lnTo>
                  <a:pt x="242315" y="44323"/>
                </a:lnTo>
                <a:lnTo>
                  <a:pt x="293115" y="44323"/>
                </a:lnTo>
                <a:lnTo>
                  <a:pt x="293115" y="31623"/>
                </a:lnTo>
                <a:close/>
              </a:path>
              <a:path w="365125" h="1402714">
                <a:moveTo>
                  <a:pt x="314070" y="0"/>
                </a:moveTo>
                <a:lnTo>
                  <a:pt x="314579" y="76200"/>
                </a:lnTo>
                <a:lnTo>
                  <a:pt x="365124" y="37719"/>
                </a:lnTo>
                <a:lnTo>
                  <a:pt x="314070" y="0"/>
                </a:lnTo>
                <a:close/>
              </a:path>
            </a:pathLst>
          </a:custGeom>
          <a:solidFill>
            <a:srgbClr val="0078D6"/>
          </a:solidFill>
        </p:spPr>
        <p:txBody>
          <a:bodyPr wrap="square" lIns="0" tIns="0" rIns="0" bIns="0" rtlCol="0"/>
          <a:lstStyle/>
          <a:p>
            <a:endParaRPr/>
          </a:p>
        </p:txBody>
      </p:sp>
      <p:sp>
        <p:nvSpPr>
          <p:cNvPr id="71" name="object 71"/>
          <p:cNvSpPr/>
          <p:nvPr/>
        </p:nvSpPr>
        <p:spPr>
          <a:xfrm>
            <a:off x="7863840" y="2827020"/>
            <a:ext cx="1945639" cy="76200"/>
          </a:xfrm>
          <a:custGeom>
            <a:avLst/>
            <a:gdLst/>
            <a:ahLst/>
            <a:cxnLst/>
            <a:rect l="l" t="t" r="r" b="b"/>
            <a:pathLst>
              <a:path w="1945640" h="76200">
                <a:moveTo>
                  <a:pt x="50800" y="31750"/>
                </a:moveTo>
                <a:lnTo>
                  <a:pt x="0" y="31750"/>
                </a:lnTo>
                <a:lnTo>
                  <a:pt x="0" y="44450"/>
                </a:lnTo>
                <a:lnTo>
                  <a:pt x="50800" y="44450"/>
                </a:lnTo>
                <a:lnTo>
                  <a:pt x="50800" y="31750"/>
                </a:lnTo>
                <a:close/>
              </a:path>
              <a:path w="1945640" h="76200">
                <a:moveTo>
                  <a:pt x="139700" y="31750"/>
                </a:moveTo>
                <a:lnTo>
                  <a:pt x="88900" y="31750"/>
                </a:lnTo>
                <a:lnTo>
                  <a:pt x="88900" y="44450"/>
                </a:lnTo>
                <a:lnTo>
                  <a:pt x="139700" y="44450"/>
                </a:lnTo>
                <a:lnTo>
                  <a:pt x="139700" y="31750"/>
                </a:lnTo>
                <a:close/>
              </a:path>
              <a:path w="1945640" h="76200">
                <a:moveTo>
                  <a:pt x="228600" y="31750"/>
                </a:moveTo>
                <a:lnTo>
                  <a:pt x="177800" y="31750"/>
                </a:lnTo>
                <a:lnTo>
                  <a:pt x="177800" y="44450"/>
                </a:lnTo>
                <a:lnTo>
                  <a:pt x="228600" y="44450"/>
                </a:lnTo>
                <a:lnTo>
                  <a:pt x="228600" y="31750"/>
                </a:lnTo>
                <a:close/>
              </a:path>
              <a:path w="1945640" h="76200">
                <a:moveTo>
                  <a:pt x="317500" y="31750"/>
                </a:moveTo>
                <a:lnTo>
                  <a:pt x="266700" y="31750"/>
                </a:lnTo>
                <a:lnTo>
                  <a:pt x="266700" y="44450"/>
                </a:lnTo>
                <a:lnTo>
                  <a:pt x="317500" y="44450"/>
                </a:lnTo>
                <a:lnTo>
                  <a:pt x="317500" y="31750"/>
                </a:lnTo>
                <a:close/>
              </a:path>
              <a:path w="1945640" h="76200">
                <a:moveTo>
                  <a:pt x="406400" y="31750"/>
                </a:moveTo>
                <a:lnTo>
                  <a:pt x="355600" y="31750"/>
                </a:lnTo>
                <a:lnTo>
                  <a:pt x="355600" y="44450"/>
                </a:lnTo>
                <a:lnTo>
                  <a:pt x="406400" y="44450"/>
                </a:lnTo>
                <a:lnTo>
                  <a:pt x="406400" y="31750"/>
                </a:lnTo>
                <a:close/>
              </a:path>
              <a:path w="1945640" h="76200">
                <a:moveTo>
                  <a:pt x="495300" y="31750"/>
                </a:moveTo>
                <a:lnTo>
                  <a:pt x="444500" y="31750"/>
                </a:lnTo>
                <a:lnTo>
                  <a:pt x="444500" y="44450"/>
                </a:lnTo>
                <a:lnTo>
                  <a:pt x="495300" y="44450"/>
                </a:lnTo>
                <a:lnTo>
                  <a:pt x="495300" y="31750"/>
                </a:lnTo>
                <a:close/>
              </a:path>
              <a:path w="1945640" h="76200">
                <a:moveTo>
                  <a:pt x="584200" y="31750"/>
                </a:moveTo>
                <a:lnTo>
                  <a:pt x="533400" y="31750"/>
                </a:lnTo>
                <a:lnTo>
                  <a:pt x="533400" y="44450"/>
                </a:lnTo>
                <a:lnTo>
                  <a:pt x="584200" y="44450"/>
                </a:lnTo>
                <a:lnTo>
                  <a:pt x="584200" y="31750"/>
                </a:lnTo>
                <a:close/>
              </a:path>
              <a:path w="1945640" h="76200">
                <a:moveTo>
                  <a:pt x="673100" y="31750"/>
                </a:moveTo>
                <a:lnTo>
                  <a:pt x="622300" y="31750"/>
                </a:lnTo>
                <a:lnTo>
                  <a:pt x="622300" y="44450"/>
                </a:lnTo>
                <a:lnTo>
                  <a:pt x="673100" y="44450"/>
                </a:lnTo>
                <a:lnTo>
                  <a:pt x="673100" y="31750"/>
                </a:lnTo>
                <a:close/>
              </a:path>
              <a:path w="1945640" h="76200">
                <a:moveTo>
                  <a:pt x="762000" y="31750"/>
                </a:moveTo>
                <a:lnTo>
                  <a:pt x="711200" y="31750"/>
                </a:lnTo>
                <a:lnTo>
                  <a:pt x="711200" y="44450"/>
                </a:lnTo>
                <a:lnTo>
                  <a:pt x="762000" y="44450"/>
                </a:lnTo>
                <a:lnTo>
                  <a:pt x="762000" y="31750"/>
                </a:lnTo>
                <a:close/>
              </a:path>
              <a:path w="1945640" h="76200">
                <a:moveTo>
                  <a:pt x="850900" y="31750"/>
                </a:moveTo>
                <a:lnTo>
                  <a:pt x="800100" y="31750"/>
                </a:lnTo>
                <a:lnTo>
                  <a:pt x="800100" y="44450"/>
                </a:lnTo>
                <a:lnTo>
                  <a:pt x="850900" y="44450"/>
                </a:lnTo>
                <a:lnTo>
                  <a:pt x="850900" y="31750"/>
                </a:lnTo>
                <a:close/>
              </a:path>
              <a:path w="1945640" h="76200">
                <a:moveTo>
                  <a:pt x="939800" y="31750"/>
                </a:moveTo>
                <a:lnTo>
                  <a:pt x="889000" y="31750"/>
                </a:lnTo>
                <a:lnTo>
                  <a:pt x="889000" y="44450"/>
                </a:lnTo>
                <a:lnTo>
                  <a:pt x="939800" y="44450"/>
                </a:lnTo>
                <a:lnTo>
                  <a:pt x="939800" y="31750"/>
                </a:lnTo>
                <a:close/>
              </a:path>
              <a:path w="1945640" h="76200">
                <a:moveTo>
                  <a:pt x="1028700" y="31750"/>
                </a:moveTo>
                <a:lnTo>
                  <a:pt x="977900" y="31750"/>
                </a:lnTo>
                <a:lnTo>
                  <a:pt x="977900" y="44450"/>
                </a:lnTo>
                <a:lnTo>
                  <a:pt x="1028700" y="44450"/>
                </a:lnTo>
                <a:lnTo>
                  <a:pt x="1028700" y="31750"/>
                </a:lnTo>
                <a:close/>
              </a:path>
              <a:path w="1945640" h="76200">
                <a:moveTo>
                  <a:pt x="1117600" y="31750"/>
                </a:moveTo>
                <a:lnTo>
                  <a:pt x="1066800" y="31750"/>
                </a:lnTo>
                <a:lnTo>
                  <a:pt x="1066800" y="44450"/>
                </a:lnTo>
                <a:lnTo>
                  <a:pt x="1117600" y="44450"/>
                </a:lnTo>
                <a:lnTo>
                  <a:pt x="1117600" y="31750"/>
                </a:lnTo>
                <a:close/>
              </a:path>
              <a:path w="1945640" h="76200">
                <a:moveTo>
                  <a:pt x="1206500" y="31750"/>
                </a:moveTo>
                <a:lnTo>
                  <a:pt x="1155700" y="31750"/>
                </a:lnTo>
                <a:lnTo>
                  <a:pt x="1155700" y="44450"/>
                </a:lnTo>
                <a:lnTo>
                  <a:pt x="1206500" y="44450"/>
                </a:lnTo>
                <a:lnTo>
                  <a:pt x="1206500" y="31750"/>
                </a:lnTo>
                <a:close/>
              </a:path>
              <a:path w="1945640" h="76200">
                <a:moveTo>
                  <a:pt x="1295400" y="31750"/>
                </a:moveTo>
                <a:lnTo>
                  <a:pt x="1244600" y="31750"/>
                </a:lnTo>
                <a:lnTo>
                  <a:pt x="1244600" y="44450"/>
                </a:lnTo>
                <a:lnTo>
                  <a:pt x="1295400" y="44450"/>
                </a:lnTo>
                <a:lnTo>
                  <a:pt x="1295400" y="31750"/>
                </a:lnTo>
                <a:close/>
              </a:path>
              <a:path w="1945640" h="76200">
                <a:moveTo>
                  <a:pt x="1384300" y="31750"/>
                </a:moveTo>
                <a:lnTo>
                  <a:pt x="1333500" y="31750"/>
                </a:lnTo>
                <a:lnTo>
                  <a:pt x="1333500" y="44450"/>
                </a:lnTo>
                <a:lnTo>
                  <a:pt x="1384300" y="44450"/>
                </a:lnTo>
                <a:lnTo>
                  <a:pt x="1384300" y="31750"/>
                </a:lnTo>
                <a:close/>
              </a:path>
              <a:path w="1945640" h="76200">
                <a:moveTo>
                  <a:pt x="1473200" y="31750"/>
                </a:moveTo>
                <a:lnTo>
                  <a:pt x="1422400" y="31750"/>
                </a:lnTo>
                <a:lnTo>
                  <a:pt x="1422400" y="44450"/>
                </a:lnTo>
                <a:lnTo>
                  <a:pt x="1473200" y="44450"/>
                </a:lnTo>
                <a:lnTo>
                  <a:pt x="1473200" y="31750"/>
                </a:lnTo>
                <a:close/>
              </a:path>
              <a:path w="1945640" h="76200">
                <a:moveTo>
                  <a:pt x="1562100" y="31750"/>
                </a:moveTo>
                <a:lnTo>
                  <a:pt x="1511300" y="31750"/>
                </a:lnTo>
                <a:lnTo>
                  <a:pt x="1511300" y="44450"/>
                </a:lnTo>
                <a:lnTo>
                  <a:pt x="1562100" y="44450"/>
                </a:lnTo>
                <a:lnTo>
                  <a:pt x="1562100" y="31750"/>
                </a:lnTo>
                <a:close/>
              </a:path>
              <a:path w="1945640" h="76200">
                <a:moveTo>
                  <a:pt x="1651000" y="31750"/>
                </a:moveTo>
                <a:lnTo>
                  <a:pt x="1600200" y="31750"/>
                </a:lnTo>
                <a:lnTo>
                  <a:pt x="1600200" y="44450"/>
                </a:lnTo>
                <a:lnTo>
                  <a:pt x="1651000" y="44450"/>
                </a:lnTo>
                <a:lnTo>
                  <a:pt x="1651000" y="31750"/>
                </a:lnTo>
                <a:close/>
              </a:path>
              <a:path w="1945640" h="76200">
                <a:moveTo>
                  <a:pt x="1739900" y="31750"/>
                </a:moveTo>
                <a:lnTo>
                  <a:pt x="1689100" y="31750"/>
                </a:lnTo>
                <a:lnTo>
                  <a:pt x="1689100" y="44450"/>
                </a:lnTo>
                <a:lnTo>
                  <a:pt x="1739900" y="44450"/>
                </a:lnTo>
                <a:lnTo>
                  <a:pt x="1739900" y="31750"/>
                </a:lnTo>
                <a:close/>
              </a:path>
              <a:path w="1945640" h="76200">
                <a:moveTo>
                  <a:pt x="1828800" y="31750"/>
                </a:moveTo>
                <a:lnTo>
                  <a:pt x="1778000" y="31750"/>
                </a:lnTo>
                <a:lnTo>
                  <a:pt x="1778000" y="44450"/>
                </a:lnTo>
                <a:lnTo>
                  <a:pt x="1828800" y="44450"/>
                </a:lnTo>
                <a:lnTo>
                  <a:pt x="1828800" y="31750"/>
                </a:lnTo>
                <a:close/>
              </a:path>
              <a:path w="1945640" h="76200">
                <a:moveTo>
                  <a:pt x="1894839" y="0"/>
                </a:moveTo>
                <a:lnTo>
                  <a:pt x="1894839" y="76200"/>
                </a:lnTo>
                <a:lnTo>
                  <a:pt x="1937173" y="44450"/>
                </a:lnTo>
                <a:lnTo>
                  <a:pt x="1907539" y="44450"/>
                </a:lnTo>
                <a:lnTo>
                  <a:pt x="1907539" y="31750"/>
                </a:lnTo>
                <a:lnTo>
                  <a:pt x="1937173" y="31750"/>
                </a:lnTo>
                <a:lnTo>
                  <a:pt x="1894839" y="0"/>
                </a:lnTo>
                <a:close/>
              </a:path>
              <a:path w="1945640" h="76200">
                <a:moveTo>
                  <a:pt x="1894839" y="31750"/>
                </a:moveTo>
                <a:lnTo>
                  <a:pt x="1866900" y="31750"/>
                </a:lnTo>
                <a:lnTo>
                  <a:pt x="1866900" y="44450"/>
                </a:lnTo>
                <a:lnTo>
                  <a:pt x="1894839" y="44450"/>
                </a:lnTo>
                <a:lnTo>
                  <a:pt x="1894839" y="31750"/>
                </a:lnTo>
                <a:close/>
              </a:path>
              <a:path w="1945640" h="76200">
                <a:moveTo>
                  <a:pt x="1937173" y="31750"/>
                </a:moveTo>
                <a:lnTo>
                  <a:pt x="1907539" y="31750"/>
                </a:lnTo>
                <a:lnTo>
                  <a:pt x="1907539" y="44450"/>
                </a:lnTo>
                <a:lnTo>
                  <a:pt x="1937173" y="44450"/>
                </a:lnTo>
                <a:lnTo>
                  <a:pt x="1945639" y="38100"/>
                </a:lnTo>
                <a:lnTo>
                  <a:pt x="1937173" y="31750"/>
                </a:lnTo>
                <a:close/>
              </a:path>
            </a:pathLst>
          </a:custGeom>
          <a:solidFill>
            <a:srgbClr val="0078D6"/>
          </a:solidFill>
        </p:spPr>
        <p:txBody>
          <a:bodyPr wrap="square" lIns="0" tIns="0" rIns="0" bIns="0" rtlCol="0"/>
          <a:lstStyle/>
          <a:p>
            <a:endParaRPr/>
          </a:p>
        </p:txBody>
      </p:sp>
      <p:sp>
        <p:nvSpPr>
          <p:cNvPr id="72" name="object 72"/>
          <p:cNvSpPr/>
          <p:nvPr/>
        </p:nvSpPr>
        <p:spPr>
          <a:xfrm>
            <a:off x="8909304" y="4015740"/>
            <a:ext cx="347980" cy="315595"/>
          </a:xfrm>
          <a:custGeom>
            <a:avLst/>
            <a:gdLst/>
            <a:ahLst/>
            <a:cxnLst/>
            <a:rect l="l" t="t" r="r" b="b"/>
            <a:pathLst>
              <a:path w="347979" h="315595">
                <a:moveTo>
                  <a:pt x="292480" y="177800"/>
                </a:moveTo>
                <a:lnTo>
                  <a:pt x="292576" y="167397"/>
                </a:lnTo>
                <a:lnTo>
                  <a:pt x="292671" y="156971"/>
                </a:lnTo>
                <a:lnTo>
                  <a:pt x="292766" y="146546"/>
                </a:lnTo>
                <a:lnTo>
                  <a:pt x="292862" y="136144"/>
                </a:lnTo>
                <a:lnTo>
                  <a:pt x="54610" y="136144"/>
                </a:lnTo>
                <a:lnTo>
                  <a:pt x="54610" y="315468"/>
                </a:lnTo>
                <a:lnTo>
                  <a:pt x="29718" y="315468"/>
                </a:lnTo>
                <a:lnTo>
                  <a:pt x="29718" y="126111"/>
                </a:lnTo>
                <a:lnTo>
                  <a:pt x="0" y="126111"/>
                </a:lnTo>
                <a:lnTo>
                  <a:pt x="173736" y="0"/>
                </a:lnTo>
                <a:lnTo>
                  <a:pt x="347472" y="126111"/>
                </a:lnTo>
                <a:lnTo>
                  <a:pt x="317753" y="126111"/>
                </a:lnTo>
                <a:lnTo>
                  <a:pt x="317626" y="171069"/>
                </a:lnTo>
              </a:path>
            </a:pathLst>
          </a:custGeom>
          <a:ln w="12192">
            <a:solidFill>
              <a:srgbClr val="505050"/>
            </a:solidFill>
          </a:ln>
        </p:spPr>
        <p:txBody>
          <a:bodyPr wrap="square" lIns="0" tIns="0" rIns="0" bIns="0" rtlCol="0"/>
          <a:lstStyle/>
          <a:p>
            <a:endParaRPr/>
          </a:p>
        </p:txBody>
      </p:sp>
      <p:sp>
        <p:nvSpPr>
          <p:cNvPr id="73" name="object 73"/>
          <p:cNvSpPr/>
          <p:nvPr/>
        </p:nvSpPr>
        <p:spPr>
          <a:xfrm>
            <a:off x="8973311" y="4166615"/>
            <a:ext cx="393192" cy="298704"/>
          </a:xfrm>
          <a:prstGeom prst="rect">
            <a:avLst/>
          </a:prstGeom>
          <a:blipFill>
            <a:blip r:embed="rId6" cstate="print"/>
            <a:stretch>
              <a:fillRect/>
            </a:stretch>
          </a:blipFill>
        </p:spPr>
        <p:txBody>
          <a:bodyPr wrap="square" lIns="0" tIns="0" rIns="0" bIns="0" rtlCol="0"/>
          <a:lstStyle/>
          <a:p>
            <a:endParaRPr/>
          </a:p>
        </p:txBody>
      </p:sp>
      <p:sp>
        <p:nvSpPr>
          <p:cNvPr id="74" name="object 74"/>
          <p:cNvSpPr/>
          <p:nvPr/>
        </p:nvSpPr>
        <p:spPr>
          <a:xfrm>
            <a:off x="10044683" y="4072128"/>
            <a:ext cx="204470" cy="160020"/>
          </a:xfrm>
          <a:custGeom>
            <a:avLst/>
            <a:gdLst/>
            <a:ahLst/>
            <a:cxnLst/>
            <a:rect l="l" t="t" r="r" b="b"/>
            <a:pathLst>
              <a:path w="204470" h="160020">
                <a:moveTo>
                  <a:pt x="0" y="160020"/>
                </a:moveTo>
                <a:lnTo>
                  <a:pt x="204216" y="160020"/>
                </a:lnTo>
                <a:lnTo>
                  <a:pt x="204216" y="0"/>
                </a:lnTo>
                <a:lnTo>
                  <a:pt x="0" y="0"/>
                </a:lnTo>
                <a:lnTo>
                  <a:pt x="0" y="160020"/>
                </a:lnTo>
                <a:close/>
              </a:path>
            </a:pathLst>
          </a:custGeom>
          <a:ln w="12192">
            <a:solidFill>
              <a:srgbClr val="505050"/>
            </a:solidFill>
          </a:ln>
        </p:spPr>
        <p:txBody>
          <a:bodyPr wrap="square" lIns="0" tIns="0" rIns="0" bIns="0" rtlCol="0"/>
          <a:lstStyle/>
          <a:p>
            <a:endParaRPr/>
          </a:p>
        </p:txBody>
      </p:sp>
      <p:sp>
        <p:nvSpPr>
          <p:cNvPr id="75" name="object 75"/>
          <p:cNvSpPr/>
          <p:nvPr/>
        </p:nvSpPr>
        <p:spPr>
          <a:xfrm>
            <a:off x="10044683" y="4110228"/>
            <a:ext cx="205104" cy="0"/>
          </a:xfrm>
          <a:custGeom>
            <a:avLst/>
            <a:gdLst/>
            <a:ahLst/>
            <a:cxnLst/>
            <a:rect l="l" t="t" r="r" b="b"/>
            <a:pathLst>
              <a:path w="205104">
                <a:moveTo>
                  <a:pt x="0" y="0"/>
                </a:moveTo>
                <a:lnTo>
                  <a:pt x="204724" y="0"/>
                </a:lnTo>
              </a:path>
            </a:pathLst>
          </a:custGeom>
          <a:ln w="12192">
            <a:solidFill>
              <a:srgbClr val="505050"/>
            </a:solidFill>
          </a:ln>
        </p:spPr>
        <p:txBody>
          <a:bodyPr wrap="square" lIns="0" tIns="0" rIns="0" bIns="0" rtlCol="0"/>
          <a:lstStyle/>
          <a:p>
            <a:endParaRPr/>
          </a:p>
        </p:txBody>
      </p:sp>
      <p:sp>
        <p:nvSpPr>
          <p:cNvPr id="76" name="object 76"/>
          <p:cNvSpPr/>
          <p:nvPr/>
        </p:nvSpPr>
        <p:spPr>
          <a:xfrm>
            <a:off x="10079735" y="4300728"/>
            <a:ext cx="204470" cy="160020"/>
          </a:xfrm>
          <a:custGeom>
            <a:avLst/>
            <a:gdLst/>
            <a:ahLst/>
            <a:cxnLst/>
            <a:rect l="l" t="t" r="r" b="b"/>
            <a:pathLst>
              <a:path w="204470" h="160020">
                <a:moveTo>
                  <a:pt x="0" y="160020"/>
                </a:moveTo>
                <a:lnTo>
                  <a:pt x="204216" y="160020"/>
                </a:lnTo>
                <a:lnTo>
                  <a:pt x="204216" y="0"/>
                </a:lnTo>
                <a:lnTo>
                  <a:pt x="0" y="0"/>
                </a:lnTo>
                <a:lnTo>
                  <a:pt x="0" y="160020"/>
                </a:lnTo>
                <a:close/>
              </a:path>
            </a:pathLst>
          </a:custGeom>
          <a:ln w="12192">
            <a:solidFill>
              <a:srgbClr val="505050"/>
            </a:solidFill>
          </a:ln>
        </p:spPr>
        <p:txBody>
          <a:bodyPr wrap="square" lIns="0" tIns="0" rIns="0" bIns="0" rtlCol="0"/>
          <a:lstStyle/>
          <a:p>
            <a:endParaRPr/>
          </a:p>
        </p:txBody>
      </p:sp>
      <p:sp>
        <p:nvSpPr>
          <p:cNvPr id="77" name="object 77"/>
          <p:cNvSpPr/>
          <p:nvPr/>
        </p:nvSpPr>
        <p:spPr>
          <a:xfrm>
            <a:off x="10079735" y="4338828"/>
            <a:ext cx="205104" cy="0"/>
          </a:xfrm>
          <a:custGeom>
            <a:avLst/>
            <a:gdLst/>
            <a:ahLst/>
            <a:cxnLst/>
            <a:rect l="l" t="t" r="r" b="b"/>
            <a:pathLst>
              <a:path w="205104">
                <a:moveTo>
                  <a:pt x="0" y="0"/>
                </a:moveTo>
                <a:lnTo>
                  <a:pt x="204724" y="0"/>
                </a:lnTo>
              </a:path>
            </a:pathLst>
          </a:custGeom>
          <a:ln w="12192">
            <a:solidFill>
              <a:srgbClr val="505050"/>
            </a:solidFill>
          </a:ln>
        </p:spPr>
        <p:txBody>
          <a:bodyPr wrap="square" lIns="0" tIns="0" rIns="0" bIns="0" rtlCol="0"/>
          <a:lstStyle/>
          <a:p>
            <a:endParaRPr/>
          </a:p>
        </p:txBody>
      </p:sp>
      <p:sp>
        <p:nvSpPr>
          <p:cNvPr id="78" name="object 78"/>
          <p:cNvSpPr/>
          <p:nvPr/>
        </p:nvSpPr>
        <p:spPr>
          <a:xfrm>
            <a:off x="10337292" y="4162044"/>
            <a:ext cx="205740" cy="160020"/>
          </a:xfrm>
          <a:custGeom>
            <a:avLst/>
            <a:gdLst/>
            <a:ahLst/>
            <a:cxnLst/>
            <a:rect l="l" t="t" r="r" b="b"/>
            <a:pathLst>
              <a:path w="205740" h="160020">
                <a:moveTo>
                  <a:pt x="0" y="160019"/>
                </a:moveTo>
                <a:lnTo>
                  <a:pt x="205740" y="160019"/>
                </a:lnTo>
                <a:lnTo>
                  <a:pt x="205740" y="0"/>
                </a:lnTo>
                <a:lnTo>
                  <a:pt x="0" y="0"/>
                </a:lnTo>
                <a:lnTo>
                  <a:pt x="0" y="160019"/>
                </a:lnTo>
                <a:close/>
              </a:path>
            </a:pathLst>
          </a:custGeom>
          <a:ln w="12192">
            <a:solidFill>
              <a:srgbClr val="505050"/>
            </a:solidFill>
          </a:ln>
        </p:spPr>
        <p:txBody>
          <a:bodyPr wrap="square" lIns="0" tIns="0" rIns="0" bIns="0" rtlCol="0"/>
          <a:lstStyle/>
          <a:p>
            <a:endParaRPr/>
          </a:p>
        </p:txBody>
      </p:sp>
      <p:sp>
        <p:nvSpPr>
          <p:cNvPr id="79" name="object 79"/>
          <p:cNvSpPr/>
          <p:nvPr/>
        </p:nvSpPr>
        <p:spPr>
          <a:xfrm>
            <a:off x="10337292" y="4200144"/>
            <a:ext cx="205104" cy="0"/>
          </a:xfrm>
          <a:custGeom>
            <a:avLst/>
            <a:gdLst/>
            <a:ahLst/>
            <a:cxnLst/>
            <a:rect l="l" t="t" r="r" b="b"/>
            <a:pathLst>
              <a:path w="205104">
                <a:moveTo>
                  <a:pt x="0" y="0"/>
                </a:moveTo>
                <a:lnTo>
                  <a:pt x="204724" y="0"/>
                </a:lnTo>
              </a:path>
            </a:pathLst>
          </a:custGeom>
          <a:ln w="12192">
            <a:solidFill>
              <a:srgbClr val="505050"/>
            </a:solidFill>
          </a:ln>
        </p:spPr>
        <p:txBody>
          <a:bodyPr wrap="square" lIns="0" tIns="0" rIns="0" bIns="0" rtlCol="0"/>
          <a:lstStyle/>
          <a:p>
            <a:endParaRPr/>
          </a:p>
        </p:txBody>
      </p:sp>
      <p:sp>
        <p:nvSpPr>
          <p:cNvPr id="80" name="object 80"/>
          <p:cNvSpPr/>
          <p:nvPr/>
        </p:nvSpPr>
        <p:spPr>
          <a:xfrm>
            <a:off x="10120713" y="4143511"/>
            <a:ext cx="52069" cy="52069"/>
          </a:xfrm>
          <a:custGeom>
            <a:avLst/>
            <a:gdLst/>
            <a:ahLst/>
            <a:cxnLst/>
            <a:rect l="l" t="t" r="r" b="b"/>
            <a:pathLst>
              <a:path w="52070" h="52070">
                <a:moveTo>
                  <a:pt x="1186" y="33645"/>
                </a:moveTo>
                <a:lnTo>
                  <a:pt x="28011" y="0"/>
                </a:lnTo>
                <a:lnTo>
                  <a:pt x="37508" y="2736"/>
                </a:lnTo>
                <a:lnTo>
                  <a:pt x="45291" y="8830"/>
                </a:lnTo>
                <a:lnTo>
                  <a:pt x="50335" y="17770"/>
                </a:lnTo>
                <a:lnTo>
                  <a:pt x="51468" y="27975"/>
                </a:lnTo>
                <a:lnTo>
                  <a:pt x="48732" y="37502"/>
                </a:lnTo>
                <a:lnTo>
                  <a:pt x="42638" y="45291"/>
                </a:lnTo>
                <a:lnTo>
                  <a:pt x="33698" y="50282"/>
                </a:lnTo>
                <a:lnTo>
                  <a:pt x="23493" y="51468"/>
                </a:lnTo>
                <a:lnTo>
                  <a:pt x="13966" y="48726"/>
                </a:lnTo>
                <a:lnTo>
                  <a:pt x="6177" y="42602"/>
                </a:lnTo>
                <a:lnTo>
                  <a:pt x="1186" y="33645"/>
                </a:lnTo>
                <a:close/>
              </a:path>
            </a:pathLst>
          </a:custGeom>
          <a:ln w="12699">
            <a:solidFill>
              <a:srgbClr val="505050"/>
            </a:solidFill>
          </a:ln>
        </p:spPr>
        <p:txBody>
          <a:bodyPr wrap="square" lIns="0" tIns="0" rIns="0" bIns="0" rtlCol="0"/>
          <a:lstStyle/>
          <a:p>
            <a:endParaRPr/>
          </a:p>
        </p:txBody>
      </p:sp>
      <p:sp>
        <p:nvSpPr>
          <p:cNvPr id="81" name="object 81"/>
          <p:cNvSpPr/>
          <p:nvPr/>
        </p:nvSpPr>
        <p:spPr>
          <a:xfrm>
            <a:off x="10155935" y="4373879"/>
            <a:ext cx="52069" cy="50800"/>
          </a:xfrm>
          <a:custGeom>
            <a:avLst/>
            <a:gdLst/>
            <a:ahLst/>
            <a:cxnLst/>
            <a:rect l="l" t="t" r="r" b="b"/>
            <a:pathLst>
              <a:path w="52070" h="50800">
                <a:moveTo>
                  <a:pt x="0" y="25146"/>
                </a:moveTo>
                <a:lnTo>
                  <a:pt x="2030" y="15376"/>
                </a:lnTo>
                <a:lnTo>
                  <a:pt x="7572" y="7381"/>
                </a:lnTo>
                <a:lnTo>
                  <a:pt x="15805" y="1982"/>
                </a:lnTo>
                <a:lnTo>
                  <a:pt x="25908" y="0"/>
                </a:lnTo>
                <a:lnTo>
                  <a:pt x="36010" y="1982"/>
                </a:lnTo>
                <a:lnTo>
                  <a:pt x="44243" y="7381"/>
                </a:lnTo>
                <a:lnTo>
                  <a:pt x="49785" y="15376"/>
                </a:lnTo>
                <a:lnTo>
                  <a:pt x="51816" y="25146"/>
                </a:lnTo>
                <a:lnTo>
                  <a:pt x="49785" y="34915"/>
                </a:lnTo>
                <a:lnTo>
                  <a:pt x="44243" y="42910"/>
                </a:lnTo>
                <a:lnTo>
                  <a:pt x="36010" y="48309"/>
                </a:lnTo>
                <a:lnTo>
                  <a:pt x="25908" y="50292"/>
                </a:lnTo>
                <a:lnTo>
                  <a:pt x="15805" y="48309"/>
                </a:lnTo>
                <a:lnTo>
                  <a:pt x="7572" y="42910"/>
                </a:lnTo>
                <a:lnTo>
                  <a:pt x="2030" y="34915"/>
                </a:lnTo>
                <a:lnTo>
                  <a:pt x="0" y="25146"/>
                </a:lnTo>
                <a:close/>
              </a:path>
            </a:pathLst>
          </a:custGeom>
          <a:ln w="12191">
            <a:solidFill>
              <a:srgbClr val="505050"/>
            </a:solidFill>
          </a:ln>
        </p:spPr>
        <p:txBody>
          <a:bodyPr wrap="square" lIns="0" tIns="0" rIns="0" bIns="0" rtlCol="0"/>
          <a:lstStyle/>
          <a:p>
            <a:endParaRPr/>
          </a:p>
        </p:txBody>
      </p:sp>
      <p:sp>
        <p:nvSpPr>
          <p:cNvPr id="82" name="object 82"/>
          <p:cNvSpPr/>
          <p:nvPr/>
        </p:nvSpPr>
        <p:spPr>
          <a:xfrm>
            <a:off x="10414394" y="4233685"/>
            <a:ext cx="52069" cy="51435"/>
          </a:xfrm>
          <a:custGeom>
            <a:avLst/>
            <a:gdLst/>
            <a:ahLst/>
            <a:cxnLst/>
            <a:rect l="l" t="t" r="r" b="b"/>
            <a:pathLst>
              <a:path w="52070" h="51435">
                <a:moveTo>
                  <a:pt x="3034" y="37959"/>
                </a:moveTo>
                <a:lnTo>
                  <a:pt x="0" y="28197"/>
                </a:lnTo>
                <a:lnTo>
                  <a:pt x="954" y="18353"/>
                </a:lnTo>
                <a:lnTo>
                  <a:pt x="5552" y="9580"/>
                </a:lnTo>
                <a:lnTo>
                  <a:pt x="13448" y="3034"/>
                </a:lnTo>
                <a:lnTo>
                  <a:pt x="23264" y="0"/>
                </a:lnTo>
                <a:lnTo>
                  <a:pt x="33117" y="954"/>
                </a:lnTo>
                <a:lnTo>
                  <a:pt x="41898" y="5552"/>
                </a:lnTo>
                <a:lnTo>
                  <a:pt x="48500" y="13448"/>
                </a:lnTo>
                <a:lnTo>
                  <a:pt x="51480" y="23209"/>
                </a:lnTo>
                <a:lnTo>
                  <a:pt x="50532" y="33053"/>
                </a:lnTo>
                <a:lnTo>
                  <a:pt x="45964" y="41826"/>
                </a:lnTo>
                <a:lnTo>
                  <a:pt x="38086" y="48373"/>
                </a:lnTo>
                <a:lnTo>
                  <a:pt x="28251" y="51407"/>
                </a:lnTo>
                <a:lnTo>
                  <a:pt x="18369" y="50452"/>
                </a:lnTo>
                <a:lnTo>
                  <a:pt x="9582" y="45854"/>
                </a:lnTo>
                <a:lnTo>
                  <a:pt x="3034" y="37959"/>
                </a:lnTo>
                <a:close/>
              </a:path>
            </a:pathLst>
          </a:custGeom>
          <a:ln w="12700">
            <a:solidFill>
              <a:srgbClr val="505050"/>
            </a:solidFill>
          </a:ln>
        </p:spPr>
        <p:txBody>
          <a:bodyPr wrap="square" lIns="0" tIns="0" rIns="0" bIns="0" rtlCol="0"/>
          <a:lstStyle/>
          <a:p>
            <a:endParaRPr/>
          </a:p>
        </p:txBody>
      </p:sp>
      <p:sp>
        <p:nvSpPr>
          <p:cNvPr id="83" name="object 83"/>
          <p:cNvSpPr/>
          <p:nvPr/>
        </p:nvSpPr>
        <p:spPr>
          <a:xfrm>
            <a:off x="10169652" y="4180332"/>
            <a:ext cx="246379" cy="71120"/>
          </a:xfrm>
          <a:custGeom>
            <a:avLst/>
            <a:gdLst/>
            <a:ahLst/>
            <a:cxnLst/>
            <a:rect l="l" t="t" r="r" b="b"/>
            <a:pathLst>
              <a:path w="246379" h="71120">
                <a:moveTo>
                  <a:pt x="0" y="0"/>
                </a:moveTo>
                <a:lnTo>
                  <a:pt x="245872" y="70993"/>
                </a:lnTo>
              </a:path>
            </a:pathLst>
          </a:custGeom>
          <a:ln w="12192">
            <a:solidFill>
              <a:srgbClr val="505050"/>
            </a:solidFill>
          </a:ln>
        </p:spPr>
        <p:txBody>
          <a:bodyPr wrap="square" lIns="0" tIns="0" rIns="0" bIns="0" rtlCol="0"/>
          <a:lstStyle/>
          <a:p>
            <a:endParaRPr/>
          </a:p>
        </p:txBody>
      </p:sp>
      <p:sp>
        <p:nvSpPr>
          <p:cNvPr id="84" name="object 84"/>
          <p:cNvSpPr/>
          <p:nvPr/>
        </p:nvSpPr>
        <p:spPr>
          <a:xfrm>
            <a:off x="10154411" y="4194047"/>
            <a:ext cx="27305" cy="179705"/>
          </a:xfrm>
          <a:custGeom>
            <a:avLst/>
            <a:gdLst/>
            <a:ahLst/>
            <a:cxnLst/>
            <a:rect l="l" t="t" r="r" b="b"/>
            <a:pathLst>
              <a:path w="27304" h="179704">
                <a:moveTo>
                  <a:pt x="0" y="0"/>
                </a:moveTo>
                <a:lnTo>
                  <a:pt x="27305" y="179324"/>
                </a:lnTo>
              </a:path>
            </a:pathLst>
          </a:custGeom>
          <a:ln w="12191">
            <a:solidFill>
              <a:srgbClr val="505050"/>
            </a:solidFill>
          </a:ln>
        </p:spPr>
        <p:txBody>
          <a:bodyPr wrap="square" lIns="0" tIns="0" rIns="0" bIns="0" rtlCol="0"/>
          <a:lstStyle/>
          <a:p>
            <a:endParaRPr/>
          </a:p>
        </p:txBody>
      </p:sp>
      <p:sp>
        <p:nvSpPr>
          <p:cNvPr id="85" name="object 85"/>
          <p:cNvSpPr/>
          <p:nvPr/>
        </p:nvSpPr>
        <p:spPr>
          <a:xfrm>
            <a:off x="10200131" y="4271771"/>
            <a:ext cx="217804" cy="109220"/>
          </a:xfrm>
          <a:custGeom>
            <a:avLst/>
            <a:gdLst/>
            <a:ahLst/>
            <a:cxnLst/>
            <a:rect l="l" t="t" r="r" b="b"/>
            <a:pathLst>
              <a:path w="217804" h="109220">
                <a:moveTo>
                  <a:pt x="217424" y="0"/>
                </a:moveTo>
                <a:lnTo>
                  <a:pt x="0" y="108965"/>
                </a:lnTo>
              </a:path>
            </a:pathLst>
          </a:custGeom>
          <a:ln w="12192">
            <a:solidFill>
              <a:srgbClr val="505050"/>
            </a:solidFill>
          </a:ln>
        </p:spPr>
        <p:txBody>
          <a:bodyPr wrap="square" lIns="0" tIns="0" rIns="0" bIns="0" rtlCol="0"/>
          <a:lstStyle/>
          <a:p>
            <a:endParaRPr/>
          </a:p>
        </p:txBody>
      </p:sp>
      <p:sp>
        <p:nvSpPr>
          <p:cNvPr id="86" name="object 86"/>
          <p:cNvSpPr/>
          <p:nvPr/>
        </p:nvSpPr>
        <p:spPr>
          <a:xfrm>
            <a:off x="7220711" y="3134867"/>
            <a:ext cx="315468" cy="316991"/>
          </a:xfrm>
          <a:prstGeom prst="rect">
            <a:avLst/>
          </a:prstGeom>
          <a:blipFill>
            <a:blip r:embed="rId7" cstate="print"/>
            <a:stretch>
              <a:fillRect/>
            </a:stretch>
          </a:blipFill>
        </p:spPr>
        <p:txBody>
          <a:bodyPr wrap="square" lIns="0" tIns="0" rIns="0" bIns="0" rtlCol="0"/>
          <a:lstStyle/>
          <a:p>
            <a:endParaRPr/>
          </a:p>
        </p:txBody>
      </p:sp>
      <p:sp>
        <p:nvSpPr>
          <p:cNvPr id="87" name="object 87"/>
          <p:cNvSpPr/>
          <p:nvPr/>
        </p:nvSpPr>
        <p:spPr>
          <a:xfrm>
            <a:off x="11210543" y="4299203"/>
            <a:ext cx="0" cy="100330"/>
          </a:xfrm>
          <a:custGeom>
            <a:avLst/>
            <a:gdLst/>
            <a:ahLst/>
            <a:cxnLst/>
            <a:rect l="l" t="t" r="r" b="b"/>
            <a:pathLst>
              <a:path h="100329">
                <a:moveTo>
                  <a:pt x="0" y="0"/>
                </a:moveTo>
                <a:lnTo>
                  <a:pt x="0" y="100076"/>
                </a:lnTo>
              </a:path>
            </a:pathLst>
          </a:custGeom>
          <a:ln w="12192">
            <a:solidFill>
              <a:srgbClr val="505050"/>
            </a:solidFill>
          </a:ln>
        </p:spPr>
        <p:txBody>
          <a:bodyPr wrap="square" lIns="0" tIns="0" rIns="0" bIns="0" rtlCol="0"/>
          <a:lstStyle/>
          <a:p>
            <a:endParaRPr/>
          </a:p>
        </p:txBody>
      </p:sp>
      <p:sp>
        <p:nvSpPr>
          <p:cNvPr id="88" name="object 88"/>
          <p:cNvSpPr/>
          <p:nvPr/>
        </p:nvSpPr>
        <p:spPr>
          <a:xfrm>
            <a:off x="11285219" y="4215384"/>
            <a:ext cx="0" cy="184150"/>
          </a:xfrm>
          <a:custGeom>
            <a:avLst/>
            <a:gdLst/>
            <a:ahLst/>
            <a:cxnLst/>
            <a:rect l="l" t="t" r="r" b="b"/>
            <a:pathLst>
              <a:path h="184150">
                <a:moveTo>
                  <a:pt x="0" y="0"/>
                </a:moveTo>
                <a:lnTo>
                  <a:pt x="0" y="184150"/>
                </a:lnTo>
              </a:path>
            </a:pathLst>
          </a:custGeom>
          <a:ln w="12192">
            <a:solidFill>
              <a:srgbClr val="505050"/>
            </a:solidFill>
          </a:ln>
        </p:spPr>
        <p:txBody>
          <a:bodyPr wrap="square" lIns="0" tIns="0" rIns="0" bIns="0" rtlCol="0"/>
          <a:lstStyle/>
          <a:p>
            <a:endParaRPr/>
          </a:p>
        </p:txBody>
      </p:sp>
      <p:sp>
        <p:nvSpPr>
          <p:cNvPr id="89" name="object 89"/>
          <p:cNvSpPr/>
          <p:nvPr/>
        </p:nvSpPr>
        <p:spPr>
          <a:xfrm>
            <a:off x="11358371" y="4248911"/>
            <a:ext cx="0" cy="149860"/>
          </a:xfrm>
          <a:custGeom>
            <a:avLst/>
            <a:gdLst/>
            <a:ahLst/>
            <a:cxnLst/>
            <a:rect l="l" t="t" r="r" b="b"/>
            <a:pathLst>
              <a:path h="149860">
                <a:moveTo>
                  <a:pt x="0" y="0"/>
                </a:moveTo>
                <a:lnTo>
                  <a:pt x="0" y="149606"/>
                </a:lnTo>
              </a:path>
            </a:pathLst>
          </a:custGeom>
          <a:ln w="12192">
            <a:solidFill>
              <a:srgbClr val="505050"/>
            </a:solidFill>
          </a:ln>
        </p:spPr>
        <p:txBody>
          <a:bodyPr wrap="square" lIns="0" tIns="0" rIns="0" bIns="0" rtlCol="0"/>
          <a:lstStyle/>
          <a:p>
            <a:endParaRPr/>
          </a:p>
        </p:txBody>
      </p:sp>
      <p:sp>
        <p:nvSpPr>
          <p:cNvPr id="90" name="object 90"/>
          <p:cNvSpPr/>
          <p:nvPr/>
        </p:nvSpPr>
        <p:spPr>
          <a:xfrm>
            <a:off x="11431523" y="4154423"/>
            <a:ext cx="0" cy="244475"/>
          </a:xfrm>
          <a:custGeom>
            <a:avLst/>
            <a:gdLst/>
            <a:ahLst/>
            <a:cxnLst/>
            <a:rect l="l" t="t" r="r" b="b"/>
            <a:pathLst>
              <a:path h="244475">
                <a:moveTo>
                  <a:pt x="0" y="0"/>
                </a:moveTo>
                <a:lnTo>
                  <a:pt x="0" y="243967"/>
                </a:lnTo>
              </a:path>
            </a:pathLst>
          </a:custGeom>
          <a:ln w="12192">
            <a:solidFill>
              <a:srgbClr val="505050"/>
            </a:solidFill>
          </a:ln>
        </p:spPr>
        <p:txBody>
          <a:bodyPr wrap="square" lIns="0" tIns="0" rIns="0" bIns="0" rtlCol="0"/>
          <a:lstStyle/>
          <a:p>
            <a:endParaRPr/>
          </a:p>
        </p:txBody>
      </p:sp>
      <p:sp>
        <p:nvSpPr>
          <p:cNvPr id="91" name="object 91"/>
          <p:cNvSpPr/>
          <p:nvPr/>
        </p:nvSpPr>
        <p:spPr>
          <a:xfrm>
            <a:off x="11123676" y="4096511"/>
            <a:ext cx="398145" cy="248920"/>
          </a:xfrm>
          <a:custGeom>
            <a:avLst/>
            <a:gdLst/>
            <a:ahLst/>
            <a:cxnLst/>
            <a:rect l="l" t="t" r="r" b="b"/>
            <a:pathLst>
              <a:path w="398145" h="248920">
                <a:moveTo>
                  <a:pt x="49656" y="248412"/>
                </a:moveTo>
                <a:lnTo>
                  <a:pt x="43179" y="248412"/>
                </a:lnTo>
                <a:lnTo>
                  <a:pt x="26360" y="245024"/>
                </a:lnTo>
                <a:lnTo>
                  <a:pt x="12636" y="235791"/>
                </a:lnTo>
                <a:lnTo>
                  <a:pt x="3389" y="222105"/>
                </a:lnTo>
                <a:lnTo>
                  <a:pt x="0" y="205358"/>
                </a:lnTo>
                <a:lnTo>
                  <a:pt x="0" y="43052"/>
                </a:lnTo>
                <a:lnTo>
                  <a:pt x="3389" y="26306"/>
                </a:lnTo>
                <a:lnTo>
                  <a:pt x="12636" y="12620"/>
                </a:lnTo>
                <a:lnTo>
                  <a:pt x="26360" y="3387"/>
                </a:lnTo>
                <a:lnTo>
                  <a:pt x="43179" y="0"/>
                </a:lnTo>
                <a:lnTo>
                  <a:pt x="354583" y="0"/>
                </a:lnTo>
                <a:lnTo>
                  <a:pt x="371403" y="3387"/>
                </a:lnTo>
                <a:lnTo>
                  <a:pt x="385127" y="12620"/>
                </a:lnTo>
                <a:lnTo>
                  <a:pt x="394374" y="26306"/>
                </a:lnTo>
                <a:lnTo>
                  <a:pt x="397764" y="43052"/>
                </a:lnTo>
                <a:lnTo>
                  <a:pt x="397764" y="205358"/>
                </a:lnTo>
                <a:lnTo>
                  <a:pt x="394374" y="222105"/>
                </a:lnTo>
                <a:lnTo>
                  <a:pt x="385127" y="235791"/>
                </a:lnTo>
                <a:lnTo>
                  <a:pt x="371403" y="245024"/>
                </a:lnTo>
                <a:lnTo>
                  <a:pt x="354583" y="248412"/>
                </a:lnTo>
                <a:lnTo>
                  <a:pt x="348106" y="248412"/>
                </a:lnTo>
              </a:path>
            </a:pathLst>
          </a:custGeom>
          <a:ln w="12192">
            <a:solidFill>
              <a:srgbClr val="505050"/>
            </a:solidFill>
          </a:ln>
        </p:spPr>
        <p:txBody>
          <a:bodyPr wrap="square" lIns="0" tIns="0" rIns="0" bIns="0" rtlCol="0"/>
          <a:lstStyle/>
          <a:p>
            <a:endParaRPr/>
          </a:p>
        </p:txBody>
      </p:sp>
      <p:sp>
        <p:nvSpPr>
          <p:cNvPr id="92" name="object 92"/>
          <p:cNvSpPr/>
          <p:nvPr/>
        </p:nvSpPr>
        <p:spPr>
          <a:xfrm>
            <a:off x="810768" y="5225796"/>
            <a:ext cx="394970" cy="269875"/>
          </a:xfrm>
          <a:custGeom>
            <a:avLst/>
            <a:gdLst/>
            <a:ahLst/>
            <a:cxnLst/>
            <a:rect l="l" t="t" r="r" b="b"/>
            <a:pathLst>
              <a:path w="394969" h="269875">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7"/>
                </a:lnTo>
                <a:lnTo>
                  <a:pt x="393021" y="256567"/>
                </a:lnTo>
                <a:lnTo>
                  <a:pt x="388402" y="263429"/>
                </a:lnTo>
                <a:lnTo>
                  <a:pt x="381551" y="268053"/>
                </a:lnTo>
                <a:lnTo>
                  <a:pt x="373164" y="269747"/>
                </a:lnTo>
                <a:lnTo>
                  <a:pt x="21551" y="269747"/>
                </a:lnTo>
                <a:lnTo>
                  <a:pt x="13164" y="268053"/>
                </a:lnTo>
                <a:lnTo>
                  <a:pt x="6313" y="263429"/>
                </a:lnTo>
                <a:lnTo>
                  <a:pt x="1694" y="256567"/>
                </a:lnTo>
                <a:lnTo>
                  <a:pt x="0" y="248157"/>
                </a:lnTo>
                <a:lnTo>
                  <a:pt x="0" y="21589"/>
                </a:lnTo>
                <a:close/>
              </a:path>
            </a:pathLst>
          </a:custGeom>
          <a:ln w="12192">
            <a:solidFill>
              <a:srgbClr val="505050"/>
            </a:solidFill>
          </a:ln>
        </p:spPr>
        <p:txBody>
          <a:bodyPr wrap="square" lIns="0" tIns="0" rIns="0" bIns="0" rtlCol="0"/>
          <a:lstStyle/>
          <a:p>
            <a:endParaRPr/>
          </a:p>
        </p:txBody>
      </p:sp>
      <p:sp>
        <p:nvSpPr>
          <p:cNvPr id="93" name="object 93"/>
          <p:cNvSpPr/>
          <p:nvPr/>
        </p:nvSpPr>
        <p:spPr>
          <a:xfrm>
            <a:off x="917447" y="5458967"/>
            <a:ext cx="182880" cy="83820"/>
          </a:xfrm>
          <a:prstGeom prst="rect">
            <a:avLst/>
          </a:prstGeom>
          <a:blipFill>
            <a:blip r:embed="rId8" cstate="print"/>
            <a:stretch>
              <a:fillRect/>
            </a:stretch>
          </a:blipFill>
        </p:spPr>
        <p:txBody>
          <a:bodyPr wrap="square" lIns="0" tIns="0" rIns="0" bIns="0" rtlCol="0"/>
          <a:lstStyle/>
          <a:p>
            <a:endParaRPr/>
          </a:p>
        </p:txBody>
      </p:sp>
      <p:sp>
        <p:nvSpPr>
          <p:cNvPr id="94" name="object 94"/>
          <p:cNvSpPr/>
          <p:nvPr/>
        </p:nvSpPr>
        <p:spPr>
          <a:xfrm>
            <a:off x="810768" y="5448300"/>
            <a:ext cx="394970" cy="0"/>
          </a:xfrm>
          <a:custGeom>
            <a:avLst/>
            <a:gdLst/>
            <a:ahLst/>
            <a:cxnLst/>
            <a:rect l="l" t="t" r="r" b="b"/>
            <a:pathLst>
              <a:path w="394969">
                <a:moveTo>
                  <a:pt x="0" y="0"/>
                </a:moveTo>
                <a:lnTo>
                  <a:pt x="394716" y="0"/>
                </a:lnTo>
              </a:path>
            </a:pathLst>
          </a:custGeom>
          <a:ln w="12192">
            <a:solidFill>
              <a:srgbClr val="505050"/>
            </a:solidFill>
          </a:ln>
        </p:spPr>
        <p:txBody>
          <a:bodyPr wrap="square" lIns="0" tIns="0" rIns="0" bIns="0" rtlCol="0"/>
          <a:lstStyle/>
          <a:p>
            <a:endParaRPr/>
          </a:p>
        </p:txBody>
      </p:sp>
      <p:sp>
        <p:nvSpPr>
          <p:cNvPr id="95" name="object 95"/>
          <p:cNvSpPr/>
          <p:nvPr/>
        </p:nvSpPr>
        <p:spPr>
          <a:xfrm>
            <a:off x="1040891" y="5286755"/>
            <a:ext cx="121920" cy="0"/>
          </a:xfrm>
          <a:custGeom>
            <a:avLst/>
            <a:gdLst/>
            <a:ahLst/>
            <a:cxnLst/>
            <a:rect l="l" t="t" r="r" b="b"/>
            <a:pathLst>
              <a:path w="121919">
                <a:moveTo>
                  <a:pt x="0" y="0"/>
                </a:moveTo>
                <a:lnTo>
                  <a:pt x="121920" y="0"/>
                </a:lnTo>
              </a:path>
            </a:pathLst>
          </a:custGeom>
          <a:ln w="12192">
            <a:solidFill>
              <a:srgbClr val="505050"/>
            </a:solidFill>
          </a:ln>
        </p:spPr>
        <p:txBody>
          <a:bodyPr wrap="square" lIns="0" tIns="0" rIns="0" bIns="0" rtlCol="0"/>
          <a:lstStyle/>
          <a:p>
            <a:endParaRPr/>
          </a:p>
        </p:txBody>
      </p:sp>
      <p:sp>
        <p:nvSpPr>
          <p:cNvPr id="96" name="object 96"/>
          <p:cNvSpPr/>
          <p:nvPr/>
        </p:nvSpPr>
        <p:spPr>
          <a:xfrm>
            <a:off x="1040891" y="5338571"/>
            <a:ext cx="121920" cy="0"/>
          </a:xfrm>
          <a:custGeom>
            <a:avLst/>
            <a:gdLst/>
            <a:ahLst/>
            <a:cxnLst/>
            <a:rect l="l" t="t" r="r" b="b"/>
            <a:pathLst>
              <a:path w="121919">
                <a:moveTo>
                  <a:pt x="0" y="0"/>
                </a:moveTo>
                <a:lnTo>
                  <a:pt x="121920" y="0"/>
                </a:lnTo>
              </a:path>
            </a:pathLst>
          </a:custGeom>
          <a:ln w="12192">
            <a:solidFill>
              <a:srgbClr val="505050"/>
            </a:solidFill>
          </a:ln>
        </p:spPr>
        <p:txBody>
          <a:bodyPr wrap="square" lIns="0" tIns="0" rIns="0" bIns="0" rtlCol="0"/>
          <a:lstStyle/>
          <a:p>
            <a:endParaRPr/>
          </a:p>
        </p:txBody>
      </p:sp>
      <p:sp>
        <p:nvSpPr>
          <p:cNvPr id="97" name="object 97"/>
          <p:cNvSpPr/>
          <p:nvPr/>
        </p:nvSpPr>
        <p:spPr>
          <a:xfrm>
            <a:off x="1040891" y="5388864"/>
            <a:ext cx="121920" cy="0"/>
          </a:xfrm>
          <a:custGeom>
            <a:avLst/>
            <a:gdLst/>
            <a:ahLst/>
            <a:cxnLst/>
            <a:rect l="l" t="t" r="r" b="b"/>
            <a:pathLst>
              <a:path w="121919">
                <a:moveTo>
                  <a:pt x="0" y="0"/>
                </a:moveTo>
                <a:lnTo>
                  <a:pt x="121920" y="0"/>
                </a:lnTo>
              </a:path>
            </a:pathLst>
          </a:custGeom>
          <a:ln w="12192">
            <a:solidFill>
              <a:srgbClr val="505050"/>
            </a:solidFill>
          </a:ln>
        </p:spPr>
        <p:txBody>
          <a:bodyPr wrap="square" lIns="0" tIns="0" rIns="0" bIns="0" rtlCol="0"/>
          <a:lstStyle/>
          <a:p>
            <a:endParaRPr/>
          </a:p>
        </p:txBody>
      </p:sp>
      <p:sp>
        <p:nvSpPr>
          <p:cNvPr id="98" name="object 98"/>
          <p:cNvSpPr/>
          <p:nvPr/>
        </p:nvSpPr>
        <p:spPr>
          <a:xfrm>
            <a:off x="845819" y="5253228"/>
            <a:ext cx="166116" cy="166115"/>
          </a:xfrm>
          <a:prstGeom prst="rect">
            <a:avLst/>
          </a:prstGeom>
          <a:blipFill>
            <a:blip r:embed="rId9" cstate="print"/>
            <a:stretch>
              <a:fillRect/>
            </a:stretch>
          </a:blipFill>
        </p:spPr>
        <p:txBody>
          <a:bodyPr wrap="square" lIns="0" tIns="0" rIns="0" bIns="0" rtlCol="0"/>
          <a:lstStyle/>
          <a:p>
            <a:endParaRPr/>
          </a:p>
        </p:txBody>
      </p:sp>
      <p:sp>
        <p:nvSpPr>
          <p:cNvPr id="99" name="object 99"/>
          <p:cNvSpPr txBox="1"/>
          <p:nvPr/>
        </p:nvSpPr>
        <p:spPr>
          <a:xfrm>
            <a:off x="6862698" y="2911220"/>
            <a:ext cx="1153795" cy="452755"/>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Azure</a:t>
            </a:r>
            <a:r>
              <a:rPr sz="1000" b="1" spc="5" dirty="0">
                <a:solidFill>
                  <a:srgbClr val="505050"/>
                </a:solidFill>
                <a:latin typeface="Segoe UI Semibold"/>
                <a:cs typeface="Segoe UI Semibold"/>
              </a:rPr>
              <a:t> </a:t>
            </a:r>
            <a:r>
              <a:rPr sz="1000" b="1" spc="-5" dirty="0">
                <a:solidFill>
                  <a:srgbClr val="505050"/>
                </a:solidFill>
                <a:latin typeface="Segoe UI Semibold"/>
                <a:cs typeface="Segoe UI Semibold"/>
              </a:rPr>
              <a:t>Databricks</a:t>
            </a:r>
            <a:endParaRPr sz="1000">
              <a:latin typeface="Segoe UI Semibold"/>
              <a:cs typeface="Segoe UI Semibold"/>
            </a:endParaRPr>
          </a:p>
          <a:p>
            <a:pPr>
              <a:lnSpc>
                <a:spcPct val="100000"/>
              </a:lnSpc>
            </a:pPr>
            <a:endParaRPr sz="1050">
              <a:latin typeface="Times New Roman"/>
              <a:cs typeface="Times New Roman"/>
            </a:endParaRPr>
          </a:p>
          <a:p>
            <a:pPr marR="5080" algn="r">
              <a:lnSpc>
                <a:spcPct val="100000"/>
              </a:lnSpc>
            </a:pPr>
            <a:r>
              <a:rPr sz="800" b="1" spc="-10" dirty="0">
                <a:solidFill>
                  <a:srgbClr val="505050"/>
                </a:solidFill>
                <a:latin typeface="Segoe UI Semibold"/>
                <a:cs typeface="Segoe UI Semibold"/>
              </a:rPr>
              <a:t>S</a:t>
            </a:r>
            <a:r>
              <a:rPr sz="800" b="1" spc="-5" dirty="0">
                <a:solidFill>
                  <a:srgbClr val="505050"/>
                </a:solidFill>
                <a:latin typeface="Segoe UI Semibold"/>
                <a:cs typeface="Segoe UI Semibold"/>
              </a:rPr>
              <a:t>p</a:t>
            </a:r>
            <a:r>
              <a:rPr sz="800" b="1" dirty="0">
                <a:solidFill>
                  <a:srgbClr val="505050"/>
                </a:solidFill>
                <a:latin typeface="Segoe UI Semibold"/>
                <a:cs typeface="Segoe UI Semibold"/>
              </a:rPr>
              <a:t>arkR</a:t>
            </a:r>
            <a:endParaRPr sz="800">
              <a:latin typeface="Segoe UI Semibold"/>
              <a:cs typeface="Segoe UI Semibold"/>
            </a:endParaRPr>
          </a:p>
        </p:txBody>
      </p:sp>
      <p:sp>
        <p:nvSpPr>
          <p:cNvPr id="100" name="object 100"/>
          <p:cNvSpPr/>
          <p:nvPr/>
        </p:nvSpPr>
        <p:spPr>
          <a:xfrm>
            <a:off x="7158228" y="2520695"/>
            <a:ext cx="408940" cy="212090"/>
          </a:xfrm>
          <a:custGeom>
            <a:avLst/>
            <a:gdLst/>
            <a:ahLst/>
            <a:cxnLst/>
            <a:rect l="l" t="t" r="r" b="b"/>
            <a:pathLst>
              <a:path w="408940" h="212089">
                <a:moveTo>
                  <a:pt x="0" y="105917"/>
                </a:moveTo>
                <a:lnTo>
                  <a:pt x="204216" y="0"/>
                </a:lnTo>
                <a:lnTo>
                  <a:pt x="408431" y="105917"/>
                </a:lnTo>
                <a:lnTo>
                  <a:pt x="204216" y="211836"/>
                </a:lnTo>
                <a:lnTo>
                  <a:pt x="0" y="105917"/>
                </a:lnTo>
                <a:close/>
              </a:path>
            </a:pathLst>
          </a:custGeom>
          <a:ln w="12192">
            <a:solidFill>
              <a:srgbClr val="505050"/>
            </a:solidFill>
          </a:ln>
        </p:spPr>
        <p:txBody>
          <a:bodyPr wrap="square" lIns="0" tIns="0" rIns="0" bIns="0" rtlCol="0"/>
          <a:lstStyle/>
          <a:p>
            <a:endParaRPr/>
          </a:p>
        </p:txBody>
      </p:sp>
      <p:sp>
        <p:nvSpPr>
          <p:cNvPr id="101" name="object 101"/>
          <p:cNvSpPr/>
          <p:nvPr/>
        </p:nvSpPr>
        <p:spPr>
          <a:xfrm>
            <a:off x="7158228" y="2711195"/>
            <a:ext cx="408940" cy="143510"/>
          </a:xfrm>
          <a:custGeom>
            <a:avLst/>
            <a:gdLst/>
            <a:ahLst/>
            <a:cxnLst/>
            <a:rect l="l" t="t" r="r" b="b"/>
            <a:pathLst>
              <a:path w="408940" h="143510">
                <a:moveTo>
                  <a:pt x="336676" y="0"/>
                </a:moveTo>
                <a:lnTo>
                  <a:pt x="408431" y="37211"/>
                </a:lnTo>
                <a:lnTo>
                  <a:pt x="204216" y="143255"/>
                </a:lnTo>
                <a:lnTo>
                  <a:pt x="0" y="37211"/>
                </a:lnTo>
                <a:lnTo>
                  <a:pt x="71754" y="0"/>
                </a:lnTo>
              </a:path>
            </a:pathLst>
          </a:custGeom>
          <a:ln w="12192">
            <a:solidFill>
              <a:srgbClr val="505050"/>
            </a:solidFill>
          </a:ln>
        </p:spPr>
        <p:txBody>
          <a:bodyPr wrap="square" lIns="0" tIns="0" rIns="0" bIns="0" rtlCol="0"/>
          <a:lstStyle/>
          <a:p>
            <a:endParaRPr/>
          </a:p>
        </p:txBody>
      </p:sp>
      <p:sp>
        <p:nvSpPr>
          <p:cNvPr id="102" name="object 102"/>
          <p:cNvSpPr/>
          <p:nvPr/>
        </p:nvSpPr>
        <p:spPr>
          <a:xfrm>
            <a:off x="6792468" y="3249167"/>
            <a:ext cx="347472" cy="96012"/>
          </a:xfrm>
          <a:prstGeom prst="rect">
            <a:avLst/>
          </a:prstGeom>
          <a:blipFill>
            <a:blip r:embed="rId10" cstate="print"/>
            <a:stretch>
              <a:fillRect/>
            </a:stretch>
          </a:blipFill>
        </p:spPr>
        <p:txBody>
          <a:bodyPr wrap="square" lIns="0" tIns="0" rIns="0" bIns="0" rtlCol="0"/>
          <a:lstStyle/>
          <a:p>
            <a:endParaRPr/>
          </a:p>
        </p:txBody>
      </p:sp>
      <p:sp>
        <p:nvSpPr>
          <p:cNvPr id="103" name="object 103"/>
          <p:cNvSpPr/>
          <p:nvPr/>
        </p:nvSpPr>
        <p:spPr>
          <a:xfrm>
            <a:off x="9029700" y="2863595"/>
            <a:ext cx="76200" cy="1002665"/>
          </a:xfrm>
          <a:custGeom>
            <a:avLst/>
            <a:gdLst/>
            <a:ahLst/>
            <a:cxnLst/>
            <a:rect l="l" t="t" r="r" b="b"/>
            <a:pathLst>
              <a:path w="76200" h="1002664">
                <a:moveTo>
                  <a:pt x="44450" y="0"/>
                </a:moveTo>
                <a:lnTo>
                  <a:pt x="31750" y="0"/>
                </a:lnTo>
                <a:lnTo>
                  <a:pt x="31750" y="50800"/>
                </a:lnTo>
                <a:lnTo>
                  <a:pt x="44450" y="50800"/>
                </a:lnTo>
                <a:lnTo>
                  <a:pt x="44450" y="0"/>
                </a:lnTo>
                <a:close/>
              </a:path>
              <a:path w="76200" h="1002664">
                <a:moveTo>
                  <a:pt x="44450" y="88900"/>
                </a:moveTo>
                <a:lnTo>
                  <a:pt x="31750" y="88900"/>
                </a:lnTo>
                <a:lnTo>
                  <a:pt x="31750" y="139700"/>
                </a:lnTo>
                <a:lnTo>
                  <a:pt x="44450" y="139700"/>
                </a:lnTo>
                <a:lnTo>
                  <a:pt x="44450" y="88900"/>
                </a:lnTo>
                <a:close/>
              </a:path>
              <a:path w="76200" h="1002664">
                <a:moveTo>
                  <a:pt x="44450" y="177800"/>
                </a:moveTo>
                <a:lnTo>
                  <a:pt x="31750" y="177800"/>
                </a:lnTo>
                <a:lnTo>
                  <a:pt x="31750" y="228600"/>
                </a:lnTo>
                <a:lnTo>
                  <a:pt x="44450" y="228600"/>
                </a:lnTo>
                <a:lnTo>
                  <a:pt x="44450" y="177800"/>
                </a:lnTo>
                <a:close/>
              </a:path>
              <a:path w="76200" h="1002664">
                <a:moveTo>
                  <a:pt x="44450" y="266700"/>
                </a:moveTo>
                <a:lnTo>
                  <a:pt x="31750" y="266700"/>
                </a:lnTo>
                <a:lnTo>
                  <a:pt x="31750" y="317500"/>
                </a:lnTo>
                <a:lnTo>
                  <a:pt x="44450" y="317500"/>
                </a:lnTo>
                <a:lnTo>
                  <a:pt x="44450" y="266700"/>
                </a:lnTo>
                <a:close/>
              </a:path>
              <a:path w="76200" h="1002664">
                <a:moveTo>
                  <a:pt x="44450" y="355600"/>
                </a:moveTo>
                <a:lnTo>
                  <a:pt x="31750" y="355600"/>
                </a:lnTo>
                <a:lnTo>
                  <a:pt x="31750" y="406400"/>
                </a:lnTo>
                <a:lnTo>
                  <a:pt x="44450" y="406400"/>
                </a:lnTo>
                <a:lnTo>
                  <a:pt x="44450" y="355600"/>
                </a:lnTo>
                <a:close/>
              </a:path>
              <a:path w="76200" h="1002664">
                <a:moveTo>
                  <a:pt x="44450" y="444500"/>
                </a:moveTo>
                <a:lnTo>
                  <a:pt x="31750" y="444500"/>
                </a:lnTo>
                <a:lnTo>
                  <a:pt x="31750" y="495300"/>
                </a:lnTo>
                <a:lnTo>
                  <a:pt x="44450" y="495300"/>
                </a:lnTo>
                <a:lnTo>
                  <a:pt x="44450" y="444500"/>
                </a:lnTo>
                <a:close/>
              </a:path>
              <a:path w="76200" h="1002664">
                <a:moveTo>
                  <a:pt x="44450" y="533400"/>
                </a:moveTo>
                <a:lnTo>
                  <a:pt x="31750" y="533400"/>
                </a:lnTo>
                <a:lnTo>
                  <a:pt x="31750" y="584200"/>
                </a:lnTo>
                <a:lnTo>
                  <a:pt x="44450" y="584200"/>
                </a:lnTo>
                <a:lnTo>
                  <a:pt x="44450" y="533400"/>
                </a:lnTo>
                <a:close/>
              </a:path>
              <a:path w="76200" h="1002664">
                <a:moveTo>
                  <a:pt x="44450" y="622300"/>
                </a:moveTo>
                <a:lnTo>
                  <a:pt x="31750" y="622300"/>
                </a:lnTo>
                <a:lnTo>
                  <a:pt x="31750" y="673100"/>
                </a:lnTo>
                <a:lnTo>
                  <a:pt x="44450" y="673100"/>
                </a:lnTo>
                <a:lnTo>
                  <a:pt x="44450" y="622300"/>
                </a:lnTo>
                <a:close/>
              </a:path>
              <a:path w="76200" h="1002664">
                <a:moveTo>
                  <a:pt x="44450" y="711200"/>
                </a:moveTo>
                <a:lnTo>
                  <a:pt x="31750" y="711200"/>
                </a:lnTo>
                <a:lnTo>
                  <a:pt x="31750" y="761999"/>
                </a:lnTo>
                <a:lnTo>
                  <a:pt x="44450" y="761999"/>
                </a:lnTo>
                <a:lnTo>
                  <a:pt x="44450" y="711200"/>
                </a:lnTo>
                <a:close/>
              </a:path>
              <a:path w="76200" h="1002664">
                <a:moveTo>
                  <a:pt x="44450" y="800099"/>
                </a:moveTo>
                <a:lnTo>
                  <a:pt x="31750" y="800099"/>
                </a:lnTo>
                <a:lnTo>
                  <a:pt x="31750" y="850899"/>
                </a:lnTo>
                <a:lnTo>
                  <a:pt x="44450" y="850899"/>
                </a:lnTo>
                <a:lnTo>
                  <a:pt x="44450" y="800099"/>
                </a:lnTo>
                <a:close/>
              </a:path>
              <a:path w="76200" h="1002664">
                <a:moveTo>
                  <a:pt x="44450" y="888999"/>
                </a:moveTo>
                <a:lnTo>
                  <a:pt x="31750" y="888999"/>
                </a:lnTo>
                <a:lnTo>
                  <a:pt x="31750" y="939799"/>
                </a:lnTo>
                <a:lnTo>
                  <a:pt x="44450" y="939799"/>
                </a:lnTo>
                <a:lnTo>
                  <a:pt x="44450" y="888999"/>
                </a:lnTo>
                <a:close/>
              </a:path>
              <a:path w="76200" h="1002664">
                <a:moveTo>
                  <a:pt x="76200" y="951737"/>
                </a:moveTo>
                <a:lnTo>
                  <a:pt x="0" y="951737"/>
                </a:lnTo>
                <a:lnTo>
                  <a:pt x="38100" y="1002537"/>
                </a:lnTo>
                <a:lnTo>
                  <a:pt x="76200" y="951737"/>
                </a:lnTo>
                <a:close/>
              </a:path>
            </a:pathLst>
          </a:custGeom>
          <a:solidFill>
            <a:srgbClr val="0078D6"/>
          </a:solidFill>
        </p:spPr>
        <p:txBody>
          <a:bodyPr wrap="square" lIns="0" tIns="0" rIns="0" bIns="0" rtlCol="0"/>
          <a:lstStyle/>
          <a:p>
            <a:endParaRPr/>
          </a:p>
        </p:txBody>
      </p:sp>
      <p:sp>
        <p:nvSpPr>
          <p:cNvPr id="104" name="object 104"/>
          <p:cNvSpPr txBox="1"/>
          <p:nvPr/>
        </p:nvSpPr>
        <p:spPr>
          <a:xfrm>
            <a:off x="1627758" y="6296112"/>
            <a:ext cx="9567545" cy="355600"/>
          </a:xfrm>
          <a:prstGeom prst="rect">
            <a:avLst/>
          </a:prstGeom>
        </p:spPr>
        <p:txBody>
          <a:bodyPr vert="horz" wrap="square" lIns="0" tIns="26034" rIns="0" bIns="0" rtlCol="0">
            <a:spAutoFit/>
          </a:bodyPr>
          <a:lstStyle/>
          <a:p>
            <a:pPr marL="4211955" marR="5080" indent="-4199255">
              <a:lnSpc>
                <a:spcPts val="1260"/>
              </a:lnSpc>
              <a:spcBef>
                <a:spcPts val="204"/>
              </a:spcBef>
            </a:pPr>
            <a:r>
              <a:rPr sz="1100" b="1" i="1" spc="-25" dirty="0">
                <a:solidFill>
                  <a:srgbClr val="505050"/>
                </a:solidFill>
                <a:latin typeface="Segoe UI Semibold"/>
                <a:cs typeface="Segoe UI Semibold"/>
              </a:rPr>
              <a:t>Microsoft Azure </a:t>
            </a:r>
            <a:r>
              <a:rPr sz="1100" b="1" i="1" spc="-15" dirty="0">
                <a:solidFill>
                  <a:srgbClr val="505050"/>
                </a:solidFill>
                <a:latin typeface="Segoe UI Semibold"/>
                <a:cs typeface="Segoe UI Semibold"/>
              </a:rPr>
              <a:t>also </a:t>
            </a:r>
            <a:r>
              <a:rPr sz="1100" b="1" i="1" spc="-25" dirty="0">
                <a:solidFill>
                  <a:srgbClr val="505050"/>
                </a:solidFill>
                <a:latin typeface="Segoe UI Semibold"/>
                <a:cs typeface="Segoe UI Semibold"/>
              </a:rPr>
              <a:t>supports other </a:t>
            </a:r>
            <a:r>
              <a:rPr sz="1100" b="1" i="1" spc="-15" dirty="0">
                <a:solidFill>
                  <a:srgbClr val="505050"/>
                </a:solidFill>
                <a:latin typeface="Segoe UI Semibold"/>
                <a:cs typeface="Segoe UI Semibold"/>
              </a:rPr>
              <a:t>Big </a:t>
            </a:r>
            <a:r>
              <a:rPr sz="1100" b="1" i="1" spc="-40" dirty="0">
                <a:solidFill>
                  <a:srgbClr val="505050"/>
                </a:solidFill>
                <a:latin typeface="Segoe UI Semibold"/>
                <a:cs typeface="Segoe UI Semibold"/>
              </a:rPr>
              <a:t>Data </a:t>
            </a:r>
            <a:r>
              <a:rPr sz="1100" b="1" i="1" spc="-25" dirty="0">
                <a:solidFill>
                  <a:srgbClr val="505050"/>
                </a:solidFill>
                <a:latin typeface="Segoe UI Semibold"/>
                <a:cs typeface="Segoe UI Semibold"/>
              </a:rPr>
              <a:t>services </a:t>
            </a:r>
            <a:r>
              <a:rPr sz="1100" b="1" i="1" spc="-15" dirty="0">
                <a:solidFill>
                  <a:srgbClr val="505050"/>
                </a:solidFill>
                <a:latin typeface="Segoe UI Semibold"/>
                <a:cs typeface="Segoe UI Semibold"/>
              </a:rPr>
              <a:t>like </a:t>
            </a:r>
            <a:r>
              <a:rPr sz="1100" b="1" i="1" spc="-25" dirty="0">
                <a:solidFill>
                  <a:srgbClr val="505050"/>
                </a:solidFill>
                <a:latin typeface="Segoe UI Semibold"/>
                <a:cs typeface="Segoe UI Semibold"/>
              </a:rPr>
              <a:t>Azure HDInsight, Azure Machine Learning </a:t>
            </a:r>
            <a:r>
              <a:rPr sz="1100" b="1" i="1" dirty="0">
                <a:solidFill>
                  <a:srgbClr val="505050"/>
                </a:solidFill>
                <a:latin typeface="Segoe UI Semibold"/>
                <a:cs typeface="Segoe UI Semibold"/>
              </a:rPr>
              <a:t>to </a:t>
            </a:r>
            <a:r>
              <a:rPr sz="1100" b="1" i="1" spc="-30" dirty="0">
                <a:solidFill>
                  <a:srgbClr val="505050"/>
                </a:solidFill>
                <a:latin typeface="Segoe UI Semibold"/>
                <a:cs typeface="Segoe UI Semibold"/>
              </a:rPr>
              <a:t>allow </a:t>
            </a:r>
            <a:r>
              <a:rPr sz="1100" b="1" i="1" spc="-25" dirty="0">
                <a:solidFill>
                  <a:srgbClr val="505050"/>
                </a:solidFill>
                <a:latin typeface="Segoe UI Semibold"/>
                <a:cs typeface="Segoe UI Semibold"/>
              </a:rPr>
              <a:t>customers </a:t>
            </a:r>
            <a:r>
              <a:rPr sz="1100" b="1" i="1" dirty="0">
                <a:solidFill>
                  <a:srgbClr val="505050"/>
                </a:solidFill>
                <a:latin typeface="Segoe UI Semibold"/>
                <a:cs typeface="Segoe UI Semibold"/>
              </a:rPr>
              <a:t>to </a:t>
            </a:r>
            <a:r>
              <a:rPr sz="1100" b="1" i="1" spc="-15" dirty="0">
                <a:solidFill>
                  <a:srgbClr val="505050"/>
                </a:solidFill>
                <a:latin typeface="Segoe UI Semibold"/>
                <a:cs typeface="Segoe UI Semibold"/>
              </a:rPr>
              <a:t>tailor </a:t>
            </a:r>
            <a:r>
              <a:rPr sz="1100" b="1" i="1" spc="-10" dirty="0">
                <a:solidFill>
                  <a:srgbClr val="505050"/>
                </a:solidFill>
                <a:latin typeface="Segoe UI Semibold"/>
                <a:cs typeface="Segoe UI Semibold"/>
              </a:rPr>
              <a:t>the </a:t>
            </a:r>
            <a:r>
              <a:rPr sz="1100" b="1" i="1" spc="-25" dirty="0">
                <a:solidFill>
                  <a:srgbClr val="505050"/>
                </a:solidFill>
                <a:latin typeface="Segoe UI Semibold"/>
                <a:cs typeface="Segoe UI Semibold"/>
              </a:rPr>
              <a:t>above architecture </a:t>
            </a:r>
            <a:r>
              <a:rPr sz="1100" b="1" i="1" dirty="0">
                <a:solidFill>
                  <a:srgbClr val="505050"/>
                </a:solidFill>
                <a:latin typeface="Segoe UI Semibold"/>
                <a:cs typeface="Segoe UI Semibold"/>
              </a:rPr>
              <a:t>to </a:t>
            </a:r>
            <a:r>
              <a:rPr sz="1100" b="1" i="1" spc="-25" dirty="0">
                <a:solidFill>
                  <a:srgbClr val="505050"/>
                </a:solidFill>
                <a:latin typeface="Segoe UI Semibold"/>
                <a:cs typeface="Segoe UI Semibold"/>
              </a:rPr>
              <a:t>meet  their </a:t>
            </a:r>
            <a:r>
              <a:rPr sz="1100" b="1" i="1" spc="-20" dirty="0">
                <a:solidFill>
                  <a:srgbClr val="505050"/>
                </a:solidFill>
                <a:latin typeface="Segoe UI Semibold"/>
                <a:cs typeface="Segoe UI Semibold"/>
              </a:rPr>
              <a:t>unique</a:t>
            </a:r>
            <a:r>
              <a:rPr sz="1100" b="1" i="1" spc="-50" dirty="0">
                <a:solidFill>
                  <a:srgbClr val="505050"/>
                </a:solidFill>
                <a:latin typeface="Segoe UI Semibold"/>
                <a:cs typeface="Segoe UI Semibold"/>
              </a:rPr>
              <a:t> </a:t>
            </a:r>
            <a:r>
              <a:rPr sz="1100" b="1" i="1" spc="-25" dirty="0">
                <a:solidFill>
                  <a:srgbClr val="505050"/>
                </a:solidFill>
                <a:latin typeface="Segoe UI Semibold"/>
                <a:cs typeface="Segoe UI Semibold"/>
              </a:rPr>
              <a:t>needs.</a:t>
            </a:r>
            <a:endParaRPr sz="1100">
              <a:latin typeface="Segoe UI Semibold"/>
              <a:cs typeface="Segoe UI Semibold"/>
            </a:endParaRPr>
          </a:p>
        </p:txBody>
      </p:sp>
      <p:sp>
        <p:nvSpPr>
          <p:cNvPr id="105" name="object 105"/>
          <p:cNvSpPr txBox="1"/>
          <p:nvPr/>
        </p:nvSpPr>
        <p:spPr>
          <a:xfrm>
            <a:off x="10927842" y="3138042"/>
            <a:ext cx="892175"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Real-time</a:t>
            </a:r>
            <a:r>
              <a:rPr sz="1000" b="1" spc="-30" dirty="0">
                <a:solidFill>
                  <a:srgbClr val="505050"/>
                </a:solidFill>
                <a:latin typeface="Segoe UI Semibold"/>
                <a:cs typeface="Segoe UI Semibold"/>
              </a:rPr>
              <a:t> </a:t>
            </a:r>
            <a:r>
              <a:rPr sz="1000" b="1" spc="-5" dirty="0">
                <a:solidFill>
                  <a:srgbClr val="505050"/>
                </a:solidFill>
                <a:latin typeface="Segoe UI Semibold"/>
                <a:cs typeface="Segoe UI Semibold"/>
              </a:rPr>
              <a:t>apps</a:t>
            </a:r>
            <a:endParaRPr sz="1000">
              <a:latin typeface="Segoe UI Semibold"/>
              <a:cs typeface="Segoe UI Semibold"/>
            </a:endParaRPr>
          </a:p>
        </p:txBody>
      </p:sp>
      <p:sp>
        <p:nvSpPr>
          <p:cNvPr id="106" name="object 106"/>
          <p:cNvSpPr/>
          <p:nvPr/>
        </p:nvSpPr>
        <p:spPr>
          <a:xfrm>
            <a:off x="11409426" y="2665476"/>
            <a:ext cx="201168" cy="147828"/>
          </a:xfrm>
          <a:prstGeom prst="rect">
            <a:avLst/>
          </a:prstGeom>
          <a:blipFill>
            <a:blip r:embed="rId11" cstate="print"/>
            <a:stretch>
              <a:fillRect/>
            </a:stretch>
          </a:blipFill>
        </p:spPr>
        <p:txBody>
          <a:bodyPr wrap="square" lIns="0" tIns="0" rIns="0" bIns="0" rtlCol="0"/>
          <a:lstStyle/>
          <a:p>
            <a:endParaRPr/>
          </a:p>
        </p:txBody>
      </p:sp>
      <p:sp>
        <p:nvSpPr>
          <p:cNvPr id="107" name="object 107"/>
          <p:cNvSpPr/>
          <p:nvPr/>
        </p:nvSpPr>
        <p:spPr>
          <a:xfrm>
            <a:off x="11375135" y="2471927"/>
            <a:ext cx="144780" cy="132588"/>
          </a:xfrm>
          <a:prstGeom prst="rect">
            <a:avLst/>
          </a:prstGeom>
          <a:blipFill>
            <a:blip r:embed="rId12" cstate="print"/>
            <a:stretch>
              <a:fillRect/>
            </a:stretch>
          </a:blipFill>
        </p:spPr>
        <p:txBody>
          <a:bodyPr wrap="square" lIns="0" tIns="0" rIns="0" bIns="0" rtlCol="0"/>
          <a:lstStyle/>
          <a:p>
            <a:endParaRPr/>
          </a:p>
        </p:txBody>
      </p:sp>
      <p:sp>
        <p:nvSpPr>
          <p:cNvPr id="108" name="object 108"/>
          <p:cNvSpPr/>
          <p:nvPr/>
        </p:nvSpPr>
        <p:spPr>
          <a:xfrm>
            <a:off x="11123548" y="2676144"/>
            <a:ext cx="209550" cy="114300"/>
          </a:xfrm>
          <a:custGeom>
            <a:avLst/>
            <a:gdLst/>
            <a:ahLst/>
            <a:cxnLst/>
            <a:rect l="l" t="t" r="r" b="b"/>
            <a:pathLst>
              <a:path w="209550" h="114300">
                <a:moveTo>
                  <a:pt x="209042" y="114172"/>
                </a:moveTo>
                <a:lnTo>
                  <a:pt x="88189" y="114172"/>
                </a:lnTo>
                <a:lnTo>
                  <a:pt x="26130" y="114172"/>
                </a:lnTo>
                <a:lnTo>
                  <a:pt x="3266" y="114172"/>
                </a:lnTo>
                <a:lnTo>
                  <a:pt x="0" y="114172"/>
                </a:lnTo>
                <a:lnTo>
                  <a:pt x="0" y="48166"/>
                </a:lnTo>
                <a:lnTo>
                  <a:pt x="0" y="14271"/>
                </a:lnTo>
                <a:lnTo>
                  <a:pt x="0" y="1783"/>
                </a:lnTo>
                <a:lnTo>
                  <a:pt x="0" y="0"/>
                </a:lnTo>
                <a:lnTo>
                  <a:pt x="120852" y="0"/>
                </a:lnTo>
                <a:lnTo>
                  <a:pt x="182911" y="0"/>
                </a:lnTo>
                <a:lnTo>
                  <a:pt x="205775" y="0"/>
                </a:lnTo>
                <a:lnTo>
                  <a:pt x="209042" y="0"/>
                </a:lnTo>
                <a:lnTo>
                  <a:pt x="209042" y="114172"/>
                </a:lnTo>
                <a:close/>
              </a:path>
            </a:pathLst>
          </a:custGeom>
          <a:ln w="12191">
            <a:solidFill>
              <a:srgbClr val="505050"/>
            </a:solidFill>
          </a:ln>
        </p:spPr>
        <p:txBody>
          <a:bodyPr wrap="square" lIns="0" tIns="0" rIns="0" bIns="0" rtlCol="0"/>
          <a:lstStyle/>
          <a:p>
            <a:endParaRPr/>
          </a:p>
        </p:txBody>
      </p:sp>
      <p:sp>
        <p:nvSpPr>
          <p:cNvPr id="109" name="object 109"/>
          <p:cNvSpPr/>
          <p:nvPr/>
        </p:nvSpPr>
        <p:spPr>
          <a:xfrm>
            <a:off x="11085576" y="2790317"/>
            <a:ext cx="285115" cy="48895"/>
          </a:xfrm>
          <a:custGeom>
            <a:avLst/>
            <a:gdLst/>
            <a:ahLst/>
            <a:cxnLst/>
            <a:rect l="l" t="t" r="r" b="b"/>
            <a:pathLst>
              <a:path w="285115" h="48894">
                <a:moveTo>
                  <a:pt x="0" y="40767"/>
                </a:moveTo>
                <a:lnTo>
                  <a:pt x="0" y="45212"/>
                </a:lnTo>
                <a:lnTo>
                  <a:pt x="4318" y="48895"/>
                </a:lnTo>
                <a:lnTo>
                  <a:pt x="9525" y="48895"/>
                </a:lnTo>
                <a:lnTo>
                  <a:pt x="163270" y="48895"/>
                </a:lnTo>
                <a:lnTo>
                  <a:pt x="242220" y="48895"/>
                </a:lnTo>
                <a:lnTo>
                  <a:pt x="271307" y="48895"/>
                </a:lnTo>
                <a:lnTo>
                  <a:pt x="275463" y="48895"/>
                </a:lnTo>
                <a:lnTo>
                  <a:pt x="280670" y="48895"/>
                </a:lnTo>
                <a:lnTo>
                  <a:pt x="284988" y="45212"/>
                </a:lnTo>
                <a:lnTo>
                  <a:pt x="284988" y="40767"/>
                </a:lnTo>
                <a:lnTo>
                  <a:pt x="284988" y="35941"/>
                </a:lnTo>
                <a:lnTo>
                  <a:pt x="283209" y="31623"/>
                </a:lnTo>
                <a:lnTo>
                  <a:pt x="280289" y="28448"/>
                </a:lnTo>
                <a:lnTo>
                  <a:pt x="261052" y="12001"/>
                </a:lnTo>
                <a:lnTo>
                  <a:pt x="251174" y="3555"/>
                </a:lnTo>
                <a:lnTo>
                  <a:pt x="247534" y="444"/>
                </a:lnTo>
                <a:lnTo>
                  <a:pt x="247015" y="0"/>
                </a:lnTo>
                <a:lnTo>
                  <a:pt x="126162" y="0"/>
                </a:lnTo>
                <a:lnTo>
                  <a:pt x="64103" y="0"/>
                </a:lnTo>
                <a:lnTo>
                  <a:pt x="41239" y="0"/>
                </a:lnTo>
                <a:lnTo>
                  <a:pt x="37973" y="0"/>
                </a:lnTo>
                <a:lnTo>
                  <a:pt x="18809" y="16446"/>
                </a:lnTo>
                <a:lnTo>
                  <a:pt x="8969" y="24892"/>
                </a:lnTo>
                <a:lnTo>
                  <a:pt x="5343" y="28003"/>
                </a:lnTo>
                <a:lnTo>
                  <a:pt x="4825" y="28448"/>
                </a:lnTo>
                <a:lnTo>
                  <a:pt x="1777" y="31623"/>
                </a:lnTo>
                <a:lnTo>
                  <a:pt x="0" y="35941"/>
                </a:lnTo>
                <a:lnTo>
                  <a:pt x="0" y="40767"/>
                </a:lnTo>
                <a:close/>
              </a:path>
            </a:pathLst>
          </a:custGeom>
          <a:ln w="12191">
            <a:solidFill>
              <a:srgbClr val="505050"/>
            </a:solidFill>
          </a:ln>
        </p:spPr>
        <p:txBody>
          <a:bodyPr wrap="square" lIns="0" tIns="0" rIns="0" bIns="0" rtlCol="0"/>
          <a:lstStyle/>
          <a:p>
            <a:endParaRPr/>
          </a:p>
        </p:txBody>
      </p:sp>
      <p:sp>
        <p:nvSpPr>
          <p:cNvPr id="110" name="object 110"/>
          <p:cNvSpPr/>
          <p:nvPr/>
        </p:nvSpPr>
        <p:spPr>
          <a:xfrm>
            <a:off x="11202923" y="2456688"/>
            <a:ext cx="105155" cy="166116"/>
          </a:xfrm>
          <a:prstGeom prst="rect">
            <a:avLst/>
          </a:prstGeom>
          <a:blipFill>
            <a:blip r:embed="rId13" cstate="print"/>
            <a:stretch>
              <a:fillRect/>
            </a:stretch>
          </a:blipFill>
        </p:spPr>
        <p:txBody>
          <a:bodyPr wrap="square" lIns="0" tIns="0" rIns="0" bIns="0" rtlCol="0"/>
          <a:lstStyle/>
          <a:p>
            <a:endParaRPr/>
          </a:p>
        </p:txBody>
      </p:sp>
      <p:sp>
        <p:nvSpPr>
          <p:cNvPr id="111" name="object 111"/>
          <p:cNvSpPr/>
          <p:nvPr/>
        </p:nvSpPr>
        <p:spPr>
          <a:xfrm>
            <a:off x="11340083" y="2909316"/>
            <a:ext cx="64135" cy="0"/>
          </a:xfrm>
          <a:custGeom>
            <a:avLst/>
            <a:gdLst/>
            <a:ahLst/>
            <a:cxnLst/>
            <a:rect l="l" t="t" r="r" b="b"/>
            <a:pathLst>
              <a:path w="64134">
                <a:moveTo>
                  <a:pt x="64008" y="0"/>
                </a:moveTo>
                <a:lnTo>
                  <a:pt x="0" y="0"/>
                </a:lnTo>
              </a:path>
            </a:pathLst>
          </a:custGeom>
          <a:ln w="12192">
            <a:solidFill>
              <a:srgbClr val="505050"/>
            </a:solidFill>
          </a:ln>
        </p:spPr>
        <p:txBody>
          <a:bodyPr wrap="square" lIns="0" tIns="0" rIns="0" bIns="0" rtlCol="0"/>
          <a:lstStyle/>
          <a:p>
            <a:endParaRPr/>
          </a:p>
        </p:txBody>
      </p:sp>
      <p:sp>
        <p:nvSpPr>
          <p:cNvPr id="112" name="object 112"/>
          <p:cNvSpPr/>
          <p:nvPr/>
        </p:nvSpPr>
        <p:spPr>
          <a:xfrm>
            <a:off x="11340083" y="2970276"/>
            <a:ext cx="64135" cy="0"/>
          </a:xfrm>
          <a:custGeom>
            <a:avLst/>
            <a:gdLst/>
            <a:ahLst/>
            <a:cxnLst/>
            <a:rect l="l" t="t" r="r" b="b"/>
            <a:pathLst>
              <a:path w="64134">
                <a:moveTo>
                  <a:pt x="0" y="0"/>
                </a:moveTo>
                <a:lnTo>
                  <a:pt x="64008" y="0"/>
                </a:lnTo>
              </a:path>
            </a:pathLst>
          </a:custGeom>
          <a:ln w="12192">
            <a:solidFill>
              <a:srgbClr val="505050"/>
            </a:solidFill>
          </a:ln>
        </p:spPr>
        <p:txBody>
          <a:bodyPr wrap="square" lIns="0" tIns="0" rIns="0" bIns="0" rtlCol="0"/>
          <a:lstStyle/>
          <a:p>
            <a:endParaRPr/>
          </a:p>
        </p:txBody>
      </p:sp>
      <p:sp>
        <p:nvSpPr>
          <p:cNvPr id="113" name="object 113"/>
          <p:cNvSpPr/>
          <p:nvPr/>
        </p:nvSpPr>
        <p:spPr>
          <a:xfrm>
            <a:off x="11340083" y="3029711"/>
            <a:ext cx="64135" cy="0"/>
          </a:xfrm>
          <a:custGeom>
            <a:avLst/>
            <a:gdLst/>
            <a:ahLst/>
            <a:cxnLst/>
            <a:rect l="l" t="t" r="r" b="b"/>
            <a:pathLst>
              <a:path w="64134">
                <a:moveTo>
                  <a:pt x="64008" y="0"/>
                </a:moveTo>
                <a:lnTo>
                  <a:pt x="0" y="0"/>
                </a:lnTo>
              </a:path>
            </a:pathLst>
          </a:custGeom>
          <a:ln w="12192">
            <a:solidFill>
              <a:srgbClr val="505050"/>
            </a:solidFill>
          </a:ln>
        </p:spPr>
        <p:txBody>
          <a:bodyPr wrap="square" lIns="0" tIns="0" rIns="0" bIns="0" rtlCol="0"/>
          <a:lstStyle/>
          <a:p>
            <a:endParaRPr/>
          </a:p>
        </p:txBody>
      </p:sp>
      <p:sp>
        <p:nvSpPr>
          <p:cNvPr id="114" name="object 114"/>
          <p:cNvSpPr/>
          <p:nvPr/>
        </p:nvSpPr>
        <p:spPr>
          <a:xfrm>
            <a:off x="11440668" y="2884932"/>
            <a:ext cx="202692" cy="172212"/>
          </a:xfrm>
          <a:prstGeom prst="rect">
            <a:avLst/>
          </a:prstGeom>
          <a:blipFill>
            <a:blip r:embed="rId14" cstate="print"/>
            <a:stretch>
              <a:fillRect/>
            </a:stretch>
          </a:blipFill>
        </p:spPr>
        <p:txBody>
          <a:bodyPr wrap="square" lIns="0" tIns="0" rIns="0" bIns="0" rtlCol="0"/>
          <a:lstStyle/>
          <a:p>
            <a:endParaRPr/>
          </a:p>
        </p:txBody>
      </p:sp>
      <p:sp>
        <p:nvSpPr>
          <p:cNvPr id="115" name="object 115"/>
          <p:cNvSpPr/>
          <p:nvPr/>
        </p:nvSpPr>
        <p:spPr>
          <a:xfrm>
            <a:off x="11538204" y="2508504"/>
            <a:ext cx="64135" cy="0"/>
          </a:xfrm>
          <a:custGeom>
            <a:avLst/>
            <a:gdLst/>
            <a:ahLst/>
            <a:cxnLst/>
            <a:rect l="l" t="t" r="r" b="b"/>
            <a:pathLst>
              <a:path w="64134">
                <a:moveTo>
                  <a:pt x="0" y="0"/>
                </a:moveTo>
                <a:lnTo>
                  <a:pt x="64007" y="0"/>
                </a:lnTo>
              </a:path>
            </a:pathLst>
          </a:custGeom>
          <a:ln w="12192">
            <a:solidFill>
              <a:srgbClr val="505050"/>
            </a:solidFill>
          </a:ln>
        </p:spPr>
        <p:txBody>
          <a:bodyPr wrap="square" lIns="0" tIns="0" rIns="0" bIns="0" rtlCol="0"/>
          <a:lstStyle/>
          <a:p>
            <a:endParaRPr/>
          </a:p>
        </p:txBody>
      </p:sp>
      <p:sp>
        <p:nvSpPr>
          <p:cNvPr id="116" name="object 116"/>
          <p:cNvSpPr/>
          <p:nvPr/>
        </p:nvSpPr>
        <p:spPr>
          <a:xfrm>
            <a:off x="11538204" y="2566416"/>
            <a:ext cx="64135" cy="0"/>
          </a:xfrm>
          <a:custGeom>
            <a:avLst/>
            <a:gdLst/>
            <a:ahLst/>
            <a:cxnLst/>
            <a:rect l="l" t="t" r="r" b="b"/>
            <a:pathLst>
              <a:path w="64134">
                <a:moveTo>
                  <a:pt x="64007" y="0"/>
                </a:moveTo>
                <a:lnTo>
                  <a:pt x="0" y="0"/>
                </a:lnTo>
              </a:path>
            </a:pathLst>
          </a:custGeom>
          <a:ln w="12192">
            <a:solidFill>
              <a:srgbClr val="505050"/>
            </a:solidFill>
          </a:ln>
        </p:spPr>
        <p:txBody>
          <a:bodyPr wrap="square" lIns="0" tIns="0" rIns="0" bIns="0" rtlCol="0"/>
          <a:lstStyle/>
          <a:p>
            <a:endParaRPr/>
          </a:p>
        </p:txBody>
      </p:sp>
      <p:sp>
        <p:nvSpPr>
          <p:cNvPr id="117" name="object 117"/>
          <p:cNvSpPr/>
          <p:nvPr/>
        </p:nvSpPr>
        <p:spPr>
          <a:xfrm>
            <a:off x="11067288" y="2878835"/>
            <a:ext cx="240792" cy="181990"/>
          </a:xfrm>
          <a:prstGeom prst="rect">
            <a:avLst/>
          </a:prstGeom>
          <a:blipFill>
            <a:blip r:embed="rId15" cstate="print"/>
            <a:stretch>
              <a:fillRect/>
            </a:stretch>
          </a:blipFill>
        </p:spPr>
        <p:txBody>
          <a:bodyPr wrap="square" lIns="0" tIns="0" rIns="0" bIns="0" rtlCol="0"/>
          <a:lstStyle/>
          <a:p>
            <a:endParaRPr/>
          </a:p>
        </p:txBody>
      </p:sp>
      <p:sp>
        <p:nvSpPr>
          <p:cNvPr id="118" name="object 118"/>
          <p:cNvSpPr/>
          <p:nvPr/>
        </p:nvSpPr>
        <p:spPr>
          <a:xfrm>
            <a:off x="10543031" y="2801111"/>
            <a:ext cx="306705" cy="76200"/>
          </a:xfrm>
          <a:custGeom>
            <a:avLst/>
            <a:gdLst/>
            <a:ahLst/>
            <a:cxnLst/>
            <a:rect l="l" t="t" r="r" b="b"/>
            <a:pathLst>
              <a:path w="306704" h="76200">
                <a:moveTo>
                  <a:pt x="50800" y="31750"/>
                </a:moveTo>
                <a:lnTo>
                  <a:pt x="0" y="31750"/>
                </a:lnTo>
                <a:lnTo>
                  <a:pt x="0" y="44450"/>
                </a:lnTo>
                <a:lnTo>
                  <a:pt x="50800" y="44450"/>
                </a:lnTo>
                <a:lnTo>
                  <a:pt x="50800" y="31750"/>
                </a:lnTo>
                <a:close/>
              </a:path>
              <a:path w="306704" h="76200">
                <a:moveTo>
                  <a:pt x="139700" y="31750"/>
                </a:moveTo>
                <a:lnTo>
                  <a:pt x="88900" y="31750"/>
                </a:lnTo>
                <a:lnTo>
                  <a:pt x="88900" y="44450"/>
                </a:lnTo>
                <a:lnTo>
                  <a:pt x="139700" y="44450"/>
                </a:lnTo>
                <a:lnTo>
                  <a:pt x="139700" y="31750"/>
                </a:lnTo>
                <a:close/>
              </a:path>
              <a:path w="306704" h="76200">
                <a:moveTo>
                  <a:pt x="228600" y="31750"/>
                </a:moveTo>
                <a:lnTo>
                  <a:pt x="177800" y="31750"/>
                </a:lnTo>
                <a:lnTo>
                  <a:pt x="177800" y="44450"/>
                </a:lnTo>
                <a:lnTo>
                  <a:pt x="228600" y="44450"/>
                </a:lnTo>
                <a:lnTo>
                  <a:pt x="228600" y="31750"/>
                </a:lnTo>
                <a:close/>
              </a:path>
              <a:path w="306704" h="76200">
                <a:moveTo>
                  <a:pt x="255904" y="0"/>
                </a:moveTo>
                <a:lnTo>
                  <a:pt x="255904" y="76200"/>
                </a:lnTo>
                <a:lnTo>
                  <a:pt x="298238" y="44450"/>
                </a:lnTo>
                <a:lnTo>
                  <a:pt x="266700" y="44450"/>
                </a:lnTo>
                <a:lnTo>
                  <a:pt x="266700" y="31750"/>
                </a:lnTo>
                <a:lnTo>
                  <a:pt x="298238" y="31750"/>
                </a:lnTo>
                <a:lnTo>
                  <a:pt x="255904" y="0"/>
                </a:lnTo>
                <a:close/>
              </a:path>
              <a:path w="306704" h="76200">
                <a:moveTo>
                  <a:pt x="268604" y="31750"/>
                </a:moveTo>
                <a:lnTo>
                  <a:pt x="266700" y="31750"/>
                </a:lnTo>
                <a:lnTo>
                  <a:pt x="266700" y="44450"/>
                </a:lnTo>
                <a:lnTo>
                  <a:pt x="268604" y="44450"/>
                </a:lnTo>
                <a:lnTo>
                  <a:pt x="268604" y="31750"/>
                </a:lnTo>
                <a:close/>
              </a:path>
              <a:path w="306704" h="76200">
                <a:moveTo>
                  <a:pt x="298238" y="31750"/>
                </a:moveTo>
                <a:lnTo>
                  <a:pt x="268604" y="31750"/>
                </a:lnTo>
                <a:lnTo>
                  <a:pt x="268604" y="44450"/>
                </a:lnTo>
                <a:lnTo>
                  <a:pt x="298238" y="44450"/>
                </a:lnTo>
                <a:lnTo>
                  <a:pt x="306704" y="38100"/>
                </a:lnTo>
                <a:lnTo>
                  <a:pt x="298238" y="31750"/>
                </a:lnTo>
                <a:close/>
              </a:path>
            </a:pathLst>
          </a:custGeom>
          <a:solidFill>
            <a:srgbClr val="0078D6"/>
          </a:solidFill>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9206865" cy="563245"/>
          </a:xfrm>
          <a:prstGeom prst="rect">
            <a:avLst/>
          </a:prstGeom>
        </p:spPr>
        <p:txBody>
          <a:bodyPr vert="horz" wrap="square" lIns="0" tIns="15875" rIns="0" bIns="0" rtlCol="0">
            <a:spAutoFit/>
          </a:bodyPr>
          <a:lstStyle/>
          <a:p>
            <a:pPr marL="12700">
              <a:lnSpc>
                <a:spcPct val="100000"/>
              </a:lnSpc>
              <a:spcBef>
                <a:spcPts val="125"/>
              </a:spcBef>
            </a:pPr>
            <a:r>
              <a:rPr sz="3500" b="1" spc="-130" dirty="0">
                <a:solidFill>
                  <a:srgbClr val="0078D6"/>
                </a:solidFill>
                <a:latin typeface="Segoe UI Semibold"/>
                <a:cs typeface="Segoe UI Semibold"/>
              </a:rPr>
              <a:t>Operationalization </a:t>
            </a:r>
            <a:r>
              <a:rPr sz="3500" b="1" spc="-85" dirty="0">
                <a:solidFill>
                  <a:srgbClr val="0078D6"/>
                </a:solidFill>
                <a:latin typeface="Segoe UI Semibold"/>
                <a:cs typeface="Segoe UI Semibold"/>
              </a:rPr>
              <a:t>and </a:t>
            </a:r>
            <a:r>
              <a:rPr sz="3500" b="1" spc="-120" dirty="0">
                <a:solidFill>
                  <a:srgbClr val="0078D6"/>
                </a:solidFill>
                <a:latin typeface="Segoe UI Semibold"/>
                <a:cs typeface="Segoe UI Semibold"/>
              </a:rPr>
              <a:t>management</a:t>
            </a:r>
            <a:r>
              <a:rPr sz="3500" b="1" spc="-615" dirty="0">
                <a:solidFill>
                  <a:srgbClr val="0078D6"/>
                </a:solidFill>
                <a:latin typeface="Segoe UI Semibold"/>
                <a:cs typeface="Segoe UI Semibold"/>
              </a:rPr>
              <a:t> </a:t>
            </a:r>
            <a:r>
              <a:rPr sz="3500" b="1" spc="-135" dirty="0">
                <a:solidFill>
                  <a:srgbClr val="0078D6"/>
                </a:solidFill>
                <a:latin typeface="Segoe UI Semibold"/>
                <a:cs typeface="Segoe UI Semibold"/>
              </a:rPr>
              <a:t>architecture</a:t>
            </a:r>
            <a:endParaRPr sz="3500">
              <a:latin typeface="Segoe UI Semibold"/>
              <a:cs typeface="Segoe UI Semibold"/>
            </a:endParaRPr>
          </a:p>
        </p:txBody>
      </p:sp>
      <p:sp>
        <p:nvSpPr>
          <p:cNvPr id="4" name="object 4"/>
          <p:cNvSpPr/>
          <p:nvPr/>
        </p:nvSpPr>
        <p:spPr>
          <a:xfrm>
            <a:off x="1136141" y="2090166"/>
            <a:ext cx="1527175" cy="2388235"/>
          </a:xfrm>
          <a:custGeom>
            <a:avLst/>
            <a:gdLst/>
            <a:ahLst/>
            <a:cxnLst/>
            <a:rect l="l" t="t" r="r" b="b"/>
            <a:pathLst>
              <a:path w="1527175" h="2388235">
                <a:moveTo>
                  <a:pt x="0" y="254508"/>
                </a:moveTo>
                <a:lnTo>
                  <a:pt x="4100" y="208752"/>
                </a:lnTo>
                <a:lnTo>
                  <a:pt x="15922" y="165690"/>
                </a:lnTo>
                <a:lnTo>
                  <a:pt x="34747" y="126040"/>
                </a:lnTo>
                <a:lnTo>
                  <a:pt x="59856" y="90520"/>
                </a:lnTo>
                <a:lnTo>
                  <a:pt x="90530" y="59847"/>
                </a:lnTo>
                <a:lnTo>
                  <a:pt x="126051" y="34741"/>
                </a:lnTo>
                <a:lnTo>
                  <a:pt x="165700" y="15919"/>
                </a:lnTo>
                <a:lnTo>
                  <a:pt x="208759" y="4099"/>
                </a:lnTo>
                <a:lnTo>
                  <a:pt x="254508" y="0"/>
                </a:lnTo>
                <a:lnTo>
                  <a:pt x="1272540" y="0"/>
                </a:lnTo>
                <a:lnTo>
                  <a:pt x="1318295" y="4099"/>
                </a:lnTo>
                <a:lnTo>
                  <a:pt x="1361357" y="15919"/>
                </a:lnTo>
                <a:lnTo>
                  <a:pt x="1401007" y="34741"/>
                </a:lnTo>
                <a:lnTo>
                  <a:pt x="1436527" y="59847"/>
                </a:lnTo>
                <a:lnTo>
                  <a:pt x="1467200" y="90520"/>
                </a:lnTo>
                <a:lnTo>
                  <a:pt x="1492306" y="126040"/>
                </a:lnTo>
                <a:lnTo>
                  <a:pt x="1511128" y="165690"/>
                </a:lnTo>
                <a:lnTo>
                  <a:pt x="1522948" y="208752"/>
                </a:lnTo>
                <a:lnTo>
                  <a:pt x="1527048" y="254508"/>
                </a:lnTo>
                <a:lnTo>
                  <a:pt x="1527048" y="2133600"/>
                </a:lnTo>
                <a:lnTo>
                  <a:pt x="1522948" y="2179355"/>
                </a:lnTo>
                <a:lnTo>
                  <a:pt x="1511128" y="2222417"/>
                </a:lnTo>
                <a:lnTo>
                  <a:pt x="1492306" y="2262067"/>
                </a:lnTo>
                <a:lnTo>
                  <a:pt x="1467200" y="2297587"/>
                </a:lnTo>
                <a:lnTo>
                  <a:pt x="1436527" y="2328260"/>
                </a:lnTo>
                <a:lnTo>
                  <a:pt x="1401007" y="2353366"/>
                </a:lnTo>
                <a:lnTo>
                  <a:pt x="1361357" y="2372188"/>
                </a:lnTo>
                <a:lnTo>
                  <a:pt x="1318295" y="2384008"/>
                </a:lnTo>
                <a:lnTo>
                  <a:pt x="1272540" y="2388108"/>
                </a:lnTo>
                <a:lnTo>
                  <a:pt x="254508" y="2388108"/>
                </a:lnTo>
                <a:lnTo>
                  <a:pt x="208759" y="2384008"/>
                </a:lnTo>
                <a:lnTo>
                  <a:pt x="165700" y="2372188"/>
                </a:lnTo>
                <a:lnTo>
                  <a:pt x="126051" y="2353366"/>
                </a:lnTo>
                <a:lnTo>
                  <a:pt x="90530" y="2328260"/>
                </a:lnTo>
                <a:lnTo>
                  <a:pt x="59856" y="2297587"/>
                </a:lnTo>
                <a:lnTo>
                  <a:pt x="34747" y="2262067"/>
                </a:lnTo>
                <a:lnTo>
                  <a:pt x="15922" y="2222417"/>
                </a:lnTo>
                <a:lnTo>
                  <a:pt x="4100" y="2179355"/>
                </a:lnTo>
                <a:lnTo>
                  <a:pt x="0" y="2133600"/>
                </a:lnTo>
                <a:lnTo>
                  <a:pt x="0" y="254508"/>
                </a:lnTo>
                <a:close/>
              </a:path>
            </a:pathLst>
          </a:custGeom>
          <a:ln w="19812">
            <a:solidFill>
              <a:srgbClr val="0078D6"/>
            </a:solidFill>
          </a:ln>
        </p:spPr>
        <p:txBody>
          <a:bodyPr wrap="square" lIns="0" tIns="0" rIns="0" bIns="0" rtlCol="0"/>
          <a:lstStyle/>
          <a:p>
            <a:endParaRPr/>
          </a:p>
        </p:txBody>
      </p:sp>
      <p:sp>
        <p:nvSpPr>
          <p:cNvPr id="5" name="object 5"/>
          <p:cNvSpPr txBox="1"/>
          <p:nvPr/>
        </p:nvSpPr>
        <p:spPr>
          <a:xfrm>
            <a:off x="1361058" y="4226433"/>
            <a:ext cx="107505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Scale </a:t>
            </a:r>
            <a:r>
              <a:rPr sz="1050" b="1" dirty="0">
                <a:solidFill>
                  <a:srgbClr val="0078D6"/>
                </a:solidFill>
                <a:latin typeface="Segoe UI Semibold"/>
                <a:cs typeface="Segoe UI Semibold"/>
              </a:rPr>
              <a:t>out</a:t>
            </a:r>
            <a:r>
              <a:rPr sz="1050" b="1" spc="-95" dirty="0">
                <a:solidFill>
                  <a:srgbClr val="0078D6"/>
                </a:solidFill>
                <a:latin typeface="Segoe UI Semibold"/>
                <a:cs typeface="Segoe UI Semibold"/>
              </a:rPr>
              <a:t> </a:t>
            </a:r>
            <a:r>
              <a:rPr sz="1050" b="1" dirty="0">
                <a:solidFill>
                  <a:srgbClr val="0078D6"/>
                </a:solidFill>
                <a:latin typeface="Segoe UI Semibold"/>
                <a:cs typeface="Segoe UI Semibold"/>
              </a:rPr>
              <a:t>clusters</a:t>
            </a:r>
            <a:endParaRPr sz="1050">
              <a:latin typeface="Segoe UI Semibold"/>
              <a:cs typeface="Segoe UI Semibold"/>
            </a:endParaRPr>
          </a:p>
        </p:txBody>
      </p:sp>
      <p:sp>
        <p:nvSpPr>
          <p:cNvPr id="6" name="object 6"/>
          <p:cNvSpPr/>
          <p:nvPr/>
        </p:nvSpPr>
        <p:spPr>
          <a:xfrm>
            <a:off x="2558033" y="2766822"/>
            <a:ext cx="1498600" cy="955675"/>
          </a:xfrm>
          <a:custGeom>
            <a:avLst/>
            <a:gdLst/>
            <a:ahLst/>
            <a:cxnLst/>
            <a:rect l="l" t="t" r="r" b="b"/>
            <a:pathLst>
              <a:path w="1498600" h="955675">
                <a:moveTo>
                  <a:pt x="1338833" y="0"/>
                </a:moveTo>
                <a:lnTo>
                  <a:pt x="159258" y="0"/>
                </a:lnTo>
                <a:lnTo>
                  <a:pt x="108898" y="8113"/>
                </a:lnTo>
                <a:lnTo>
                  <a:pt x="65178" y="30711"/>
                </a:lnTo>
                <a:lnTo>
                  <a:pt x="30711" y="65178"/>
                </a:lnTo>
                <a:lnTo>
                  <a:pt x="8113" y="108898"/>
                </a:lnTo>
                <a:lnTo>
                  <a:pt x="0" y="159257"/>
                </a:lnTo>
                <a:lnTo>
                  <a:pt x="0" y="796289"/>
                </a:lnTo>
                <a:lnTo>
                  <a:pt x="8113" y="846649"/>
                </a:lnTo>
                <a:lnTo>
                  <a:pt x="30711" y="890369"/>
                </a:lnTo>
                <a:lnTo>
                  <a:pt x="65178" y="924836"/>
                </a:lnTo>
                <a:lnTo>
                  <a:pt x="108898" y="947434"/>
                </a:lnTo>
                <a:lnTo>
                  <a:pt x="159258" y="955547"/>
                </a:lnTo>
                <a:lnTo>
                  <a:pt x="1338833" y="955547"/>
                </a:lnTo>
                <a:lnTo>
                  <a:pt x="1389193" y="947434"/>
                </a:lnTo>
                <a:lnTo>
                  <a:pt x="1432913" y="924836"/>
                </a:lnTo>
                <a:lnTo>
                  <a:pt x="1467380" y="890369"/>
                </a:lnTo>
                <a:lnTo>
                  <a:pt x="1489978" y="846649"/>
                </a:lnTo>
                <a:lnTo>
                  <a:pt x="1498092" y="796289"/>
                </a:lnTo>
                <a:lnTo>
                  <a:pt x="1498092" y="159257"/>
                </a:lnTo>
                <a:lnTo>
                  <a:pt x="1489978" y="108898"/>
                </a:lnTo>
                <a:lnTo>
                  <a:pt x="1467380" y="65178"/>
                </a:lnTo>
                <a:lnTo>
                  <a:pt x="1432913" y="30711"/>
                </a:lnTo>
                <a:lnTo>
                  <a:pt x="1389193" y="8113"/>
                </a:lnTo>
                <a:lnTo>
                  <a:pt x="1338833" y="0"/>
                </a:lnTo>
                <a:close/>
              </a:path>
            </a:pathLst>
          </a:custGeom>
          <a:solidFill>
            <a:srgbClr val="FFFFFF"/>
          </a:solidFill>
        </p:spPr>
        <p:txBody>
          <a:bodyPr wrap="square" lIns="0" tIns="0" rIns="0" bIns="0" rtlCol="0"/>
          <a:lstStyle/>
          <a:p>
            <a:endParaRPr/>
          </a:p>
        </p:txBody>
      </p:sp>
      <p:sp>
        <p:nvSpPr>
          <p:cNvPr id="7" name="object 7"/>
          <p:cNvSpPr/>
          <p:nvPr/>
        </p:nvSpPr>
        <p:spPr>
          <a:xfrm>
            <a:off x="2558033" y="2766822"/>
            <a:ext cx="1498600" cy="955675"/>
          </a:xfrm>
          <a:custGeom>
            <a:avLst/>
            <a:gdLst/>
            <a:ahLst/>
            <a:cxnLst/>
            <a:rect l="l" t="t" r="r" b="b"/>
            <a:pathLst>
              <a:path w="1498600" h="955675">
                <a:moveTo>
                  <a:pt x="0" y="159257"/>
                </a:moveTo>
                <a:lnTo>
                  <a:pt x="8113" y="108898"/>
                </a:lnTo>
                <a:lnTo>
                  <a:pt x="30711" y="65178"/>
                </a:lnTo>
                <a:lnTo>
                  <a:pt x="65178" y="30711"/>
                </a:lnTo>
                <a:lnTo>
                  <a:pt x="108898" y="8113"/>
                </a:lnTo>
                <a:lnTo>
                  <a:pt x="159258" y="0"/>
                </a:lnTo>
                <a:lnTo>
                  <a:pt x="1338833" y="0"/>
                </a:lnTo>
                <a:lnTo>
                  <a:pt x="1389193" y="8113"/>
                </a:lnTo>
                <a:lnTo>
                  <a:pt x="1432913" y="30711"/>
                </a:lnTo>
                <a:lnTo>
                  <a:pt x="1467380" y="65178"/>
                </a:lnTo>
                <a:lnTo>
                  <a:pt x="1489978" y="108898"/>
                </a:lnTo>
                <a:lnTo>
                  <a:pt x="1498092" y="159257"/>
                </a:lnTo>
                <a:lnTo>
                  <a:pt x="1498092" y="796289"/>
                </a:lnTo>
                <a:lnTo>
                  <a:pt x="1489978" y="846649"/>
                </a:lnTo>
                <a:lnTo>
                  <a:pt x="1467380" y="890369"/>
                </a:lnTo>
                <a:lnTo>
                  <a:pt x="1432913" y="924836"/>
                </a:lnTo>
                <a:lnTo>
                  <a:pt x="1389193" y="947434"/>
                </a:lnTo>
                <a:lnTo>
                  <a:pt x="1338833" y="955547"/>
                </a:lnTo>
                <a:lnTo>
                  <a:pt x="159258" y="955547"/>
                </a:lnTo>
                <a:lnTo>
                  <a:pt x="108898" y="947434"/>
                </a:lnTo>
                <a:lnTo>
                  <a:pt x="65178" y="924836"/>
                </a:lnTo>
                <a:lnTo>
                  <a:pt x="30711" y="890369"/>
                </a:lnTo>
                <a:lnTo>
                  <a:pt x="8113" y="846649"/>
                </a:lnTo>
                <a:lnTo>
                  <a:pt x="0" y="796289"/>
                </a:lnTo>
                <a:lnTo>
                  <a:pt x="0" y="159257"/>
                </a:lnTo>
                <a:close/>
              </a:path>
            </a:pathLst>
          </a:custGeom>
          <a:ln w="19812">
            <a:solidFill>
              <a:srgbClr val="0078D6"/>
            </a:solidFill>
          </a:ln>
        </p:spPr>
        <p:txBody>
          <a:bodyPr wrap="square" lIns="0" tIns="0" rIns="0" bIns="0" rtlCol="0"/>
          <a:lstStyle/>
          <a:p>
            <a:endParaRPr/>
          </a:p>
        </p:txBody>
      </p:sp>
      <p:sp>
        <p:nvSpPr>
          <p:cNvPr id="8" name="object 8"/>
          <p:cNvSpPr txBox="1"/>
          <p:nvPr/>
        </p:nvSpPr>
        <p:spPr>
          <a:xfrm>
            <a:off x="2958464" y="3498595"/>
            <a:ext cx="69786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N</a:t>
            </a:r>
            <a:r>
              <a:rPr sz="1050" b="1" dirty="0">
                <a:solidFill>
                  <a:srgbClr val="0078D6"/>
                </a:solidFill>
                <a:latin typeface="Segoe UI Semibold"/>
                <a:cs typeface="Segoe UI Semibold"/>
              </a:rPr>
              <a:t>o</a:t>
            </a:r>
            <a:r>
              <a:rPr sz="1050" b="1" spc="-5" dirty="0">
                <a:solidFill>
                  <a:srgbClr val="0078D6"/>
                </a:solidFill>
                <a:latin typeface="Segoe UI Semibold"/>
                <a:cs typeface="Segoe UI Semibold"/>
              </a:rPr>
              <a:t>t</a:t>
            </a:r>
            <a:r>
              <a:rPr sz="1050" b="1" dirty="0">
                <a:solidFill>
                  <a:srgbClr val="0078D6"/>
                </a:solidFill>
                <a:latin typeface="Segoe UI Semibold"/>
                <a:cs typeface="Segoe UI Semibold"/>
              </a:rPr>
              <a:t>eb</a:t>
            </a:r>
            <a:r>
              <a:rPr sz="1050" b="1" spc="-10" dirty="0">
                <a:solidFill>
                  <a:srgbClr val="0078D6"/>
                </a:solidFill>
                <a:latin typeface="Segoe UI Semibold"/>
                <a:cs typeface="Segoe UI Semibold"/>
              </a:rPr>
              <a:t>oo</a:t>
            </a:r>
            <a:r>
              <a:rPr sz="1050" b="1" dirty="0">
                <a:solidFill>
                  <a:srgbClr val="0078D6"/>
                </a:solidFill>
                <a:latin typeface="Segoe UI Semibold"/>
                <a:cs typeface="Segoe UI Semibold"/>
              </a:rPr>
              <a:t>ks</a:t>
            </a:r>
            <a:endParaRPr sz="1050">
              <a:latin typeface="Segoe UI Semibold"/>
              <a:cs typeface="Segoe UI Semibold"/>
            </a:endParaRPr>
          </a:p>
        </p:txBody>
      </p:sp>
      <p:sp>
        <p:nvSpPr>
          <p:cNvPr id="9" name="object 9"/>
          <p:cNvSpPr/>
          <p:nvPr/>
        </p:nvSpPr>
        <p:spPr>
          <a:xfrm>
            <a:off x="2138933" y="2346198"/>
            <a:ext cx="838200" cy="840105"/>
          </a:xfrm>
          <a:custGeom>
            <a:avLst/>
            <a:gdLst/>
            <a:ahLst/>
            <a:cxnLst/>
            <a:rect l="l" t="t" r="r" b="b"/>
            <a:pathLst>
              <a:path w="838200" h="840105">
                <a:moveTo>
                  <a:pt x="419100" y="0"/>
                </a:moveTo>
                <a:lnTo>
                  <a:pt x="370213" y="2824"/>
                </a:lnTo>
                <a:lnTo>
                  <a:pt x="322985" y="11087"/>
                </a:lnTo>
                <a:lnTo>
                  <a:pt x="277731" y="24475"/>
                </a:lnTo>
                <a:lnTo>
                  <a:pt x="234764" y="42672"/>
                </a:lnTo>
                <a:lnTo>
                  <a:pt x="194399" y="65362"/>
                </a:lnTo>
                <a:lnTo>
                  <a:pt x="156949" y="92233"/>
                </a:lnTo>
                <a:lnTo>
                  <a:pt x="122729" y="122967"/>
                </a:lnTo>
                <a:lnTo>
                  <a:pt x="92053" y="157251"/>
                </a:lnTo>
                <a:lnTo>
                  <a:pt x="65234" y="194770"/>
                </a:lnTo>
                <a:lnTo>
                  <a:pt x="42587" y="235209"/>
                </a:lnTo>
                <a:lnTo>
                  <a:pt x="24426" y="278252"/>
                </a:lnTo>
                <a:lnTo>
                  <a:pt x="11065" y="323585"/>
                </a:lnTo>
                <a:lnTo>
                  <a:pt x="2818" y="370893"/>
                </a:lnTo>
                <a:lnTo>
                  <a:pt x="0" y="419862"/>
                </a:lnTo>
                <a:lnTo>
                  <a:pt x="2818" y="468830"/>
                </a:lnTo>
                <a:lnTo>
                  <a:pt x="11065" y="516138"/>
                </a:lnTo>
                <a:lnTo>
                  <a:pt x="24426" y="561471"/>
                </a:lnTo>
                <a:lnTo>
                  <a:pt x="42587" y="604514"/>
                </a:lnTo>
                <a:lnTo>
                  <a:pt x="65234" y="644953"/>
                </a:lnTo>
                <a:lnTo>
                  <a:pt x="92053" y="682472"/>
                </a:lnTo>
                <a:lnTo>
                  <a:pt x="122729" y="716756"/>
                </a:lnTo>
                <a:lnTo>
                  <a:pt x="156949" y="747490"/>
                </a:lnTo>
                <a:lnTo>
                  <a:pt x="194399" y="774361"/>
                </a:lnTo>
                <a:lnTo>
                  <a:pt x="234764" y="797051"/>
                </a:lnTo>
                <a:lnTo>
                  <a:pt x="277731" y="815248"/>
                </a:lnTo>
                <a:lnTo>
                  <a:pt x="322985" y="828636"/>
                </a:lnTo>
                <a:lnTo>
                  <a:pt x="370213" y="836899"/>
                </a:lnTo>
                <a:lnTo>
                  <a:pt x="419100" y="839724"/>
                </a:lnTo>
                <a:lnTo>
                  <a:pt x="467986" y="836899"/>
                </a:lnTo>
                <a:lnTo>
                  <a:pt x="515214" y="828636"/>
                </a:lnTo>
                <a:lnTo>
                  <a:pt x="560468" y="815248"/>
                </a:lnTo>
                <a:lnTo>
                  <a:pt x="603435" y="797051"/>
                </a:lnTo>
                <a:lnTo>
                  <a:pt x="643800" y="774361"/>
                </a:lnTo>
                <a:lnTo>
                  <a:pt x="681250" y="747490"/>
                </a:lnTo>
                <a:lnTo>
                  <a:pt x="715470" y="716756"/>
                </a:lnTo>
                <a:lnTo>
                  <a:pt x="746146" y="682472"/>
                </a:lnTo>
                <a:lnTo>
                  <a:pt x="772965" y="644953"/>
                </a:lnTo>
                <a:lnTo>
                  <a:pt x="795612" y="604514"/>
                </a:lnTo>
                <a:lnTo>
                  <a:pt x="813773" y="561471"/>
                </a:lnTo>
                <a:lnTo>
                  <a:pt x="827134" y="516138"/>
                </a:lnTo>
                <a:lnTo>
                  <a:pt x="835381" y="468830"/>
                </a:lnTo>
                <a:lnTo>
                  <a:pt x="838200" y="419862"/>
                </a:lnTo>
                <a:lnTo>
                  <a:pt x="835381" y="370893"/>
                </a:lnTo>
                <a:lnTo>
                  <a:pt x="827134" y="323585"/>
                </a:lnTo>
                <a:lnTo>
                  <a:pt x="813773" y="278252"/>
                </a:lnTo>
                <a:lnTo>
                  <a:pt x="795612" y="235209"/>
                </a:lnTo>
                <a:lnTo>
                  <a:pt x="772965" y="194770"/>
                </a:lnTo>
                <a:lnTo>
                  <a:pt x="746146" y="157251"/>
                </a:lnTo>
                <a:lnTo>
                  <a:pt x="715470" y="122967"/>
                </a:lnTo>
                <a:lnTo>
                  <a:pt x="681250" y="92233"/>
                </a:lnTo>
                <a:lnTo>
                  <a:pt x="643800" y="65362"/>
                </a:lnTo>
                <a:lnTo>
                  <a:pt x="603435" y="42672"/>
                </a:lnTo>
                <a:lnTo>
                  <a:pt x="560468" y="24475"/>
                </a:lnTo>
                <a:lnTo>
                  <a:pt x="515214" y="11087"/>
                </a:lnTo>
                <a:lnTo>
                  <a:pt x="467986" y="2824"/>
                </a:lnTo>
                <a:lnTo>
                  <a:pt x="419100" y="0"/>
                </a:lnTo>
                <a:close/>
              </a:path>
            </a:pathLst>
          </a:custGeom>
          <a:solidFill>
            <a:srgbClr val="FFFFFF"/>
          </a:solidFill>
        </p:spPr>
        <p:txBody>
          <a:bodyPr wrap="square" lIns="0" tIns="0" rIns="0" bIns="0" rtlCol="0"/>
          <a:lstStyle/>
          <a:p>
            <a:endParaRPr/>
          </a:p>
        </p:txBody>
      </p:sp>
      <p:sp>
        <p:nvSpPr>
          <p:cNvPr id="10" name="object 10"/>
          <p:cNvSpPr/>
          <p:nvPr/>
        </p:nvSpPr>
        <p:spPr>
          <a:xfrm>
            <a:off x="2138933" y="2346198"/>
            <a:ext cx="838200" cy="840105"/>
          </a:xfrm>
          <a:custGeom>
            <a:avLst/>
            <a:gdLst/>
            <a:ahLst/>
            <a:cxnLst/>
            <a:rect l="l" t="t" r="r" b="b"/>
            <a:pathLst>
              <a:path w="838200" h="840105">
                <a:moveTo>
                  <a:pt x="0" y="419862"/>
                </a:moveTo>
                <a:lnTo>
                  <a:pt x="2818" y="370893"/>
                </a:lnTo>
                <a:lnTo>
                  <a:pt x="11065" y="323585"/>
                </a:lnTo>
                <a:lnTo>
                  <a:pt x="24426" y="278252"/>
                </a:lnTo>
                <a:lnTo>
                  <a:pt x="42587" y="235209"/>
                </a:lnTo>
                <a:lnTo>
                  <a:pt x="65234" y="194770"/>
                </a:lnTo>
                <a:lnTo>
                  <a:pt x="92053" y="157251"/>
                </a:lnTo>
                <a:lnTo>
                  <a:pt x="122729" y="122967"/>
                </a:lnTo>
                <a:lnTo>
                  <a:pt x="156949" y="92233"/>
                </a:lnTo>
                <a:lnTo>
                  <a:pt x="194399" y="65362"/>
                </a:lnTo>
                <a:lnTo>
                  <a:pt x="234764" y="42672"/>
                </a:lnTo>
                <a:lnTo>
                  <a:pt x="277731" y="24475"/>
                </a:lnTo>
                <a:lnTo>
                  <a:pt x="322985" y="11087"/>
                </a:lnTo>
                <a:lnTo>
                  <a:pt x="370213" y="2824"/>
                </a:lnTo>
                <a:lnTo>
                  <a:pt x="419100" y="0"/>
                </a:lnTo>
                <a:lnTo>
                  <a:pt x="467986" y="2824"/>
                </a:lnTo>
                <a:lnTo>
                  <a:pt x="515214" y="11087"/>
                </a:lnTo>
                <a:lnTo>
                  <a:pt x="560468" y="24475"/>
                </a:lnTo>
                <a:lnTo>
                  <a:pt x="603435" y="42672"/>
                </a:lnTo>
                <a:lnTo>
                  <a:pt x="643800" y="65362"/>
                </a:lnTo>
                <a:lnTo>
                  <a:pt x="681250" y="92233"/>
                </a:lnTo>
                <a:lnTo>
                  <a:pt x="715470" y="122967"/>
                </a:lnTo>
                <a:lnTo>
                  <a:pt x="746146" y="157251"/>
                </a:lnTo>
                <a:lnTo>
                  <a:pt x="772965" y="194770"/>
                </a:lnTo>
                <a:lnTo>
                  <a:pt x="795612" y="235209"/>
                </a:lnTo>
                <a:lnTo>
                  <a:pt x="813773" y="278252"/>
                </a:lnTo>
                <a:lnTo>
                  <a:pt x="827134" y="323585"/>
                </a:lnTo>
                <a:lnTo>
                  <a:pt x="835381" y="370893"/>
                </a:lnTo>
                <a:lnTo>
                  <a:pt x="838200" y="419862"/>
                </a:lnTo>
                <a:lnTo>
                  <a:pt x="835381" y="468830"/>
                </a:lnTo>
                <a:lnTo>
                  <a:pt x="827134" y="516138"/>
                </a:lnTo>
                <a:lnTo>
                  <a:pt x="813773" y="561471"/>
                </a:lnTo>
                <a:lnTo>
                  <a:pt x="795612" y="604514"/>
                </a:lnTo>
                <a:lnTo>
                  <a:pt x="772965" y="644953"/>
                </a:lnTo>
                <a:lnTo>
                  <a:pt x="746146" y="682472"/>
                </a:lnTo>
                <a:lnTo>
                  <a:pt x="715470" y="716756"/>
                </a:lnTo>
                <a:lnTo>
                  <a:pt x="681250" y="747490"/>
                </a:lnTo>
                <a:lnTo>
                  <a:pt x="643800" y="774361"/>
                </a:lnTo>
                <a:lnTo>
                  <a:pt x="603435" y="797051"/>
                </a:lnTo>
                <a:lnTo>
                  <a:pt x="560468" y="815248"/>
                </a:lnTo>
                <a:lnTo>
                  <a:pt x="515214" y="828636"/>
                </a:lnTo>
                <a:lnTo>
                  <a:pt x="467986" y="836899"/>
                </a:lnTo>
                <a:lnTo>
                  <a:pt x="419100" y="839724"/>
                </a:lnTo>
                <a:lnTo>
                  <a:pt x="370213" y="836899"/>
                </a:lnTo>
                <a:lnTo>
                  <a:pt x="322985" y="828636"/>
                </a:lnTo>
                <a:lnTo>
                  <a:pt x="277731" y="815248"/>
                </a:lnTo>
                <a:lnTo>
                  <a:pt x="234764" y="797051"/>
                </a:lnTo>
                <a:lnTo>
                  <a:pt x="194399" y="774361"/>
                </a:lnTo>
                <a:lnTo>
                  <a:pt x="156949" y="747490"/>
                </a:lnTo>
                <a:lnTo>
                  <a:pt x="122729" y="716756"/>
                </a:lnTo>
                <a:lnTo>
                  <a:pt x="92053" y="682472"/>
                </a:lnTo>
                <a:lnTo>
                  <a:pt x="65234" y="644953"/>
                </a:lnTo>
                <a:lnTo>
                  <a:pt x="42587" y="604514"/>
                </a:lnTo>
                <a:lnTo>
                  <a:pt x="24426" y="561471"/>
                </a:lnTo>
                <a:lnTo>
                  <a:pt x="11065" y="516138"/>
                </a:lnTo>
                <a:lnTo>
                  <a:pt x="2818" y="468830"/>
                </a:lnTo>
                <a:lnTo>
                  <a:pt x="0" y="419862"/>
                </a:lnTo>
                <a:close/>
              </a:path>
            </a:pathLst>
          </a:custGeom>
          <a:ln w="19812">
            <a:solidFill>
              <a:srgbClr val="000000"/>
            </a:solidFill>
          </a:ln>
        </p:spPr>
        <p:txBody>
          <a:bodyPr wrap="square" lIns="0" tIns="0" rIns="0" bIns="0" rtlCol="0"/>
          <a:lstStyle/>
          <a:p>
            <a:endParaRPr/>
          </a:p>
        </p:txBody>
      </p:sp>
      <p:sp>
        <p:nvSpPr>
          <p:cNvPr id="11" name="object 11"/>
          <p:cNvSpPr txBox="1"/>
          <p:nvPr/>
        </p:nvSpPr>
        <p:spPr>
          <a:xfrm>
            <a:off x="2354707" y="2848736"/>
            <a:ext cx="436245" cy="238760"/>
          </a:xfrm>
          <a:prstGeom prst="rect">
            <a:avLst/>
          </a:prstGeom>
        </p:spPr>
        <p:txBody>
          <a:bodyPr vert="horz" wrap="square" lIns="0" tIns="12065" rIns="0" bIns="0" rtlCol="0">
            <a:spAutoFit/>
          </a:bodyPr>
          <a:lstStyle/>
          <a:p>
            <a:pPr marL="12700" marR="5080" indent="94615">
              <a:lnSpc>
                <a:spcPct val="100000"/>
              </a:lnSpc>
              <a:spcBef>
                <a:spcPts val="95"/>
              </a:spcBef>
            </a:pPr>
            <a:r>
              <a:rPr sz="700" spc="-5" dirty="0">
                <a:latin typeface="Segoe UI"/>
                <a:cs typeface="Segoe UI"/>
              </a:rPr>
              <a:t>Azure  D</a:t>
            </a:r>
            <a:r>
              <a:rPr sz="700" dirty="0">
                <a:latin typeface="Segoe UI"/>
                <a:cs typeface="Segoe UI"/>
              </a:rPr>
              <a:t>a</a:t>
            </a:r>
            <a:r>
              <a:rPr sz="700" spc="-5" dirty="0">
                <a:latin typeface="Segoe UI"/>
                <a:cs typeface="Segoe UI"/>
              </a:rPr>
              <a:t>t</a:t>
            </a:r>
            <a:r>
              <a:rPr sz="700" dirty="0">
                <a:latin typeface="Segoe UI"/>
                <a:cs typeface="Segoe UI"/>
              </a:rPr>
              <a:t>a</a:t>
            </a:r>
            <a:r>
              <a:rPr sz="700" spc="-5" dirty="0">
                <a:latin typeface="Segoe UI"/>
                <a:cs typeface="Segoe UI"/>
              </a:rPr>
              <a:t>b</a:t>
            </a:r>
            <a:r>
              <a:rPr sz="700" spc="-10" dirty="0">
                <a:latin typeface="Segoe UI"/>
                <a:cs typeface="Segoe UI"/>
              </a:rPr>
              <a:t>ric</a:t>
            </a:r>
            <a:r>
              <a:rPr sz="700" spc="-5" dirty="0">
                <a:latin typeface="Segoe UI"/>
                <a:cs typeface="Segoe UI"/>
              </a:rPr>
              <a:t>ks</a:t>
            </a:r>
            <a:endParaRPr sz="700">
              <a:latin typeface="Segoe UI"/>
              <a:cs typeface="Segoe UI"/>
            </a:endParaRPr>
          </a:p>
        </p:txBody>
      </p:sp>
      <p:sp>
        <p:nvSpPr>
          <p:cNvPr id="12" name="object 12"/>
          <p:cNvSpPr/>
          <p:nvPr/>
        </p:nvSpPr>
        <p:spPr>
          <a:xfrm>
            <a:off x="8570214" y="2109977"/>
            <a:ext cx="2164080" cy="708660"/>
          </a:xfrm>
          <a:custGeom>
            <a:avLst/>
            <a:gdLst/>
            <a:ahLst/>
            <a:cxnLst/>
            <a:rect l="l" t="t" r="r" b="b"/>
            <a:pathLst>
              <a:path w="2164079" h="708660">
                <a:moveTo>
                  <a:pt x="0" y="118110"/>
                </a:moveTo>
                <a:lnTo>
                  <a:pt x="9274" y="72116"/>
                </a:lnTo>
                <a:lnTo>
                  <a:pt x="34575" y="34575"/>
                </a:lnTo>
                <a:lnTo>
                  <a:pt x="72116" y="9274"/>
                </a:lnTo>
                <a:lnTo>
                  <a:pt x="118109" y="0"/>
                </a:lnTo>
                <a:lnTo>
                  <a:pt x="2045969" y="0"/>
                </a:lnTo>
                <a:lnTo>
                  <a:pt x="2091963" y="9274"/>
                </a:lnTo>
                <a:lnTo>
                  <a:pt x="2129504" y="34575"/>
                </a:lnTo>
                <a:lnTo>
                  <a:pt x="2154805" y="72116"/>
                </a:lnTo>
                <a:lnTo>
                  <a:pt x="2164079" y="118110"/>
                </a:lnTo>
                <a:lnTo>
                  <a:pt x="2164079" y="590550"/>
                </a:lnTo>
                <a:lnTo>
                  <a:pt x="2154805" y="636543"/>
                </a:lnTo>
                <a:lnTo>
                  <a:pt x="2129504" y="674084"/>
                </a:lnTo>
                <a:lnTo>
                  <a:pt x="2091963" y="699385"/>
                </a:lnTo>
                <a:lnTo>
                  <a:pt x="2045969" y="708660"/>
                </a:lnTo>
                <a:lnTo>
                  <a:pt x="118109" y="708660"/>
                </a:lnTo>
                <a:lnTo>
                  <a:pt x="72116" y="699385"/>
                </a:lnTo>
                <a:lnTo>
                  <a:pt x="34575" y="674084"/>
                </a:lnTo>
                <a:lnTo>
                  <a:pt x="9274" y="636543"/>
                </a:lnTo>
                <a:lnTo>
                  <a:pt x="0" y="590550"/>
                </a:lnTo>
                <a:lnTo>
                  <a:pt x="0" y="118110"/>
                </a:lnTo>
                <a:close/>
              </a:path>
            </a:pathLst>
          </a:custGeom>
          <a:ln w="19811">
            <a:solidFill>
              <a:srgbClr val="0078D6"/>
            </a:solidFill>
          </a:ln>
        </p:spPr>
        <p:txBody>
          <a:bodyPr wrap="square" lIns="0" tIns="0" rIns="0" bIns="0" rtlCol="0"/>
          <a:lstStyle/>
          <a:p>
            <a:endParaRPr/>
          </a:p>
        </p:txBody>
      </p:sp>
      <p:sp>
        <p:nvSpPr>
          <p:cNvPr id="13" name="object 13"/>
          <p:cNvSpPr txBox="1"/>
          <p:nvPr/>
        </p:nvSpPr>
        <p:spPr>
          <a:xfrm>
            <a:off x="9312909" y="2606421"/>
            <a:ext cx="67754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Containers</a:t>
            </a:r>
            <a:endParaRPr sz="1050">
              <a:latin typeface="Segoe UI Semibold"/>
              <a:cs typeface="Segoe UI Semibold"/>
            </a:endParaRPr>
          </a:p>
        </p:txBody>
      </p:sp>
      <p:sp>
        <p:nvSpPr>
          <p:cNvPr id="14" name="object 14"/>
          <p:cNvSpPr/>
          <p:nvPr/>
        </p:nvSpPr>
        <p:spPr>
          <a:xfrm>
            <a:off x="8250173"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5" name="object 15"/>
          <p:cNvSpPr/>
          <p:nvPr/>
        </p:nvSpPr>
        <p:spPr>
          <a:xfrm>
            <a:off x="8250173"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6" name="object 16"/>
          <p:cNvSpPr txBox="1"/>
          <p:nvPr/>
        </p:nvSpPr>
        <p:spPr>
          <a:xfrm>
            <a:off x="8490584" y="2245614"/>
            <a:ext cx="15938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a:t>
            </a:r>
            <a:r>
              <a:rPr sz="600" dirty="0">
                <a:latin typeface="Segoe UI"/>
                <a:cs typeface="Segoe UI"/>
              </a:rPr>
              <a:t>KS</a:t>
            </a:r>
            <a:endParaRPr sz="600">
              <a:latin typeface="Segoe UI"/>
              <a:cs typeface="Segoe UI"/>
            </a:endParaRPr>
          </a:p>
        </p:txBody>
      </p:sp>
      <p:sp>
        <p:nvSpPr>
          <p:cNvPr id="17" name="object 17"/>
          <p:cNvSpPr/>
          <p:nvPr/>
        </p:nvSpPr>
        <p:spPr>
          <a:xfrm>
            <a:off x="10408157"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8" name="object 18"/>
          <p:cNvSpPr/>
          <p:nvPr/>
        </p:nvSpPr>
        <p:spPr>
          <a:xfrm>
            <a:off x="10408157"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9" name="object 19"/>
          <p:cNvSpPr txBox="1"/>
          <p:nvPr/>
        </p:nvSpPr>
        <p:spPr>
          <a:xfrm>
            <a:off x="10658347" y="2219959"/>
            <a:ext cx="14160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ACI</a:t>
            </a:r>
            <a:endParaRPr sz="600">
              <a:latin typeface="Segoe UI"/>
              <a:cs typeface="Segoe UI"/>
            </a:endParaRPr>
          </a:p>
        </p:txBody>
      </p:sp>
      <p:sp>
        <p:nvSpPr>
          <p:cNvPr id="20" name="object 20"/>
          <p:cNvSpPr/>
          <p:nvPr/>
        </p:nvSpPr>
        <p:spPr>
          <a:xfrm>
            <a:off x="9414509" y="2177033"/>
            <a:ext cx="198120" cy="398145"/>
          </a:xfrm>
          <a:custGeom>
            <a:avLst/>
            <a:gdLst/>
            <a:ahLst/>
            <a:cxnLst/>
            <a:rect l="l" t="t" r="r" b="b"/>
            <a:pathLst>
              <a:path w="198120" h="398144">
                <a:moveTo>
                  <a:pt x="198120" y="397763"/>
                </a:moveTo>
                <a:lnTo>
                  <a:pt x="0" y="313436"/>
                </a:lnTo>
                <a:lnTo>
                  <a:pt x="0" y="84327"/>
                </a:lnTo>
                <a:lnTo>
                  <a:pt x="198120" y="0"/>
                </a:lnTo>
                <a:lnTo>
                  <a:pt x="198120" y="397763"/>
                </a:lnTo>
                <a:close/>
              </a:path>
            </a:pathLst>
          </a:custGeom>
          <a:ln w="19812">
            <a:solidFill>
              <a:srgbClr val="000000"/>
            </a:solidFill>
          </a:ln>
        </p:spPr>
        <p:txBody>
          <a:bodyPr wrap="square" lIns="0" tIns="0" rIns="0" bIns="0" rtlCol="0"/>
          <a:lstStyle/>
          <a:p>
            <a:endParaRPr/>
          </a:p>
        </p:txBody>
      </p:sp>
      <p:sp>
        <p:nvSpPr>
          <p:cNvPr id="21" name="object 21"/>
          <p:cNvSpPr/>
          <p:nvPr/>
        </p:nvSpPr>
        <p:spPr>
          <a:xfrm>
            <a:off x="9612630" y="2177033"/>
            <a:ext cx="277495" cy="398145"/>
          </a:xfrm>
          <a:custGeom>
            <a:avLst/>
            <a:gdLst/>
            <a:ahLst/>
            <a:cxnLst/>
            <a:rect l="l" t="t" r="r" b="b"/>
            <a:pathLst>
              <a:path w="277495" h="398144">
                <a:moveTo>
                  <a:pt x="0" y="397763"/>
                </a:moveTo>
                <a:lnTo>
                  <a:pt x="277368" y="293624"/>
                </a:lnTo>
                <a:lnTo>
                  <a:pt x="277368" y="104139"/>
                </a:lnTo>
                <a:lnTo>
                  <a:pt x="0" y="0"/>
                </a:lnTo>
                <a:lnTo>
                  <a:pt x="0" y="397763"/>
                </a:lnTo>
                <a:close/>
              </a:path>
            </a:pathLst>
          </a:custGeom>
          <a:ln w="19812">
            <a:solidFill>
              <a:srgbClr val="000000"/>
            </a:solidFill>
          </a:ln>
        </p:spPr>
        <p:txBody>
          <a:bodyPr wrap="square" lIns="0" tIns="0" rIns="0" bIns="0" rtlCol="0"/>
          <a:lstStyle/>
          <a:p>
            <a:endParaRPr/>
          </a:p>
        </p:txBody>
      </p:sp>
      <p:sp>
        <p:nvSpPr>
          <p:cNvPr id="22" name="object 22"/>
          <p:cNvSpPr/>
          <p:nvPr/>
        </p:nvSpPr>
        <p:spPr>
          <a:xfrm>
            <a:off x="9513569" y="2219705"/>
            <a:ext cx="0" cy="313055"/>
          </a:xfrm>
          <a:custGeom>
            <a:avLst/>
            <a:gdLst/>
            <a:ahLst/>
            <a:cxnLst/>
            <a:rect l="l" t="t" r="r" b="b"/>
            <a:pathLst>
              <a:path h="313055">
                <a:moveTo>
                  <a:pt x="0" y="0"/>
                </a:moveTo>
                <a:lnTo>
                  <a:pt x="0" y="312928"/>
                </a:lnTo>
              </a:path>
            </a:pathLst>
          </a:custGeom>
          <a:ln w="19812">
            <a:solidFill>
              <a:srgbClr val="000000"/>
            </a:solidFill>
          </a:ln>
        </p:spPr>
        <p:txBody>
          <a:bodyPr wrap="square" lIns="0" tIns="0" rIns="0" bIns="0" rtlCol="0"/>
          <a:lstStyle/>
          <a:p>
            <a:endParaRPr/>
          </a:p>
        </p:txBody>
      </p:sp>
      <p:sp>
        <p:nvSpPr>
          <p:cNvPr id="23" name="object 23"/>
          <p:cNvSpPr txBox="1"/>
          <p:nvPr/>
        </p:nvSpPr>
        <p:spPr>
          <a:xfrm>
            <a:off x="9385554" y="3580891"/>
            <a:ext cx="533400" cy="186690"/>
          </a:xfrm>
          <a:prstGeom prst="rect">
            <a:avLst/>
          </a:prstGeom>
        </p:spPr>
        <p:txBody>
          <a:bodyPr vert="horz" wrap="square" lIns="0" tIns="13335" rIns="0" bIns="0" rtlCol="0">
            <a:spAutoFit/>
          </a:bodyPr>
          <a:lstStyle/>
          <a:p>
            <a:pPr marL="12700">
              <a:lnSpc>
                <a:spcPct val="100000"/>
              </a:lnSpc>
              <a:spcBef>
                <a:spcPts val="105"/>
              </a:spcBef>
            </a:pPr>
            <a:r>
              <a:rPr sz="1050" b="0" spc="-5" dirty="0">
                <a:latin typeface="Segoe UI Semilight"/>
                <a:cs typeface="Segoe UI Semilight"/>
              </a:rPr>
              <a:t>IoT</a:t>
            </a:r>
            <a:r>
              <a:rPr sz="1050" b="0" spc="-60" dirty="0">
                <a:latin typeface="Segoe UI Semilight"/>
                <a:cs typeface="Segoe UI Semilight"/>
              </a:rPr>
              <a:t> </a:t>
            </a:r>
            <a:r>
              <a:rPr sz="1050" b="0" dirty="0">
                <a:latin typeface="Segoe UI Semilight"/>
                <a:cs typeface="Segoe UI Semilight"/>
              </a:rPr>
              <a:t>edge</a:t>
            </a:r>
            <a:endParaRPr sz="1050">
              <a:latin typeface="Segoe UI Semilight"/>
              <a:cs typeface="Segoe UI Semilight"/>
            </a:endParaRPr>
          </a:p>
        </p:txBody>
      </p:sp>
      <p:sp>
        <p:nvSpPr>
          <p:cNvPr id="24" name="object 24"/>
          <p:cNvSpPr/>
          <p:nvPr/>
        </p:nvSpPr>
        <p:spPr>
          <a:xfrm>
            <a:off x="4051553" y="3258311"/>
            <a:ext cx="1163320" cy="2088514"/>
          </a:xfrm>
          <a:custGeom>
            <a:avLst/>
            <a:gdLst/>
            <a:ahLst/>
            <a:cxnLst/>
            <a:rect l="l" t="t" r="r" b="b"/>
            <a:pathLst>
              <a:path w="1163320" h="2088514">
                <a:moveTo>
                  <a:pt x="1123587" y="2032253"/>
                </a:moveTo>
                <a:lnTo>
                  <a:pt x="1061974" y="2068195"/>
                </a:lnTo>
                <a:lnTo>
                  <a:pt x="1057275" y="2070862"/>
                </a:lnTo>
                <a:lnTo>
                  <a:pt x="1055624" y="2076958"/>
                </a:lnTo>
                <a:lnTo>
                  <a:pt x="1061212" y="2086356"/>
                </a:lnTo>
                <a:lnTo>
                  <a:pt x="1067308" y="2088007"/>
                </a:lnTo>
                <a:lnTo>
                  <a:pt x="1072007" y="2085213"/>
                </a:lnTo>
                <a:lnTo>
                  <a:pt x="1145826" y="2042160"/>
                </a:lnTo>
                <a:lnTo>
                  <a:pt x="1143254" y="2042160"/>
                </a:lnTo>
                <a:lnTo>
                  <a:pt x="1143254" y="2040763"/>
                </a:lnTo>
                <a:lnTo>
                  <a:pt x="1138174" y="2040763"/>
                </a:lnTo>
                <a:lnTo>
                  <a:pt x="1123587" y="2032253"/>
                </a:lnTo>
                <a:close/>
              </a:path>
              <a:path w="1163320" h="2088514">
                <a:moveTo>
                  <a:pt x="275463" y="9905"/>
                </a:moveTo>
                <a:lnTo>
                  <a:pt x="275463" y="2037714"/>
                </a:lnTo>
                <a:lnTo>
                  <a:pt x="279908" y="2042160"/>
                </a:lnTo>
                <a:lnTo>
                  <a:pt x="1106605" y="2042160"/>
                </a:lnTo>
                <a:lnTo>
                  <a:pt x="1123587" y="2032253"/>
                </a:lnTo>
                <a:lnTo>
                  <a:pt x="295275" y="2032253"/>
                </a:lnTo>
                <a:lnTo>
                  <a:pt x="285369" y="2022348"/>
                </a:lnTo>
                <a:lnTo>
                  <a:pt x="295275" y="2022348"/>
                </a:lnTo>
                <a:lnTo>
                  <a:pt x="295275" y="19812"/>
                </a:lnTo>
                <a:lnTo>
                  <a:pt x="285369" y="19812"/>
                </a:lnTo>
                <a:lnTo>
                  <a:pt x="275463" y="9905"/>
                </a:lnTo>
                <a:close/>
              </a:path>
              <a:path w="1163320" h="2088514">
                <a:moveTo>
                  <a:pt x="1145826" y="2022348"/>
                </a:moveTo>
                <a:lnTo>
                  <a:pt x="1143254" y="2022348"/>
                </a:lnTo>
                <a:lnTo>
                  <a:pt x="1143254" y="2042160"/>
                </a:lnTo>
                <a:lnTo>
                  <a:pt x="1145826" y="2042160"/>
                </a:lnTo>
                <a:lnTo>
                  <a:pt x="1162812" y="2032253"/>
                </a:lnTo>
                <a:lnTo>
                  <a:pt x="1145826" y="2022348"/>
                </a:lnTo>
                <a:close/>
              </a:path>
              <a:path w="1163320" h="2088514">
                <a:moveTo>
                  <a:pt x="1138174" y="2023745"/>
                </a:moveTo>
                <a:lnTo>
                  <a:pt x="1123587" y="2032253"/>
                </a:lnTo>
                <a:lnTo>
                  <a:pt x="1138174" y="2040763"/>
                </a:lnTo>
                <a:lnTo>
                  <a:pt x="1138174" y="2023745"/>
                </a:lnTo>
                <a:close/>
              </a:path>
              <a:path w="1163320" h="2088514">
                <a:moveTo>
                  <a:pt x="1143254" y="2023745"/>
                </a:moveTo>
                <a:lnTo>
                  <a:pt x="1138174" y="2023745"/>
                </a:lnTo>
                <a:lnTo>
                  <a:pt x="1138174" y="2040763"/>
                </a:lnTo>
                <a:lnTo>
                  <a:pt x="1143254" y="2040763"/>
                </a:lnTo>
                <a:lnTo>
                  <a:pt x="1143254" y="2023745"/>
                </a:lnTo>
                <a:close/>
              </a:path>
              <a:path w="1163320" h="2088514">
                <a:moveTo>
                  <a:pt x="295275" y="2022348"/>
                </a:moveTo>
                <a:lnTo>
                  <a:pt x="285369" y="2022348"/>
                </a:lnTo>
                <a:lnTo>
                  <a:pt x="295275" y="2032253"/>
                </a:lnTo>
                <a:lnTo>
                  <a:pt x="295275" y="2022348"/>
                </a:lnTo>
                <a:close/>
              </a:path>
              <a:path w="1163320" h="2088514">
                <a:moveTo>
                  <a:pt x="1106605" y="2022348"/>
                </a:moveTo>
                <a:lnTo>
                  <a:pt x="295275" y="2022348"/>
                </a:lnTo>
                <a:lnTo>
                  <a:pt x="295275" y="2032253"/>
                </a:lnTo>
                <a:lnTo>
                  <a:pt x="1123587" y="2032253"/>
                </a:lnTo>
                <a:lnTo>
                  <a:pt x="1106605" y="2022348"/>
                </a:lnTo>
                <a:close/>
              </a:path>
              <a:path w="1163320" h="2088514">
                <a:moveTo>
                  <a:pt x="1067308" y="1976501"/>
                </a:moveTo>
                <a:lnTo>
                  <a:pt x="1061212" y="1978025"/>
                </a:lnTo>
                <a:lnTo>
                  <a:pt x="1058418" y="1982851"/>
                </a:lnTo>
                <a:lnTo>
                  <a:pt x="1055624" y="1987550"/>
                </a:lnTo>
                <a:lnTo>
                  <a:pt x="1057275" y="1993646"/>
                </a:lnTo>
                <a:lnTo>
                  <a:pt x="1061974" y="1996313"/>
                </a:lnTo>
                <a:lnTo>
                  <a:pt x="1123587" y="2032253"/>
                </a:lnTo>
                <a:lnTo>
                  <a:pt x="1138174" y="2023745"/>
                </a:lnTo>
                <a:lnTo>
                  <a:pt x="1143254" y="2023745"/>
                </a:lnTo>
                <a:lnTo>
                  <a:pt x="1143254" y="2022348"/>
                </a:lnTo>
                <a:lnTo>
                  <a:pt x="1145826" y="2022348"/>
                </a:lnTo>
                <a:lnTo>
                  <a:pt x="1072007" y="1979295"/>
                </a:lnTo>
                <a:lnTo>
                  <a:pt x="1067308" y="1976501"/>
                </a:lnTo>
                <a:close/>
              </a:path>
              <a:path w="1163320" h="2088514">
                <a:moveTo>
                  <a:pt x="290830" y="0"/>
                </a:moveTo>
                <a:lnTo>
                  <a:pt x="0" y="0"/>
                </a:lnTo>
                <a:lnTo>
                  <a:pt x="0" y="19812"/>
                </a:lnTo>
                <a:lnTo>
                  <a:pt x="275463" y="19812"/>
                </a:lnTo>
                <a:lnTo>
                  <a:pt x="275463" y="9905"/>
                </a:lnTo>
                <a:lnTo>
                  <a:pt x="295275" y="9905"/>
                </a:lnTo>
                <a:lnTo>
                  <a:pt x="295275" y="4445"/>
                </a:lnTo>
                <a:lnTo>
                  <a:pt x="290830" y="0"/>
                </a:lnTo>
                <a:close/>
              </a:path>
              <a:path w="1163320" h="2088514">
                <a:moveTo>
                  <a:pt x="295275" y="9905"/>
                </a:moveTo>
                <a:lnTo>
                  <a:pt x="275463" y="9905"/>
                </a:lnTo>
                <a:lnTo>
                  <a:pt x="285369" y="19812"/>
                </a:lnTo>
                <a:lnTo>
                  <a:pt x="295275" y="19812"/>
                </a:lnTo>
                <a:lnTo>
                  <a:pt x="295275" y="9905"/>
                </a:lnTo>
                <a:close/>
              </a:path>
            </a:pathLst>
          </a:custGeom>
          <a:solidFill>
            <a:srgbClr val="0078D6"/>
          </a:solidFill>
        </p:spPr>
        <p:txBody>
          <a:bodyPr wrap="square" lIns="0" tIns="0" rIns="0" bIns="0" rtlCol="0"/>
          <a:lstStyle/>
          <a:p>
            <a:endParaRPr/>
          </a:p>
        </p:txBody>
      </p:sp>
      <p:sp>
        <p:nvSpPr>
          <p:cNvPr id="25" name="object 25"/>
          <p:cNvSpPr/>
          <p:nvPr/>
        </p:nvSpPr>
        <p:spPr>
          <a:xfrm>
            <a:off x="4341114" y="4356989"/>
            <a:ext cx="869950" cy="111760"/>
          </a:xfrm>
          <a:custGeom>
            <a:avLst/>
            <a:gdLst/>
            <a:ahLst/>
            <a:cxnLst/>
            <a:rect l="l" t="t" r="r" b="b"/>
            <a:pathLst>
              <a:path w="869950" h="111760">
                <a:moveTo>
                  <a:pt x="830344" y="55753"/>
                </a:moveTo>
                <a:lnTo>
                  <a:pt x="768731" y="91693"/>
                </a:lnTo>
                <a:lnTo>
                  <a:pt x="764032" y="94361"/>
                </a:lnTo>
                <a:lnTo>
                  <a:pt x="762508" y="100456"/>
                </a:lnTo>
                <a:lnTo>
                  <a:pt x="765175" y="105156"/>
                </a:lnTo>
                <a:lnTo>
                  <a:pt x="767969" y="109981"/>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9" y="55753"/>
                </a:lnTo>
                <a:lnTo>
                  <a:pt x="852583" y="45847"/>
                </a:lnTo>
                <a:close/>
              </a:path>
              <a:path w="869950" h="111760">
                <a:moveTo>
                  <a:pt x="844931" y="47243"/>
                </a:moveTo>
                <a:lnTo>
                  <a:pt x="830344" y="55753"/>
                </a:lnTo>
                <a:lnTo>
                  <a:pt x="844931" y="64262"/>
                </a:lnTo>
                <a:lnTo>
                  <a:pt x="844931" y="47243"/>
                </a:lnTo>
                <a:close/>
              </a:path>
              <a:path w="869950" h="111760">
                <a:moveTo>
                  <a:pt x="850011" y="47243"/>
                </a:moveTo>
                <a:lnTo>
                  <a:pt x="844931" y="47243"/>
                </a:lnTo>
                <a:lnTo>
                  <a:pt x="844931" y="64262"/>
                </a:lnTo>
                <a:lnTo>
                  <a:pt x="850011" y="64262"/>
                </a:lnTo>
                <a:lnTo>
                  <a:pt x="850011" y="47243"/>
                </a:lnTo>
                <a:close/>
              </a:path>
              <a:path w="869950" h="111760">
                <a:moveTo>
                  <a:pt x="774064" y="0"/>
                </a:moveTo>
                <a:lnTo>
                  <a:pt x="767969" y="1524"/>
                </a:lnTo>
                <a:lnTo>
                  <a:pt x="765175" y="6350"/>
                </a:lnTo>
                <a:lnTo>
                  <a:pt x="762381" y="11049"/>
                </a:lnTo>
                <a:lnTo>
                  <a:pt x="764032" y="17144"/>
                </a:lnTo>
                <a:lnTo>
                  <a:pt x="768731" y="19812"/>
                </a:lnTo>
                <a:lnTo>
                  <a:pt x="830344" y="55753"/>
                </a:lnTo>
                <a:lnTo>
                  <a:pt x="844931" y="47243"/>
                </a:lnTo>
                <a:lnTo>
                  <a:pt x="850011" y="47243"/>
                </a:lnTo>
                <a:lnTo>
                  <a:pt x="850011" y="45847"/>
                </a:lnTo>
                <a:lnTo>
                  <a:pt x="852583" y="45847"/>
                </a:lnTo>
                <a:lnTo>
                  <a:pt x="778763" y="2793"/>
                </a:lnTo>
                <a:lnTo>
                  <a:pt x="774064" y="0"/>
                </a:lnTo>
                <a:close/>
              </a:path>
            </a:pathLst>
          </a:custGeom>
          <a:solidFill>
            <a:srgbClr val="0078D6"/>
          </a:solidFill>
        </p:spPr>
        <p:txBody>
          <a:bodyPr wrap="square" lIns="0" tIns="0" rIns="0" bIns="0" rtlCol="0"/>
          <a:lstStyle/>
          <a:p>
            <a:endParaRPr/>
          </a:p>
        </p:txBody>
      </p:sp>
      <p:sp>
        <p:nvSpPr>
          <p:cNvPr id="26" name="object 26"/>
          <p:cNvSpPr/>
          <p:nvPr/>
        </p:nvSpPr>
        <p:spPr>
          <a:xfrm>
            <a:off x="7290054" y="3064001"/>
            <a:ext cx="793750" cy="0"/>
          </a:xfrm>
          <a:custGeom>
            <a:avLst/>
            <a:gdLst/>
            <a:ahLst/>
            <a:cxnLst/>
            <a:rect l="l" t="t" r="r" b="b"/>
            <a:pathLst>
              <a:path w="793750">
                <a:moveTo>
                  <a:pt x="0" y="0"/>
                </a:moveTo>
                <a:lnTo>
                  <a:pt x="793496" y="0"/>
                </a:lnTo>
              </a:path>
            </a:pathLst>
          </a:custGeom>
          <a:ln w="19812">
            <a:solidFill>
              <a:srgbClr val="0078D6"/>
            </a:solidFill>
          </a:ln>
        </p:spPr>
        <p:txBody>
          <a:bodyPr wrap="square" lIns="0" tIns="0" rIns="0" bIns="0" rtlCol="0"/>
          <a:lstStyle/>
          <a:p>
            <a:endParaRPr/>
          </a:p>
        </p:txBody>
      </p:sp>
      <p:sp>
        <p:nvSpPr>
          <p:cNvPr id="27" name="object 27"/>
          <p:cNvSpPr txBox="1"/>
          <p:nvPr/>
        </p:nvSpPr>
        <p:spPr>
          <a:xfrm>
            <a:off x="9190481" y="4572761"/>
            <a:ext cx="92265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Intelligent</a:t>
            </a:r>
            <a:r>
              <a:rPr sz="1050" b="0" spc="-80" dirty="0">
                <a:latin typeface="Segoe UI Semilight"/>
                <a:cs typeface="Segoe UI Semilight"/>
              </a:rPr>
              <a:t> </a:t>
            </a:r>
            <a:r>
              <a:rPr sz="1050" b="0" spc="-5" dirty="0">
                <a:latin typeface="Segoe UI Semilight"/>
                <a:cs typeface="Segoe UI Semilight"/>
              </a:rPr>
              <a:t>Apps</a:t>
            </a:r>
            <a:endParaRPr sz="1050">
              <a:latin typeface="Segoe UI Semilight"/>
              <a:cs typeface="Segoe UI Semilight"/>
            </a:endParaRPr>
          </a:p>
        </p:txBody>
      </p:sp>
      <p:sp>
        <p:nvSpPr>
          <p:cNvPr id="28" name="object 28"/>
          <p:cNvSpPr/>
          <p:nvPr/>
        </p:nvSpPr>
        <p:spPr>
          <a:xfrm>
            <a:off x="9776968" y="4170171"/>
            <a:ext cx="153415" cy="108838"/>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9795256" y="4014723"/>
            <a:ext cx="109600" cy="98678"/>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9466071" y="4360671"/>
            <a:ext cx="173100" cy="130809"/>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9437116" y="4162552"/>
            <a:ext cx="229361" cy="148844"/>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9513316" y="3990340"/>
            <a:ext cx="78104" cy="123952"/>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9773919" y="4360671"/>
            <a:ext cx="159257" cy="130555"/>
          </a:xfrm>
          <a:prstGeom prst="rect">
            <a:avLst/>
          </a:prstGeom>
          <a:blipFill>
            <a:blip r:embed="rId7" cstate="print"/>
            <a:stretch>
              <a:fillRect/>
            </a:stretch>
          </a:blipFill>
        </p:spPr>
        <p:txBody>
          <a:bodyPr wrap="square" lIns="0" tIns="0" rIns="0" bIns="0" rtlCol="0"/>
          <a:lstStyle/>
          <a:p>
            <a:endParaRPr/>
          </a:p>
        </p:txBody>
      </p:sp>
      <p:sp>
        <p:nvSpPr>
          <p:cNvPr id="34" name="object 34"/>
          <p:cNvSpPr txBox="1"/>
          <p:nvPr/>
        </p:nvSpPr>
        <p:spPr>
          <a:xfrm>
            <a:off x="9389109" y="5360034"/>
            <a:ext cx="52514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Power</a:t>
            </a:r>
            <a:r>
              <a:rPr sz="1050" b="0" spc="-105" dirty="0">
                <a:latin typeface="Segoe UI Semilight"/>
                <a:cs typeface="Segoe UI Semilight"/>
              </a:rPr>
              <a:t> </a:t>
            </a:r>
            <a:r>
              <a:rPr sz="1050" b="0" dirty="0">
                <a:latin typeface="Segoe UI Semilight"/>
                <a:cs typeface="Segoe UI Semilight"/>
              </a:rPr>
              <a:t>BI</a:t>
            </a:r>
            <a:endParaRPr sz="1050">
              <a:latin typeface="Segoe UI Semilight"/>
              <a:cs typeface="Segoe UI Semilight"/>
            </a:endParaRPr>
          </a:p>
        </p:txBody>
      </p:sp>
      <p:sp>
        <p:nvSpPr>
          <p:cNvPr id="35" name="object 35"/>
          <p:cNvSpPr/>
          <p:nvPr/>
        </p:nvSpPr>
        <p:spPr>
          <a:xfrm>
            <a:off x="7540752" y="2776727"/>
            <a:ext cx="291083" cy="219456"/>
          </a:xfrm>
          <a:prstGeom prst="rect">
            <a:avLst/>
          </a:prstGeom>
          <a:blipFill>
            <a:blip r:embed="rId8" cstate="print"/>
            <a:stretch>
              <a:fillRect/>
            </a:stretch>
          </a:blipFill>
        </p:spPr>
        <p:txBody>
          <a:bodyPr wrap="square" lIns="0" tIns="0" rIns="0" bIns="0" rtlCol="0"/>
          <a:lstStyle/>
          <a:p>
            <a:endParaRPr/>
          </a:p>
        </p:txBody>
      </p:sp>
      <p:sp>
        <p:nvSpPr>
          <p:cNvPr id="36" name="object 36"/>
          <p:cNvSpPr txBox="1"/>
          <p:nvPr/>
        </p:nvSpPr>
        <p:spPr>
          <a:xfrm>
            <a:off x="7481443" y="3075558"/>
            <a:ext cx="410845" cy="177800"/>
          </a:xfrm>
          <a:prstGeom prst="rect">
            <a:avLst/>
          </a:prstGeom>
        </p:spPr>
        <p:txBody>
          <a:bodyPr vert="horz" wrap="square" lIns="0" tIns="12065" rIns="0" bIns="0" rtlCol="0">
            <a:spAutoFit/>
          </a:bodyPr>
          <a:lstStyle/>
          <a:p>
            <a:pPr marL="12700">
              <a:lnSpc>
                <a:spcPct val="100000"/>
              </a:lnSpc>
              <a:spcBef>
                <a:spcPts val="95"/>
              </a:spcBef>
            </a:pPr>
            <a:r>
              <a:rPr sz="1000" b="0" spc="-5" dirty="0">
                <a:latin typeface="Segoe UI Semilight"/>
                <a:cs typeface="Segoe UI Semilight"/>
              </a:rPr>
              <a:t>Doc</a:t>
            </a:r>
            <a:r>
              <a:rPr sz="1000" b="0" spc="-10" dirty="0">
                <a:latin typeface="Segoe UI Semilight"/>
                <a:cs typeface="Segoe UI Semilight"/>
              </a:rPr>
              <a:t>k</a:t>
            </a:r>
            <a:r>
              <a:rPr sz="1000" b="0" spc="-5" dirty="0">
                <a:latin typeface="Segoe UI Semilight"/>
                <a:cs typeface="Segoe UI Semilight"/>
              </a:rPr>
              <a:t>er</a:t>
            </a:r>
            <a:endParaRPr sz="1000">
              <a:latin typeface="Segoe UI Semilight"/>
              <a:cs typeface="Segoe UI Semilight"/>
            </a:endParaRPr>
          </a:p>
        </p:txBody>
      </p:sp>
      <p:sp>
        <p:nvSpPr>
          <p:cNvPr id="37" name="object 37"/>
          <p:cNvSpPr/>
          <p:nvPr/>
        </p:nvSpPr>
        <p:spPr>
          <a:xfrm>
            <a:off x="8074152" y="2430652"/>
            <a:ext cx="496570" cy="953769"/>
          </a:xfrm>
          <a:custGeom>
            <a:avLst/>
            <a:gdLst/>
            <a:ahLst/>
            <a:cxnLst/>
            <a:rect l="l" t="t" r="r" b="b"/>
            <a:pathLst>
              <a:path w="496570" h="953770">
                <a:moveTo>
                  <a:pt x="439855" y="45847"/>
                </a:moveTo>
                <a:lnTo>
                  <a:pt x="4445" y="45847"/>
                </a:lnTo>
                <a:lnTo>
                  <a:pt x="0" y="50292"/>
                </a:lnTo>
                <a:lnTo>
                  <a:pt x="0" y="953388"/>
                </a:lnTo>
                <a:lnTo>
                  <a:pt x="19812" y="953388"/>
                </a:lnTo>
                <a:lnTo>
                  <a:pt x="19812" y="65659"/>
                </a:lnTo>
                <a:lnTo>
                  <a:pt x="9905" y="65659"/>
                </a:lnTo>
                <a:lnTo>
                  <a:pt x="19812" y="55752"/>
                </a:lnTo>
                <a:lnTo>
                  <a:pt x="456837" y="55752"/>
                </a:lnTo>
                <a:lnTo>
                  <a:pt x="439855" y="45847"/>
                </a:lnTo>
                <a:close/>
              </a:path>
              <a:path w="496570" h="953770">
                <a:moveTo>
                  <a:pt x="456837" y="55752"/>
                </a:moveTo>
                <a:lnTo>
                  <a:pt x="395224" y="91694"/>
                </a:lnTo>
                <a:lnTo>
                  <a:pt x="390525" y="94361"/>
                </a:lnTo>
                <a:lnTo>
                  <a:pt x="388874" y="100457"/>
                </a:lnTo>
                <a:lnTo>
                  <a:pt x="391668" y="105156"/>
                </a:lnTo>
                <a:lnTo>
                  <a:pt x="394462" y="109982"/>
                </a:lnTo>
                <a:lnTo>
                  <a:pt x="400557" y="111506"/>
                </a:lnTo>
                <a:lnTo>
                  <a:pt x="405256" y="108712"/>
                </a:lnTo>
                <a:lnTo>
                  <a:pt x="479076" y="65659"/>
                </a:lnTo>
                <a:lnTo>
                  <a:pt x="476503" y="65659"/>
                </a:lnTo>
                <a:lnTo>
                  <a:pt x="476503" y="64262"/>
                </a:lnTo>
                <a:lnTo>
                  <a:pt x="471424" y="64262"/>
                </a:lnTo>
                <a:lnTo>
                  <a:pt x="456837" y="55752"/>
                </a:lnTo>
                <a:close/>
              </a:path>
              <a:path w="496570" h="953770">
                <a:moveTo>
                  <a:pt x="19812" y="55752"/>
                </a:moveTo>
                <a:lnTo>
                  <a:pt x="9905" y="65659"/>
                </a:lnTo>
                <a:lnTo>
                  <a:pt x="19812" y="65659"/>
                </a:lnTo>
                <a:lnTo>
                  <a:pt x="19812" y="55752"/>
                </a:lnTo>
                <a:close/>
              </a:path>
              <a:path w="496570" h="953770">
                <a:moveTo>
                  <a:pt x="456837" y="55752"/>
                </a:moveTo>
                <a:lnTo>
                  <a:pt x="19812" y="55752"/>
                </a:lnTo>
                <a:lnTo>
                  <a:pt x="19812" y="65659"/>
                </a:lnTo>
                <a:lnTo>
                  <a:pt x="439855" y="65659"/>
                </a:lnTo>
                <a:lnTo>
                  <a:pt x="456837" y="55752"/>
                </a:lnTo>
                <a:close/>
              </a:path>
              <a:path w="496570" h="953770">
                <a:moveTo>
                  <a:pt x="479076" y="45847"/>
                </a:moveTo>
                <a:lnTo>
                  <a:pt x="476503" y="45847"/>
                </a:lnTo>
                <a:lnTo>
                  <a:pt x="476503" y="65659"/>
                </a:lnTo>
                <a:lnTo>
                  <a:pt x="479076" y="65659"/>
                </a:lnTo>
                <a:lnTo>
                  <a:pt x="496062" y="55752"/>
                </a:lnTo>
                <a:lnTo>
                  <a:pt x="479076" y="45847"/>
                </a:lnTo>
                <a:close/>
              </a:path>
              <a:path w="496570" h="953770">
                <a:moveTo>
                  <a:pt x="471424" y="47244"/>
                </a:moveTo>
                <a:lnTo>
                  <a:pt x="456837" y="55752"/>
                </a:lnTo>
                <a:lnTo>
                  <a:pt x="471424" y="64262"/>
                </a:lnTo>
                <a:lnTo>
                  <a:pt x="471424" y="47244"/>
                </a:lnTo>
                <a:close/>
              </a:path>
              <a:path w="496570" h="953770">
                <a:moveTo>
                  <a:pt x="476503" y="47244"/>
                </a:moveTo>
                <a:lnTo>
                  <a:pt x="471424" y="47244"/>
                </a:lnTo>
                <a:lnTo>
                  <a:pt x="471424" y="64262"/>
                </a:lnTo>
                <a:lnTo>
                  <a:pt x="476503" y="64262"/>
                </a:lnTo>
                <a:lnTo>
                  <a:pt x="476503" y="47244"/>
                </a:lnTo>
                <a:close/>
              </a:path>
              <a:path w="496570" h="953770">
                <a:moveTo>
                  <a:pt x="400557" y="0"/>
                </a:moveTo>
                <a:lnTo>
                  <a:pt x="394462" y="1524"/>
                </a:lnTo>
                <a:lnTo>
                  <a:pt x="391668" y="6350"/>
                </a:lnTo>
                <a:lnTo>
                  <a:pt x="388874" y="11049"/>
                </a:lnTo>
                <a:lnTo>
                  <a:pt x="390525" y="17145"/>
                </a:lnTo>
                <a:lnTo>
                  <a:pt x="395224" y="19812"/>
                </a:lnTo>
                <a:lnTo>
                  <a:pt x="456837" y="55752"/>
                </a:lnTo>
                <a:lnTo>
                  <a:pt x="471424" y="47244"/>
                </a:lnTo>
                <a:lnTo>
                  <a:pt x="476503" y="47244"/>
                </a:lnTo>
                <a:lnTo>
                  <a:pt x="476503" y="45847"/>
                </a:lnTo>
                <a:lnTo>
                  <a:pt x="479076" y="45847"/>
                </a:lnTo>
                <a:lnTo>
                  <a:pt x="405256" y="2794"/>
                </a:lnTo>
                <a:lnTo>
                  <a:pt x="400557" y="0"/>
                </a:lnTo>
                <a:close/>
              </a:path>
            </a:pathLst>
          </a:custGeom>
          <a:solidFill>
            <a:srgbClr val="0078D6"/>
          </a:solidFill>
        </p:spPr>
        <p:txBody>
          <a:bodyPr wrap="square" lIns="0" tIns="0" rIns="0" bIns="0" rtlCol="0"/>
          <a:lstStyle/>
          <a:p>
            <a:endParaRPr/>
          </a:p>
        </p:txBody>
      </p:sp>
      <p:sp>
        <p:nvSpPr>
          <p:cNvPr id="38" name="object 38"/>
          <p:cNvSpPr/>
          <p:nvPr/>
        </p:nvSpPr>
        <p:spPr>
          <a:xfrm>
            <a:off x="5211317" y="2646426"/>
            <a:ext cx="2078989" cy="1077595"/>
          </a:xfrm>
          <a:custGeom>
            <a:avLst/>
            <a:gdLst/>
            <a:ahLst/>
            <a:cxnLst/>
            <a:rect l="l" t="t" r="r" b="b"/>
            <a:pathLst>
              <a:path w="2078990" h="1077595">
                <a:moveTo>
                  <a:pt x="0" y="179577"/>
                </a:moveTo>
                <a:lnTo>
                  <a:pt x="6414" y="131835"/>
                </a:lnTo>
                <a:lnTo>
                  <a:pt x="24515" y="88937"/>
                </a:lnTo>
                <a:lnTo>
                  <a:pt x="52593" y="52593"/>
                </a:lnTo>
                <a:lnTo>
                  <a:pt x="88937" y="24515"/>
                </a:lnTo>
                <a:lnTo>
                  <a:pt x="131835" y="6414"/>
                </a:lnTo>
                <a:lnTo>
                  <a:pt x="179578" y="0"/>
                </a:lnTo>
                <a:lnTo>
                  <a:pt x="1899158" y="0"/>
                </a:lnTo>
                <a:lnTo>
                  <a:pt x="1946900" y="6414"/>
                </a:lnTo>
                <a:lnTo>
                  <a:pt x="1989798" y="24515"/>
                </a:lnTo>
                <a:lnTo>
                  <a:pt x="2026142" y="52593"/>
                </a:lnTo>
                <a:lnTo>
                  <a:pt x="2054220" y="88937"/>
                </a:lnTo>
                <a:lnTo>
                  <a:pt x="2072321" y="131835"/>
                </a:lnTo>
                <a:lnTo>
                  <a:pt x="2078736" y="179577"/>
                </a:lnTo>
                <a:lnTo>
                  <a:pt x="2078736" y="897889"/>
                </a:lnTo>
                <a:lnTo>
                  <a:pt x="2072321" y="945632"/>
                </a:lnTo>
                <a:lnTo>
                  <a:pt x="2054220" y="988530"/>
                </a:lnTo>
                <a:lnTo>
                  <a:pt x="2026142" y="1024874"/>
                </a:lnTo>
                <a:lnTo>
                  <a:pt x="1989798" y="1052952"/>
                </a:lnTo>
                <a:lnTo>
                  <a:pt x="1946900" y="1071053"/>
                </a:lnTo>
                <a:lnTo>
                  <a:pt x="1899158" y="1077468"/>
                </a:lnTo>
                <a:lnTo>
                  <a:pt x="179578" y="1077468"/>
                </a:lnTo>
                <a:lnTo>
                  <a:pt x="131835" y="1071053"/>
                </a:lnTo>
                <a:lnTo>
                  <a:pt x="88937" y="1052952"/>
                </a:lnTo>
                <a:lnTo>
                  <a:pt x="52593" y="1024874"/>
                </a:lnTo>
                <a:lnTo>
                  <a:pt x="24515" y="988530"/>
                </a:lnTo>
                <a:lnTo>
                  <a:pt x="6414" y="945632"/>
                </a:lnTo>
                <a:lnTo>
                  <a:pt x="0" y="897889"/>
                </a:lnTo>
                <a:lnTo>
                  <a:pt x="0" y="179577"/>
                </a:lnTo>
                <a:close/>
              </a:path>
            </a:pathLst>
          </a:custGeom>
          <a:ln w="19812">
            <a:solidFill>
              <a:srgbClr val="0078D6"/>
            </a:solidFill>
          </a:ln>
        </p:spPr>
        <p:txBody>
          <a:bodyPr wrap="square" lIns="0" tIns="0" rIns="0" bIns="0" rtlCol="0"/>
          <a:lstStyle/>
          <a:p>
            <a:endParaRPr/>
          </a:p>
        </p:txBody>
      </p:sp>
      <p:sp>
        <p:nvSpPr>
          <p:cNvPr id="39" name="object 39"/>
          <p:cNvSpPr txBox="1"/>
          <p:nvPr/>
        </p:nvSpPr>
        <p:spPr>
          <a:xfrm>
            <a:off x="5249671" y="3334003"/>
            <a:ext cx="1969770" cy="346710"/>
          </a:xfrm>
          <a:prstGeom prst="rect">
            <a:avLst/>
          </a:prstGeom>
        </p:spPr>
        <p:txBody>
          <a:bodyPr vert="horz" wrap="square" lIns="0" tIns="13335" rIns="0" bIns="0" rtlCol="0">
            <a:spAutoFit/>
          </a:bodyPr>
          <a:lstStyle/>
          <a:p>
            <a:pPr marL="537845" marR="5080" indent="-525780">
              <a:lnSpc>
                <a:spcPct val="100000"/>
              </a:lnSpc>
              <a:spcBef>
                <a:spcPts val="105"/>
              </a:spcBef>
            </a:pPr>
            <a:r>
              <a:rPr sz="1050" b="1" dirty="0">
                <a:solidFill>
                  <a:srgbClr val="0078D6"/>
                </a:solidFill>
                <a:latin typeface="Segoe UI Semibold"/>
                <a:cs typeface="Segoe UI Semibold"/>
              </a:rPr>
              <a:t>Model MGMT,</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experimentation,  and </a:t>
            </a:r>
            <a:r>
              <a:rPr sz="1050" b="1" spc="-5" dirty="0">
                <a:solidFill>
                  <a:srgbClr val="0078D6"/>
                </a:solidFill>
                <a:latin typeface="Segoe UI Semibold"/>
                <a:cs typeface="Segoe UI Semibold"/>
              </a:rPr>
              <a:t>run</a:t>
            </a:r>
            <a:r>
              <a:rPr sz="1050" b="1" spc="-35" dirty="0">
                <a:solidFill>
                  <a:srgbClr val="0078D6"/>
                </a:solidFill>
                <a:latin typeface="Segoe UI Semibold"/>
                <a:cs typeface="Segoe UI Semibold"/>
              </a:rPr>
              <a:t> </a:t>
            </a:r>
            <a:r>
              <a:rPr sz="1050" b="1" dirty="0">
                <a:solidFill>
                  <a:srgbClr val="0078D6"/>
                </a:solidFill>
                <a:latin typeface="Segoe UI Semibold"/>
                <a:cs typeface="Segoe UI Semibold"/>
              </a:rPr>
              <a:t>history</a:t>
            </a:r>
            <a:endParaRPr sz="1050">
              <a:latin typeface="Segoe UI Semibold"/>
              <a:cs typeface="Segoe UI Semibold"/>
            </a:endParaRPr>
          </a:p>
        </p:txBody>
      </p:sp>
      <p:sp>
        <p:nvSpPr>
          <p:cNvPr id="40" name="object 40"/>
          <p:cNvSpPr/>
          <p:nvPr/>
        </p:nvSpPr>
        <p:spPr>
          <a:xfrm>
            <a:off x="6456171" y="3026791"/>
            <a:ext cx="168275" cy="26670"/>
          </a:xfrm>
          <a:custGeom>
            <a:avLst/>
            <a:gdLst/>
            <a:ahLst/>
            <a:cxnLst/>
            <a:rect l="l" t="t" r="r" b="b"/>
            <a:pathLst>
              <a:path w="168275" h="26669">
                <a:moveTo>
                  <a:pt x="168148" y="13081"/>
                </a:moveTo>
                <a:lnTo>
                  <a:pt x="163341" y="11037"/>
                </a:lnTo>
                <a:lnTo>
                  <a:pt x="150653" y="6540"/>
                </a:lnTo>
                <a:lnTo>
                  <a:pt x="132679" y="2043"/>
                </a:lnTo>
                <a:lnTo>
                  <a:pt x="112013" y="0"/>
                </a:lnTo>
                <a:lnTo>
                  <a:pt x="95422" y="4087"/>
                </a:lnTo>
                <a:lnTo>
                  <a:pt x="84058" y="13080"/>
                </a:lnTo>
                <a:lnTo>
                  <a:pt x="72669" y="22074"/>
                </a:lnTo>
                <a:lnTo>
                  <a:pt x="56006" y="26162"/>
                </a:lnTo>
                <a:lnTo>
                  <a:pt x="35415" y="24118"/>
                </a:lnTo>
                <a:lnTo>
                  <a:pt x="17478" y="19621"/>
                </a:lnTo>
                <a:lnTo>
                  <a:pt x="4804" y="15124"/>
                </a:lnTo>
                <a:lnTo>
                  <a:pt x="0" y="13081"/>
                </a:lnTo>
              </a:path>
            </a:pathLst>
          </a:custGeom>
          <a:ln w="19812">
            <a:solidFill>
              <a:srgbClr val="000000"/>
            </a:solidFill>
          </a:ln>
        </p:spPr>
        <p:txBody>
          <a:bodyPr wrap="square" lIns="0" tIns="0" rIns="0" bIns="0" rtlCol="0"/>
          <a:lstStyle/>
          <a:p>
            <a:endParaRPr/>
          </a:p>
        </p:txBody>
      </p:sp>
      <p:sp>
        <p:nvSpPr>
          <p:cNvPr id="41" name="object 41"/>
          <p:cNvSpPr/>
          <p:nvPr/>
        </p:nvSpPr>
        <p:spPr>
          <a:xfrm>
            <a:off x="6377737" y="2817114"/>
            <a:ext cx="325120" cy="393700"/>
          </a:xfrm>
          <a:custGeom>
            <a:avLst/>
            <a:gdLst/>
            <a:ahLst/>
            <a:cxnLst/>
            <a:rect l="l" t="t" r="r" b="b"/>
            <a:pathLst>
              <a:path w="325120" h="393700">
                <a:moveTo>
                  <a:pt x="84276" y="0"/>
                </a:moveTo>
                <a:lnTo>
                  <a:pt x="106890" y="0"/>
                </a:lnTo>
                <a:lnTo>
                  <a:pt x="118502" y="0"/>
                </a:lnTo>
                <a:lnTo>
                  <a:pt x="122781" y="0"/>
                </a:lnTo>
                <a:lnTo>
                  <a:pt x="123392" y="0"/>
                </a:lnTo>
                <a:lnTo>
                  <a:pt x="123392" y="79075"/>
                </a:lnTo>
                <a:lnTo>
                  <a:pt x="123392" y="119681"/>
                </a:lnTo>
                <a:lnTo>
                  <a:pt x="123392" y="134641"/>
                </a:lnTo>
                <a:lnTo>
                  <a:pt x="123392" y="136778"/>
                </a:lnTo>
                <a:lnTo>
                  <a:pt x="123392" y="141605"/>
                </a:lnTo>
                <a:lnTo>
                  <a:pt x="122122" y="146303"/>
                </a:lnTo>
                <a:lnTo>
                  <a:pt x="119582" y="150495"/>
                </a:lnTo>
                <a:lnTo>
                  <a:pt x="52621" y="267823"/>
                </a:lnTo>
                <a:lnTo>
                  <a:pt x="18236" y="328072"/>
                </a:lnTo>
                <a:lnTo>
                  <a:pt x="5568" y="350269"/>
                </a:lnTo>
                <a:lnTo>
                  <a:pt x="3758" y="353440"/>
                </a:lnTo>
                <a:lnTo>
                  <a:pt x="0" y="367045"/>
                </a:lnTo>
                <a:lnTo>
                  <a:pt x="3409" y="379888"/>
                </a:lnTo>
                <a:lnTo>
                  <a:pt x="12580" y="389445"/>
                </a:lnTo>
                <a:lnTo>
                  <a:pt x="26110" y="393191"/>
                </a:lnTo>
                <a:lnTo>
                  <a:pt x="183894" y="393191"/>
                </a:lnTo>
                <a:lnTo>
                  <a:pt x="264918" y="393191"/>
                </a:lnTo>
                <a:lnTo>
                  <a:pt x="294768" y="393191"/>
                </a:lnTo>
                <a:lnTo>
                  <a:pt x="299033" y="393191"/>
                </a:lnTo>
                <a:lnTo>
                  <a:pt x="312489" y="389465"/>
                </a:lnTo>
                <a:lnTo>
                  <a:pt x="321623" y="379952"/>
                </a:lnTo>
                <a:lnTo>
                  <a:pt x="325018" y="367153"/>
                </a:lnTo>
                <a:lnTo>
                  <a:pt x="321258" y="353568"/>
                </a:lnTo>
                <a:lnTo>
                  <a:pt x="254297" y="236166"/>
                </a:lnTo>
                <a:lnTo>
                  <a:pt x="219912" y="175879"/>
                </a:lnTo>
                <a:lnTo>
                  <a:pt x="207244" y="153668"/>
                </a:lnTo>
                <a:lnTo>
                  <a:pt x="205434" y="150495"/>
                </a:lnTo>
                <a:lnTo>
                  <a:pt x="202894" y="146303"/>
                </a:lnTo>
                <a:lnTo>
                  <a:pt x="201497" y="141605"/>
                </a:lnTo>
                <a:lnTo>
                  <a:pt x="201497" y="0"/>
                </a:lnTo>
                <a:lnTo>
                  <a:pt x="224184" y="0"/>
                </a:lnTo>
                <a:lnTo>
                  <a:pt x="235835" y="0"/>
                </a:lnTo>
                <a:lnTo>
                  <a:pt x="240127" y="0"/>
                </a:lnTo>
                <a:lnTo>
                  <a:pt x="240740" y="0"/>
                </a:lnTo>
              </a:path>
            </a:pathLst>
          </a:custGeom>
          <a:ln w="19812">
            <a:solidFill>
              <a:srgbClr val="000000"/>
            </a:solidFill>
          </a:ln>
        </p:spPr>
        <p:txBody>
          <a:bodyPr wrap="square" lIns="0" tIns="0" rIns="0" bIns="0" rtlCol="0"/>
          <a:lstStyle/>
          <a:p>
            <a:endParaRPr/>
          </a:p>
        </p:txBody>
      </p:sp>
      <p:sp>
        <p:nvSpPr>
          <p:cNvPr id="42" name="object 42"/>
          <p:cNvSpPr/>
          <p:nvPr/>
        </p:nvSpPr>
        <p:spPr>
          <a:xfrm>
            <a:off x="6462014" y="3157982"/>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3" name="object 43"/>
          <p:cNvSpPr/>
          <p:nvPr/>
        </p:nvSpPr>
        <p:spPr>
          <a:xfrm>
            <a:off x="6514210" y="3121405"/>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4" name="object 44"/>
          <p:cNvSpPr/>
          <p:nvPr/>
        </p:nvSpPr>
        <p:spPr>
          <a:xfrm>
            <a:off x="6462014" y="3089529"/>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5" name="object 45"/>
          <p:cNvSpPr/>
          <p:nvPr/>
        </p:nvSpPr>
        <p:spPr>
          <a:xfrm>
            <a:off x="6566281" y="3095244"/>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6" name="object 46"/>
          <p:cNvSpPr/>
          <p:nvPr/>
        </p:nvSpPr>
        <p:spPr>
          <a:xfrm>
            <a:off x="6618478" y="3157982"/>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7" name="object 47"/>
          <p:cNvSpPr/>
          <p:nvPr/>
        </p:nvSpPr>
        <p:spPr>
          <a:xfrm>
            <a:off x="6540245" y="3170554"/>
            <a:ext cx="26034" cy="0"/>
          </a:xfrm>
          <a:custGeom>
            <a:avLst/>
            <a:gdLst/>
            <a:ahLst/>
            <a:cxnLst/>
            <a:rect l="l" t="t" r="r" b="b"/>
            <a:pathLst>
              <a:path w="26034">
                <a:moveTo>
                  <a:pt x="0" y="0"/>
                </a:moveTo>
                <a:lnTo>
                  <a:pt x="15051" y="0"/>
                </a:lnTo>
                <a:lnTo>
                  <a:pt x="22780" y="0"/>
                </a:lnTo>
                <a:lnTo>
                  <a:pt x="25628" y="0"/>
                </a:lnTo>
                <a:lnTo>
                  <a:pt x="26034" y="0"/>
                </a:lnTo>
              </a:path>
            </a:pathLst>
          </a:custGeom>
          <a:ln w="19812">
            <a:solidFill>
              <a:srgbClr val="000000"/>
            </a:solidFill>
          </a:ln>
        </p:spPr>
        <p:txBody>
          <a:bodyPr wrap="square" lIns="0" tIns="0" rIns="0" bIns="0" rtlCol="0"/>
          <a:lstStyle/>
          <a:p>
            <a:endParaRPr/>
          </a:p>
        </p:txBody>
      </p:sp>
      <p:sp>
        <p:nvSpPr>
          <p:cNvPr id="48" name="object 48"/>
          <p:cNvSpPr/>
          <p:nvPr/>
        </p:nvSpPr>
        <p:spPr>
          <a:xfrm>
            <a:off x="5801867" y="2776727"/>
            <a:ext cx="399287" cy="425195"/>
          </a:xfrm>
          <a:prstGeom prst="rect">
            <a:avLst/>
          </a:prstGeom>
          <a:blipFill>
            <a:blip r:embed="rId9" cstate="print"/>
            <a:stretch>
              <a:fillRect/>
            </a:stretch>
          </a:blipFill>
        </p:spPr>
        <p:txBody>
          <a:bodyPr wrap="square" lIns="0" tIns="0" rIns="0" bIns="0" rtlCol="0"/>
          <a:lstStyle/>
          <a:p>
            <a:endParaRPr/>
          </a:p>
        </p:txBody>
      </p:sp>
      <p:sp>
        <p:nvSpPr>
          <p:cNvPr id="49" name="object 49"/>
          <p:cNvSpPr/>
          <p:nvPr/>
        </p:nvSpPr>
        <p:spPr>
          <a:xfrm>
            <a:off x="5022341" y="2390394"/>
            <a:ext cx="640080" cy="641985"/>
          </a:xfrm>
          <a:custGeom>
            <a:avLst/>
            <a:gdLst/>
            <a:ahLst/>
            <a:cxnLst/>
            <a:rect l="l" t="t" r="r" b="b"/>
            <a:pathLst>
              <a:path w="640079" h="641985">
                <a:moveTo>
                  <a:pt x="320040" y="0"/>
                </a:moveTo>
                <a:lnTo>
                  <a:pt x="272739" y="3478"/>
                </a:lnTo>
                <a:lnTo>
                  <a:pt x="227596" y="13583"/>
                </a:lnTo>
                <a:lnTo>
                  <a:pt x="185105" y="29817"/>
                </a:lnTo>
                <a:lnTo>
                  <a:pt x="145761" y="51685"/>
                </a:lnTo>
                <a:lnTo>
                  <a:pt x="110057" y="78690"/>
                </a:lnTo>
                <a:lnTo>
                  <a:pt x="78490" y="110335"/>
                </a:lnTo>
                <a:lnTo>
                  <a:pt x="51552" y="146125"/>
                </a:lnTo>
                <a:lnTo>
                  <a:pt x="29740" y="185563"/>
                </a:lnTo>
                <a:lnTo>
                  <a:pt x="13547" y="228153"/>
                </a:lnTo>
                <a:lnTo>
                  <a:pt x="3469" y="273398"/>
                </a:lnTo>
                <a:lnTo>
                  <a:pt x="0" y="320801"/>
                </a:lnTo>
                <a:lnTo>
                  <a:pt x="3469" y="368205"/>
                </a:lnTo>
                <a:lnTo>
                  <a:pt x="13547" y="413450"/>
                </a:lnTo>
                <a:lnTo>
                  <a:pt x="29740" y="456040"/>
                </a:lnTo>
                <a:lnTo>
                  <a:pt x="51552" y="495478"/>
                </a:lnTo>
                <a:lnTo>
                  <a:pt x="78490" y="531268"/>
                </a:lnTo>
                <a:lnTo>
                  <a:pt x="110057" y="562913"/>
                </a:lnTo>
                <a:lnTo>
                  <a:pt x="145761" y="589918"/>
                </a:lnTo>
                <a:lnTo>
                  <a:pt x="185105" y="611786"/>
                </a:lnTo>
                <a:lnTo>
                  <a:pt x="227596" y="628020"/>
                </a:lnTo>
                <a:lnTo>
                  <a:pt x="272739" y="638125"/>
                </a:lnTo>
                <a:lnTo>
                  <a:pt x="320040" y="641603"/>
                </a:lnTo>
                <a:lnTo>
                  <a:pt x="367340" y="638125"/>
                </a:lnTo>
                <a:lnTo>
                  <a:pt x="412483" y="628020"/>
                </a:lnTo>
                <a:lnTo>
                  <a:pt x="454974" y="611786"/>
                </a:lnTo>
                <a:lnTo>
                  <a:pt x="494318" y="589918"/>
                </a:lnTo>
                <a:lnTo>
                  <a:pt x="530022" y="562913"/>
                </a:lnTo>
                <a:lnTo>
                  <a:pt x="561589" y="531268"/>
                </a:lnTo>
                <a:lnTo>
                  <a:pt x="588527" y="495478"/>
                </a:lnTo>
                <a:lnTo>
                  <a:pt x="610339" y="456040"/>
                </a:lnTo>
                <a:lnTo>
                  <a:pt x="626532" y="413450"/>
                </a:lnTo>
                <a:lnTo>
                  <a:pt x="636610" y="368205"/>
                </a:lnTo>
                <a:lnTo>
                  <a:pt x="640080" y="320801"/>
                </a:lnTo>
                <a:lnTo>
                  <a:pt x="636610" y="273398"/>
                </a:lnTo>
                <a:lnTo>
                  <a:pt x="626532" y="228153"/>
                </a:lnTo>
                <a:lnTo>
                  <a:pt x="610339" y="185563"/>
                </a:lnTo>
                <a:lnTo>
                  <a:pt x="588527" y="146125"/>
                </a:lnTo>
                <a:lnTo>
                  <a:pt x="561589" y="110335"/>
                </a:lnTo>
                <a:lnTo>
                  <a:pt x="530022" y="78690"/>
                </a:lnTo>
                <a:lnTo>
                  <a:pt x="494318" y="51685"/>
                </a:lnTo>
                <a:lnTo>
                  <a:pt x="454974" y="29817"/>
                </a:lnTo>
                <a:lnTo>
                  <a:pt x="412483" y="13583"/>
                </a:lnTo>
                <a:lnTo>
                  <a:pt x="367340" y="3478"/>
                </a:lnTo>
                <a:lnTo>
                  <a:pt x="320040" y="0"/>
                </a:lnTo>
                <a:close/>
              </a:path>
            </a:pathLst>
          </a:custGeom>
          <a:solidFill>
            <a:srgbClr val="FFFFFF"/>
          </a:solidFill>
        </p:spPr>
        <p:txBody>
          <a:bodyPr wrap="square" lIns="0" tIns="0" rIns="0" bIns="0" rtlCol="0"/>
          <a:lstStyle/>
          <a:p>
            <a:endParaRPr/>
          </a:p>
        </p:txBody>
      </p:sp>
      <p:sp>
        <p:nvSpPr>
          <p:cNvPr id="50" name="object 50"/>
          <p:cNvSpPr/>
          <p:nvPr/>
        </p:nvSpPr>
        <p:spPr>
          <a:xfrm>
            <a:off x="5022341" y="2390394"/>
            <a:ext cx="640080" cy="641985"/>
          </a:xfrm>
          <a:custGeom>
            <a:avLst/>
            <a:gdLst/>
            <a:ahLst/>
            <a:cxnLst/>
            <a:rect l="l" t="t" r="r" b="b"/>
            <a:pathLst>
              <a:path w="640079" h="641985">
                <a:moveTo>
                  <a:pt x="0" y="320801"/>
                </a:moveTo>
                <a:lnTo>
                  <a:pt x="3469" y="273398"/>
                </a:lnTo>
                <a:lnTo>
                  <a:pt x="13547" y="228153"/>
                </a:lnTo>
                <a:lnTo>
                  <a:pt x="29740" y="185563"/>
                </a:lnTo>
                <a:lnTo>
                  <a:pt x="51552" y="146125"/>
                </a:lnTo>
                <a:lnTo>
                  <a:pt x="78490" y="110335"/>
                </a:lnTo>
                <a:lnTo>
                  <a:pt x="110057" y="78690"/>
                </a:lnTo>
                <a:lnTo>
                  <a:pt x="145761" y="51685"/>
                </a:lnTo>
                <a:lnTo>
                  <a:pt x="185105" y="29817"/>
                </a:lnTo>
                <a:lnTo>
                  <a:pt x="227596" y="13583"/>
                </a:lnTo>
                <a:lnTo>
                  <a:pt x="272739" y="3478"/>
                </a:lnTo>
                <a:lnTo>
                  <a:pt x="320040" y="0"/>
                </a:lnTo>
                <a:lnTo>
                  <a:pt x="367340" y="3478"/>
                </a:lnTo>
                <a:lnTo>
                  <a:pt x="412483" y="13583"/>
                </a:lnTo>
                <a:lnTo>
                  <a:pt x="454974" y="29817"/>
                </a:lnTo>
                <a:lnTo>
                  <a:pt x="494318" y="51685"/>
                </a:lnTo>
                <a:lnTo>
                  <a:pt x="530022" y="78690"/>
                </a:lnTo>
                <a:lnTo>
                  <a:pt x="561589" y="110335"/>
                </a:lnTo>
                <a:lnTo>
                  <a:pt x="588527" y="146125"/>
                </a:lnTo>
                <a:lnTo>
                  <a:pt x="610339" y="185563"/>
                </a:lnTo>
                <a:lnTo>
                  <a:pt x="626532" y="228153"/>
                </a:lnTo>
                <a:lnTo>
                  <a:pt x="636610" y="273398"/>
                </a:lnTo>
                <a:lnTo>
                  <a:pt x="640080" y="320801"/>
                </a:lnTo>
                <a:lnTo>
                  <a:pt x="636610" y="368205"/>
                </a:lnTo>
                <a:lnTo>
                  <a:pt x="626532" y="413450"/>
                </a:lnTo>
                <a:lnTo>
                  <a:pt x="610339" y="456040"/>
                </a:lnTo>
                <a:lnTo>
                  <a:pt x="588527" y="495478"/>
                </a:lnTo>
                <a:lnTo>
                  <a:pt x="561589" y="531268"/>
                </a:lnTo>
                <a:lnTo>
                  <a:pt x="530022" y="562913"/>
                </a:lnTo>
                <a:lnTo>
                  <a:pt x="494318" y="589918"/>
                </a:lnTo>
                <a:lnTo>
                  <a:pt x="454974" y="611786"/>
                </a:lnTo>
                <a:lnTo>
                  <a:pt x="412483" y="628020"/>
                </a:lnTo>
                <a:lnTo>
                  <a:pt x="367340" y="638125"/>
                </a:lnTo>
                <a:lnTo>
                  <a:pt x="320040" y="641603"/>
                </a:lnTo>
                <a:lnTo>
                  <a:pt x="272739" y="638125"/>
                </a:lnTo>
                <a:lnTo>
                  <a:pt x="227596" y="628020"/>
                </a:lnTo>
                <a:lnTo>
                  <a:pt x="185105" y="611786"/>
                </a:lnTo>
                <a:lnTo>
                  <a:pt x="145761" y="589918"/>
                </a:lnTo>
                <a:lnTo>
                  <a:pt x="110057" y="562913"/>
                </a:lnTo>
                <a:lnTo>
                  <a:pt x="78490" y="531268"/>
                </a:lnTo>
                <a:lnTo>
                  <a:pt x="51552" y="495478"/>
                </a:lnTo>
                <a:lnTo>
                  <a:pt x="29740" y="456040"/>
                </a:lnTo>
                <a:lnTo>
                  <a:pt x="13547" y="413450"/>
                </a:lnTo>
                <a:lnTo>
                  <a:pt x="3469" y="368205"/>
                </a:lnTo>
                <a:lnTo>
                  <a:pt x="0" y="320801"/>
                </a:lnTo>
                <a:close/>
              </a:path>
            </a:pathLst>
          </a:custGeom>
          <a:ln w="19812">
            <a:solidFill>
              <a:srgbClr val="000000"/>
            </a:solidFill>
          </a:ln>
        </p:spPr>
        <p:txBody>
          <a:bodyPr wrap="square" lIns="0" tIns="0" rIns="0" bIns="0" rtlCol="0"/>
          <a:lstStyle/>
          <a:p>
            <a:endParaRPr/>
          </a:p>
        </p:txBody>
      </p:sp>
      <p:sp>
        <p:nvSpPr>
          <p:cNvPr id="51" name="object 51"/>
          <p:cNvSpPr txBox="1"/>
          <p:nvPr/>
        </p:nvSpPr>
        <p:spPr>
          <a:xfrm>
            <a:off x="5167121" y="2732278"/>
            <a:ext cx="344805" cy="299720"/>
          </a:xfrm>
          <a:prstGeom prst="rect">
            <a:avLst/>
          </a:prstGeom>
        </p:spPr>
        <p:txBody>
          <a:bodyPr vert="horz" wrap="square" lIns="0" tIns="12700" rIns="0" bIns="0" rtlCol="0">
            <a:spAutoFit/>
          </a:bodyPr>
          <a:lstStyle/>
          <a:p>
            <a:pPr marL="12065" marR="5080" algn="ctr">
              <a:lnSpc>
                <a:spcPct val="100000"/>
              </a:lnSpc>
              <a:spcBef>
                <a:spcPts val="100"/>
              </a:spcBef>
            </a:pPr>
            <a:r>
              <a:rPr sz="600" spc="-5" dirty="0">
                <a:latin typeface="Segoe UI"/>
                <a:cs typeface="Segoe UI"/>
              </a:rPr>
              <a:t>Azure</a:t>
            </a:r>
            <a:r>
              <a:rPr sz="600" spc="-75" dirty="0">
                <a:latin typeface="Segoe UI"/>
                <a:cs typeface="Segoe UI"/>
              </a:rPr>
              <a:t> </a:t>
            </a:r>
            <a:r>
              <a:rPr sz="600" dirty="0">
                <a:latin typeface="Segoe UI"/>
                <a:cs typeface="Segoe UI"/>
              </a:rPr>
              <a:t>ML  </a:t>
            </a:r>
            <a:r>
              <a:rPr sz="600" spc="-5" dirty="0">
                <a:latin typeface="Segoe UI"/>
                <a:cs typeface="Segoe UI"/>
              </a:rPr>
              <a:t>service  </a:t>
            </a:r>
            <a:r>
              <a:rPr sz="600" dirty="0">
                <a:latin typeface="Segoe UI"/>
                <a:cs typeface="Segoe UI"/>
              </a:rPr>
              <a:t>(P</a:t>
            </a:r>
            <a:r>
              <a:rPr sz="600" spc="-10" dirty="0">
                <a:latin typeface="Segoe UI"/>
                <a:cs typeface="Segoe UI"/>
              </a:rPr>
              <a:t>r</a:t>
            </a:r>
            <a:r>
              <a:rPr sz="600" spc="-5" dirty="0">
                <a:latin typeface="Segoe UI"/>
                <a:cs typeface="Segoe UI"/>
              </a:rPr>
              <a:t>e</a:t>
            </a:r>
            <a:r>
              <a:rPr sz="600" dirty="0">
                <a:latin typeface="Segoe UI"/>
                <a:cs typeface="Segoe UI"/>
              </a:rPr>
              <a:t>vi</a:t>
            </a:r>
            <a:r>
              <a:rPr sz="600" spc="-5" dirty="0">
                <a:latin typeface="Segoe UI"/>
                <a:cs typeface="Segoe UI"/>
              </a:rPr>
              <a:t>ew</a:t>
            </a:r>
            <a:r>
              <a:rPr sz="600" dirty="0">
                <a:latin typeface="Segoe UI"/>
                <a:cs typeface="Segoe UI"/>
              </a:rPr>
              <a:t>)</a:t>
            </a:r>
            <a:endParaRPr sz="600">
              <a:latin typeface="Segoe UI"/>
              <a:cs typeface="Segoe UI"/>
            </a:endParaRPr>
          </a:p>
        </p:txBody>
      </p:sp>
      <p:sp>
        <p:nvSpPr>
          <p:cNvPr id="52" name="object 52"/>
          <p:cNvSpPr/>
          <p:nvPr/>
        </p:nvSpPr>
        <p:spPr>
          <a:xfrm>
            <a:off x="5218938" y="5036058"/>
            <a:ext cx="1653539" cy="510540"/>
          </a:xfrm>
          <a:custGeom>
            <a:avLst/>
            <a:gdLst/>
            <a:ahLst/>
            <a:cxnLst/>
            <a:rect l="l" t="t" r="r" b="b"/>
            <a:pathLst>
              <a:path w="1653540" h="510539">
                <a:moveTo>
                  <a:pt x="0" y="85090"/>
                </a:moveTo>
                <a:lnTo>
                  <a:pt x="6687" y="51970"/>
                </a:lnTo>
                <a:lnTo>
                  <a:pt x="24923" y="24923"/>
                </a:lnTo>
                <a:lnTo>
                  <a:pt x="51970" y="6687"/>
                </a:lnTo>
                <a:lnTo>
                  <a:pt x="85089" y="0"/>
                </a:lnTo>
                <a:lnTo>
                  <a:pt x="1568450" y="0"/>
                </a:lnTo>
                <a:lnTo>
                  <a:pt x="1601569" y="6687"/>
                </a:lnTo>
                <a:lnTo>
                  <a:pt x="1628616" y="24923"/>
                </a:lnTo>
                <a:lnTo>
                  <a:pt x="1646852" y="51970"/>
                </a:lnTo>
                <a:lnTo>
                  <a:pt x="1653539" y="85090"/>
                </a:lnTo>
                <a:lnTo>
                  <a:pt x="1653539" y="425450"/>
                </a:lnTo>
                <a:lnTo>
                  <a:pt x="1646852" y="458569"/>
                </a:lnTo>
                <a:lnTo>
                  <a:pt x="1628616" y="485616"/>
                </a:lnTo>
                <a:lnTo>
                  <a:pt x="1601569" y="503852"/>
                </a:lnTo>
                <a:lnTo>
                  <a:pt x="1568450" y="510540"/>
                </a:lnTo>
                <a:lnTo>
                  <a:pt x="85089" y="510540"/>
                </a:lnTo>
                <a:lnTo>
                  <a:pt x="51970" y="503852"/>
                </a:lnTo>
                <a:lnTo>
                  <a:pt x="24923" y="485616"/>
                </a:lnTo>
                <a:lnTo>
                  <a:pt x="6687" y="458569"/>
                </a:lnTo>
                <a:lnTo>
                  <a:pt x="0" y="425450"/>
                </a:lnTo>
                <a:lnTo>
                  <a:pt x="0" y="85090"/>
                </a:lnTo>
                <a:close/>
              </a:path>
            </a:pathLst>
          </a:custGeom>
          <a:ln w="19812">
            <a:solidFill>
              <a:srgbClr val="0078D6"/>
            </a:solidFill>
          </a:ln>
        </p:spPr>
        <p:txBody>
          <a:bodyPr wrap="square" lIns="0" tIns="0" rIns="0" bIns="0" rtlCol="0"/>
          <a:lstStyle/>
          <a:p>
            <a:endParaRPr/>
          </a:p>
        </p:txBody>
      </p:sp>
      <p:sp>
        <p:nvSpPr>
          <p:cNvPr id="53" name="object 53"/>
          <p:cNvSpPr txBox="1"/>
          <p:nvPr/>
        </p:nvSpPr>
        <p:spPr>
          <a:xfrm>
            <a:off x="5542915" y="5344414"/>
            <a:ext cx="1003300"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Data</a:t>
            </a:r>
            <a:r>
              <a:rPr sz="1050" b="1" spc="-60" dirty="0">
                <a:solidFill>
                  <a:srgbClr val="0078D6"/>
                </a:solidFill>
                <a:latin typeface="Segoe UI Semibold"/>
                <a:cs typeface="Segoe UI Semibold"/>
              </a:rPr>
              <a:t> </a:t>
            </a:r>
            <a:r>
              <a:rPr sz="1050" b="1" dirty="0">
                <a:solidFill>
                  <a:srgbClr val="0078D6"/>
                </a:solidFill>
                <a:latin typeface="Segoe UI Semibold"/>
                <a:cs typeface="Segoe UI Semibold"/>
              </a:rPr>
              <a:t>warehouse</a:t>
            </a:r>
            <a:endParaRPr sz="1050">
              <a:latin typeface="Segoe UI Semibold"/>
              <a:cs typeface="Segoe UI Semibold"/>
            </a:endParaRPr>
          </a:p>
        </p:txBody>
      </p:sp>
      <p:sp>
        <p:nvSpPr>
          <p:cNvPr id="54" name="object 54"/>
          <p:cNvSpPr/>
          <p:nvPr/>
        </p:nvSpPr>
        <p:spPr>
          <a:xfrm>
            <a:off x="5068061" y="4780026"/>
            <a:ext cx="510540" cy="512445"/>
          </a:xfrm>
          <a:custGeom>
            <a:avLst/>
            <a:gdLst/>
            <a:ahLst/>
            <a:cxnLst/>
            <a:rect l="l" t="t" r="r" b="b"/>
            <a:pathLst>
              <a:path w="510539" h="512445">
                <a:moveTo>
                  <a:pt x="255270" y="0"/>
                </a:moveTo>
                <a:lnTo>
                  <a:pt x="209387" y="4126"/>
                </a:lnTo>
                <a:lnTo>
                  <a:pt x="166202" y="16023"/>
                </a:lnTo>
                <a:lnTo>
                  <a:pt x="126435" y="34967"/>
                </a:lnTo>
                <a:lnTo>
                  <a:pt x="90807" y="60232"/>
                </a:lnTo>
                <a:lnTo>
                  <a:pt x="60040" y="91095"/>
                </a:lnTo>
                <a:lnTo>
                  <a:pt x="34854" y="126830"/>
                </a:lnTo>
                <a:lnTo>
                  <a:pt x="15971" y="166714"/>
                </a:lnTo>
                <a:lnTo>
                  <a:pt x="4113" y="210023"/>
                </a:lnTo>
                <a:lnTo>
                  <a:pt x="0" y="256031"/>
                </a:lnTo>
                <a:lnTo>
                  <a:pt x="4113" y="302040"/>
                </a:lnTo>
                <a:lnTo>
                  <a:pt x="15971" y="345349"/>
                </a:lnTo>
                <a:lnTo>
                  <a:pt x="34854" y="385233"/>
                </a:lnTo>
                <a:lnTo>
                  <a:pt x="60040" y="420968"/>
                </a:lnTo>
                <a:lnTo>
                  <a:pt x="90807" y="451831"/>
                </a:lnTo>
                <a:lnTo>
                  <a:pt x="126435" y="477096"/>
                </a:lnTo>
                <a:lnTo>
                  <a:pt x="166202" y="496040"/>
                </a:lnTo>
                <a:lnTo>
                  <a:pt x="209387" y="507937"/>
                </a:lnTo>
                <a:lnTo>
                  <a:pt x="255270" y="512064"/>
                </a:lnTo>
                <a:lnTo>
                  <a:pt x="301152" y="507937"/>
                </a:lnTo>
                <a:lnTo>
                  <a:pt x="344337" y="496040"/>
                </a:lnTo>
                <a:lnTo>
                  <a:pt x="384104" y="477096"/>
                </a:lnTo>
                <a:lnTo>
                  <a:pt x="419732" y="451831"/>
                </a:lnTo>
                <a:lnTo>
                  <a:pt x="450499" y="420968"/>
                </a:lnTo>
                <a:lnTo>
                  <a:pt x="475685" y="385233"/>
                </a:lnTo>
                <a:lnTo>
                  <a:pt x="494568" y="345349"/>
                </a:lnTo>
                <a:lnTo>
                  <a:pt x="506426" y="302040"/>
                </a:lnTo>
                <a:lnTo>
                  <a:pt x="510539" y="256031"/>
                </a:lnTo>
                <a:lnTo>
                  <a:pt x="506426" y="210023"/>
                </a:lnTo>
                <a:lnTo>
                  <a:pt x="494568" y="166714"/>
                </a:lnTo>
                <a:lnTo>
                  <a:pt x="475685" y="126830"/>
                </a:lnTo>
                <a:lnTo>
                  <a:pt x="450499" y="91095"/>
                </a:lnTo>
                <a:lnTo>
                  <a:pt x="419732" y="60232"/>
                </a:lnTo>
                <a:lnTo>
                  <a:pt x="384104" y="34967"/>
                </a:lnTo>
                <a:lnTo>
                  <a:pt x="344337" y="16023"/>
                </a:lnTo>
                <a:lnTo>
                  <a:pt x="301152" y="4126"/>
                </a:lnTo>
                <a:lnTo>
                  <a:pt x="255270" y="0"/>
                </a:lnTo>
                <a:close/>
              </a:path>
            </a:pathLst>
          </a:custGeom>
          <a:solidFill>
            <a:srgbClr val="FFFFFF"/>
          </a:solidFill>
        </p:spPr>
        <p:txBody>
          <a:bodyPr wrap="square" lIns="0" tIns="0" rIns="0" bIns="0" rtlCol="0"/>
          <a:lstStyle/>
          <a:p>
            <a:endParaRPr/>
          </a:p>
        </p:txBody>
      </p:sp>
      <p:sp>
        <p:nvSpPr>
          <p:cNvPr id="55" name="object 55"/>
          <p:cNvSpPr/>
          <p:nvPr/>
        </p:nvSpPr>
        <p:spPr>
          <a:xfrm>
            <a:off x="5068061" y="4780026"/>
            <a:ext cx="510540" cy="512445"/>
          </a:xfrm>
          <a:custGeom>
            <a:avLst/>
            <a:gdLst/>
            <a:ahLst/>
            <a:cxnLst/>
            <a:rect l="l" t="t" r="r" b="b"/>
            <a:pathLst>
              <a:path w="510539" h="512445">
                <a:moveTo>
                  <a:pt x="0" y="256031"/>
                </a:moveTo>
                <a:lnTo>
                  <a:pt x="4113" y="210023"/>
                </a:lnTo>
                <a:lnTo>
                  <a:pt x="15971" y="166714"/>
                </a:lnTo>
                <a:lnTo>
                  <a:pt x="34854" y="126830"/>
                </a:lnTo>
                <a:lnTo>
                  <a:pt x="60040" y="91095"/>
                </a:lnTo>
                <a:lnTo>
                  <a:pt x="90807" y="60232"/>
                </a:lnTo>
                <a:lnTo>
                  <a:pt x="126435" y="34967"/>
                </a:lnTo>
                <a:lnTo>
                  <a:pt x="166202" y="16023"/>
                </a:lnTo>
                <a:lnTo>
                  <a:pt x="209387" y="4126"/>
                </a:lnTo>
                <a:lnTo>
                  <a:pt x="255270" y="0"/>
                </a:lnTo>
                <a:lnTo>
                  <a:pt x="301152" y="4126"/>
                </a:lnTo>
                <a:lnTo>
                  <a:pt x="344337" y="16023"/>
                </a:lnTo>
                <a:lnTo>
                  <a:pt x="384104" y="34967"/>
                </a:lnTo>
                <a:lnTo>
                  <a:pt x="419732" y="60232"/>
                </a:lnTo>
                <a:lnTo>
                  <a:pt x="450499" y="91095"/>
                </a:lnTo>
                <a:lnTo>
                  <a:pt x="475685" y="126830"/>
                </a:lnTo>
                <a:lnTo>
                  <a:pt x="494568" y="166714"/>
                </a:lnTo>
                <a:lnTo>
                  <a:pt x="506426" y="210023"/>
                </a:lnTo>
                <a:lnTo>
                  <a:pt x="510539" y="256031"/>
                </a:lnTo>
                <a:lnTo>
                  <a:pt x="506426" y="302040"/>
                </a:lnTo>
                <a:lnTo>
                  <a:pt x="494568" y="345349"/>
                </a:lnTo>
                <a:lnTo>
                  <a:pt x="475685" y="385233"/>
                </a:lnTo>
                <a:lnTo>
                  <a:pt x="450499" y="420968"/>
                </a:lnTo>
                <a:lnTo>
                  <a:pt x="419732" y="451831"/>
                </a:lnTo>
                <a:lnTo>
                  <a:pt x="384104" y="477096"/>
                </a:lnTo>
                <a:lnTo>
                  <a:pt x="344337" y="496040"/>
                </a:lnTo>
                <a:lnTo>
                  <a:pt x="301152" y="507937"/>
                </a:lnTo>
                <a:lnTo>
                  <a:pt x="255270" y="512064"/>
                </a:lnTo>
                <a:lnTo>
                  <a:pt x="209387" y="507937"/>
                </a:lnTo>
                <a:lnTo>
                  <a:pt x="166202" y="496040"/>
                </a:lnTo>
                <a:lnTo>
                  <a:pt x="126435" y="477096"/>
                </a:lnTo>
                <a:lnTo>
                  <a:pt x="90807" y="451831"/>
                </a:lnTo>
                <a:lnTo>
                  <a:pt x="60040" y="420968"/>
                </a:lnTo>
                <a:lnTo>
                  <a:pt x="34854" y="385233"/>
                </a:lnTo>
                <a:lnTo>
                  <a:pt x="15971" y="345349"/>
                </a:lnTo>
                <a:lnTo>
                  <a:pt x="4113" y="302040"/>
                </a:lnTo>
                <a:lnTo>
                  <a:pt x="0" y="256031"/>
                </a:lnTo>
                <a:close/>
              </a:path>
            </a:pathLst>
          </a:custGeom>
          <a:ln w="19812">
            <a:solidFill>
              <a:srgbClr val="000000"/>
            </a:solidFill>
          </a:ln>
        </p:spPr>
        <p:txBody>
          <a:bodyPr wrap="square" lIns="0" tIns="0" rIns="0" bIns="0" rtlCol="0"/>
          <a:lstStyle/>
          <a:p>
            <a:endParaRPr/>
          </a:p>
        </p:txBody>
      </p:sp>
      <p:sp>
        <p:nvSpPr>
          <p:cNvPr id="56" name="object 56"/>
          <p:cNvSpPr txBox="1"/>
          <p:nvPr/>
        </p:nvSpPr>
        <p:spPr>
          <a:xfrm>
            <a:off x="5175630" y="5093970"/>
            <a:ext cx="305435"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Segoe UI"/>
                <a:cs typeface="Segoe UI"/>
              </a:rPr>
              <a:t>SQL</a:t>
            </a:r>
            <a:r>
              <a:rPr sz="600" spc="-65" dirty="0">
                <a:latin typeface="Segoe UI"/>
                <a:cs typeface="Segoe UI"/>
              </a:rPr>
              <a:t> </a:t>
            </a:r>
            <a:r>
              <a:rPr sz="600" spc="-5" dirty="0">
                <a:latin typeface="Segoe UI"/>
                <a:cs typeface="Segoe UI"/>
              </a:rPr>
              <a:t>DW</a:t>
            </a:r>
            <a:endParaRPr sz="600">
              <a:latin typeface="Segoe UI"/>
              <a:cs typeface="Segoe UI"/>
            </a:endParaRPr>
          </a:p>
        </p:txBody>
      </p:sp>
      <p:sp>
        <p:nvSpPr>
          <p:cNvPr id="57" name="object 57"/>
          <p:cNvSpPr/>
          <p:nvPr/>
        </p:nvSpPr>
        <p:spPr>
          <a:xfrm>
            <a:off x="5855970" y="5071109"/>
            <a:ext cx="379730" cy="294640"/>
          </a:xfrm>
          <a:custGeom>
            <a:avLst/>
            <a:gdLst/>
            <a:ahLst/>
            <a:cxnLst/>
            <a:rect l="l" t="t" r="r" b="b"/>
            <a:pathLst>
              <a:path w="379729" h="294639">
                <a:moveTo>
                  <a:pt x="38353" y="294131"/>
                </a:moveTo>
                <a:lnTo>
                  <a:pt x="38353" y="154939"/>
                </a:lnTo>
                <a:lnTo>
                  <a:pt x="0" y="154939"/>
                </a:lnTo>
                <a:lnTo>
                  <a:pt x="0" y="127000"/>
                </a:lnTo>
                <a:lnTo>
                  <a:pt x="212343" y="0"/>
                </a:lnTo>
                <a:lnTo>
                  <a:pt x="379475" y="90550"/>
                </a:lnTo>
              </a:path>
            </a:pathLst>
          </a:custGeom>
          <a:ln w="19812">
            <a:solidFill>
              <a:srgbClr val="000000"/>
            </a:solidFill>
          </a:ln>
        </p:spPr>
        <p:txBody>
          <a:bodyPr wrap="square" lIns="0" tIns="0" rIns="0" bIns="0" rtlCol="0"/>
          <a:lstStyle/>
          <a:p>
            <a:endParaRPr/>
          </a:p>
        </p:txBody>
      </p:sp>
      <p:sp>
        <p:nvSpPr>
          <p:cNvPr id="58" name="object 58"/>
          <p:cNvSpPr/>
          <p:nvPr/>
        </p:nvSpPr>
        <p:spPr>
          <a:xfrm>
            <a:off x="59199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59" name="object 59"/>
          <p:cNvSpPr/>
          <p:nvPr/>
        </p:nvSpPr>
        <p:spPr>
          <a:xfrm>
            <a:off x="59199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0" name="object 60"/>
          <p:cNvSpPr/>
          <p:nvPr/>
        </p:nvSpPr>
        <p:spPr>
          <a:xfrm>
            <a:off x="59961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1" name="object 61"/>
          <p:cNvSpPr/>
          <p:nvPr/>
        </p:nvSpPr>
        <p:spPr>
          <a:xfrm>
            <a:off x="59961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2" name="object 62"/>
          <p:cNvSpPr/>
          <p:nvPr/>
        </p:nvSpPr>
        <p:spPr>
          <a:xfrm>
            <a:off x="6072378" y="5310378"/>
            <a:ext cx="55244" cy="53340"/>
          </a:xfrm>
          <a:custGeom>
            <a:avLst/>
            <a:gdLst/>
            <a:ahLst/>
            <a:cxnLst/>
            <a:rect l="l" t="t" r="r" b="b"/>
            <a:pathLst>
              <a:path w="55245" h="53339">
                <a:moveTo>
                  <a:pt x="0" y="53340"/>
                </a:moveTo>
                <a:lnTo>
                  <a:pt x="54863" y="53340"/>
                </a:lnTo>
                <a:lnTo>
                  <a:pt x="54863" y="0"/>
                </a:lnTo>
                <a:lnTo>
                  <a:pt x="0" y="0"/>
                </a:lnTo>
                <a:lnTo>
                  <a:pt x="0" y="53340"/>
                </a:lnTo>
                <a:close/>
              </a:path>
            </a:pathLst>
          </a:custGeom>
          <a:ln w="19812">
            <a:solidFill>
              <a:srgbClr val="000000"/>
            </a:solidFill>
          </a:ln>
        </p:spPr>
        <p:txBody>
          <a:bodyPr wrap="square" lIns="0" tIns="0" rIns="0" bIns="0" rtlCol="0"/>
          <a:lstStyle/>
          <a:p>
            <a:endParaRPr/>
          </a:p>
        </p:txBody>
      </p:sp>
      <p:sp>
        <p:nvSpPr>
          <p:cNvPr id="63" name="object 63"/>
          <p:cNvSpPr/>
          <p:nvPr/>
        </p:nvSpPr>
        <p:spPr>
          <a:xfrm>
            <a:off x="5058155" y="3846576"/>
            <a:ext cx="1824227" cy="787907"/>
          </a:xfrm>
          <a:prstGeom prst="rect">
            <a:avLst/>
          </a:prstGeom>
          <a:blipFill>
            <a:blip r:embed="rId10" cstate="print"/>
            <a:stretch>
              <a:fillRect/>
            </a:stretch>
          </a:blipFill>
        </p:spPr>
        <p:txBody>
          <a:bodyPr wrap="square" lIns="0" tIns="0" rIns="0" bIns="0" rtlCol="0"/>
          <a:lstStyle/>
          <a:p>
            <a:endParaRPr/>
          </a:p>
        </p:txBody>
      </p:sp>
      <p:sp>
        <p:nvSpPr>
          <p:cNvPr id="64" name="object 64"/>
          <p:cNvSpPr txBox="1"/>
          <p:nvPr/>
        </p:nvSpPr>
        <p:spPr>
          <a:xfrm>
            <a:off x="5472810" y="4423028"/>
            <a:ext cx="1144905" cy="186690"/>
          </a:xfrm>
          <a:prstGeom prst="rect">
            <a:avLst/>
          </a:prstGeom>
        </p:spPr>
        <p:txBody>
          <a:bodyPr vert="horz" wrap="square" lIns="0" tIns="13335" rIns="0" bIns="0" rtlCol="0">
            <a:spAutoFit/>
          </a:bodyPr>
          <a:lstStyle/>
          <a:p>
            <a:pPr marL="12700">
              <a:lnSpc>
                <a:spcPct val="100000"/>
              </a:lnSpc>
              <a:spcBef>
                <a:spcPts val="105"/>
              </a:spcBef>
            </a:pPr>
            <a:r>
              <a:rPr sz="1050" b="1" dirty="0">
                <a:solidFill>
                  <a:srgbClr val="0078D6"/>
                </a:solidFill>
                <a:latin typeface="Segoe UI Semibold"/>
                <a:cs typeface="Segoe UI Semibold"/>
              </a:rPr>
              <a:t>Operational</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stores</a:t>
            </a:r>
            <a:endParaRPr sz="1050">
              <a:latin typeface="Segoe UI Semibold"/>
              <a:cs typeface="Segoe UI Semibold"/>
            </a:endParaRPr>
          </a:p>
        </p:txBody>
      </p:sp>
      <p:sp>
        <p:nvSpPr>
          <p:cNvPr id="65" name="object 65"/>
          <p:cNvSpPr txBox="1"/>
          <p:nvPr/>
        </p:nvSpPr>
        <p:spPr>
          <a:xfrm>
            <a:off x="5177154" y="4128642"/>
            <a:ext cx="291465" cy="208279"/>
          </a:xfrm>
          <a:prstGeom prst="rect">
            <a:avLst/>
          </a:prstGeom>
        </p:spPr>
        <p:txBody>
          <a:bodyPr vert="horz" wrap="square" lIns="0" tIns="12700" rIns="0" bIns="0" rtlCol="0">
            <a:spAutoFit/>
          </a:bodyPr>
          <a:lstStyle/>
          <a:p>
            <a:pPr marL="85725" marR="5080" indent="-73660">
              <a:lnSpc>
                <a:spcPct val="100000"/>
              </a:lnSpc>
              <a:spcBef>
                <a:spcPts val="100"/>
              </a:spcBef>
            </a:pPr>
            <a:r>
              <a:rPr sz="600" spc="-5" dirty="0">
                <a:latin typeface="Segoe UI"/>
                <a:cs typeface="Segoe UI"/>
              </a:rPr>
              <a:t>Cosmo</a:t>
            </a:r>
            <a:r>
              <a:rPr sz="600" dirty="0">
                <a:latin typeface="Segoe UI"/>
                <a:cs typeface="Segoe UI"/>
              </a:rPr>
              <a:t>s  </a:t>
            </a:r>
            <a:r>
              <a:rPr sz="600" spc="-5" dirty="0">
                <a:latin typeface="Segoe UI"/>
                <a:cs typeface="Segoe UI"/>
              </a:rPr>
              <a:t>DB</a:t>
            </a:r>
            <a:endParaRPr sz="600">
              <a:latin typeface="Segoe UI"/>
              <a:cs typeface="Segoe UI"/>
            </a:endParaRPr>
          </a:p>
        </p:txBody>
      </p:sp>
      <p:sp>
        <p:nvSpPr>
          <p:cNvPr id="66" name="object 66"/>
          <p:cNvSpPr/>
          <p:nvPr/>
        </p:nvSpPr>
        <p:spPr>
          <a:xfrm>
            <a:off x="4341114" y="3213989"/>
            <a:ext cx="869950" cy="111760"/>
          </a:xfrm>
          <a:custGeom>
            <a:avLst/>
            <a:gdLst/>
            <a:ahLst/>
            <a:cxnLst/>
            <a:rect l="l" t="t" r="r" b="b"/>
            <a:pathLst>
              <a:path w="869950" h="111760">
                <a:moveTo>
                  <a:pt x="830344" y="55753"/>
                </a:moveTo>
                <a:lnTo>
                  <a:pt x="768731" y="91694"/>
                </a:lnTo>
                <a:lnTo>
                  <a:pt x="764032" y="94361"/>
                </a:lnTo>
                <a:lnTo>
                  <a:pt x="762381" y="100457"/>
                </a:lnTo>
                <a:lnTo>
                  <a:pt x="765175" y="105156"/>
                </a:lnTo>
                <a:lnTo>
                  <a:pt x="767969" y="109982"/>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8" y="55753"/>
                </a:lnTo>
                <a:lnTo>
                  <a:pt x="852583" y="45847"/>
                </a:lnTo>
                <a:close/>
              </a:path>
              <a:path w="869950" h="111760">
                <a:moveTo>
                  <a:pt x="844931" y="47244"/>
                </a:moveTo>
                <a:lnTo>
                  <a:pt x="830344" y="55753"/>
                </a:lnTo>
                <a:lnTo>
                  <a:pt x="844931" y="64262"/>
                </a:lnTo>
                <a:lnTo>
                  <a:pt x="844931" y="47244"/>
                </a:lnTo>
                <a:close/>
              </a:path>
              <a:path w="869950" h="111760">
                <a:moveTo>
                  <a:pt x="850011" y="47244"/>
                </a:moveTo>
                <a:lnTo>
                  <a:pt x="844931" y="47244"/>
                </a:lnTo>
                <a:lnTo>
                  <a:pt x="844931" y="64262"/>
                </a:lnTo>
                <a:lnTo>
                  <a:pt x="850011" y="64262"/>
                </a:lnTo>
                <a:lnTo>
                  <a:pt x="850011" y="47244"/>
                </a:lnTo>
                <a:close/>
              </a:path>
              <a:path w="869950" h="111760">
                <a:moveTo>
                  <a:pt x="774064" y="0"/>
                </a:moveTo>
                <a:lnTo>
                  <a:pt x="767969" y="1524"/>
                </a:lnTo>
                <a:lnTo>
                  <a:pt x="765175" y="6350"/>
                </a:lnTo>
                <a:lnTo>
                  <a:pt x="762381" y="11049"/>
                </a:lnTo>
                <a:lnTo>
                  <a:pt x="764032" y="17145"/>
                </a:lnTo>
                <a:lnTo>
                  <a:pt x="768731" y="19812"/>
                </a:lnTo>
                <a:lnTo>
                  <a:pt x="830344" y="55753"/>
                </a:lnTo>
                <a:lnTo>
                  <a:pt x="844931" y="47244"/>
                </a:lnTo>
                <a:lnTo>
                  <a:pt x="850011" y="47244"/>
                </a:lnTo>
                <a:lnTo>
                  <a:pt x="850011" y="45847"/>
                </a:lnTo>
                <a:lnTo>
                  <a:pt x="852583" y="45847"/>
                </a:lnTo>
                <a:lnTo>
                  <a:pt x="778763" y="2794"/>
                </a:lnTo>
                <a:lnTo>
                  <a:pt x="774064" y="0"/>
                </a:lnTo>
                <a:close/>
              </a:path>
            </a:pathLst>
          </a:custGeom>
          <a:solidFill>
            <a:srgbClr val="0078D6"/>
          </a:solidFill>
        </p:spPr>
        <p:txBody>
          <a:bodyPr wrap="square" lIns="0" tIns="0" rIns="0" bIns="0" rtlCol="0"/>
          <a:lstStyle/>
          <a:p>
            <a:endParaRPr/>
          </a:p>
        </p:txBody>
      </p:sp>
      <p:sp>
        <p:nvSpPr>
          <p:cNvPr id="67" name="object 67"/>
          <p:cNvSpPr/>
          <p:nvPr/>
        </p:nvSpPr>
        <p:spPr>
          <a:xfrm>
            <a:off x="8081009" y="3328289"/>
            <a:ext cx="1032510" cy="111760"/>
          </a:xfrm>
          <a:custGeom>
            <a:avLst/>
            <a:gdLst/>
            <a:ahLst/>
            <a:cxnLst/>
            <a:rect l="l" t="t" r="r" b="b"/>
            <a:pathLst>
              <a:path w="1032509" h="111760">
                <a:moveTo>
                  <a:pt x="993158" y="55753"/>
                </a:moveTo>
                <a:lnTo>
                  <a:pt x="931545" y="91694"/>
                </a:lnTo>
                <a:lnTo>
                  <a:pt x="926846" y="94361"/>
                </a:lnTo>
                <a:lnTo>
                  <a:pt x="925195" y="100457"/>
                </a:lnTo>
                <a:lnTo>
                  <a:pt x="927989" y="105156"/>
                </a:lnTo>
                <a:lnTo>
                  <a:pt x="930783" y="109982"/>
                </a:lnTo>
                <a:lnTo>
                  <a:pt x="936879" y="111506"/>
                </a:lnTo>
                <a:lnTo>
                  <a:pt x="941578" y="108712"/>
                </a:lnTo>
                <a:lnTo>
                  <a:pt x="1015397" y="65659"/>
                </a:lnTo>
                <a:lnTo>
                  <a:pt x="1012698" y="65659"/>
                </a:lnTo>
                <a:lnTo>
                  <a:pt x="1012698" y="64262"/>
                </a:lnTo>
                <a:lnTo>
                  <a:pt x="1007745" y="64262"/>
                </a:lnTo>
                <a:lnTo>
                  <a:pt x="993158" y="55753"/>
                </a:lnTo>
                <a:close/>
              </a:path>
              <a:path w="1032509" h="111760">
                <a:moveTo>
                  <a:pt x="976176" y="45847"/>
                </a:moveTo>
                <a:lnTo>
                  <a:pt x="0" y="45847"/>
                </a:lnTo>
                <a:lnTo>
                  <a:pt x="0" y="65659"/>
                </a:lnTo>
                <a:lnTo>
                  <a:pt x="976176" y="65659"/>
                </a:lnTo>
                <a:lnTo>
                  <a:pt x="993158" y="55753"/>
                </a:lnTo>
                <a:lnTo>
                  <a:pt x="976176" y="45847"/>
                </a:lnTo>
                <a:close/>
              </a:path>
              <a:path w="1032509" h="111760">
                <a:moveTo>
                  <a:pt x="1015397" y="45847"/>
                </a:moveTo>
                <a:lnTo>
                  <a:pt x="1012698" y="45847"/>
                </a:lnTo>
                <a:lnTo>
                  <a:pt x="1012698" y="65659"/>
                </a:lnTo>
                <a:lnTo>
                  <a:pt x="1015397" y="65659"/>
                </a:lnTo>
                <a:lnTo>
                  <a:pt x="1032382" y="55753"/>
                </a:lnTo>
                <a:lnTo>
                  <a:pt x="1015397" y="45847"/>
                </a:lnTo>
                <a:close/>
              </a:path>
              <a:path w="1032509" h="111760">
                <a:moveTo>
                  <a:pt x="1007745" y="47244"/>
                </a:moveTo>
                <a:lnTo>
                  <a:pt x="993158" y="55753"/>
                </a:lnTo>
                <a:lnTo>
                  <a:pt x="1007745" y="64262"/>
                </a:lnTo>
                <a:lnTo>
                  <a:pt x="1007745" y="47244"/>
                </a:lnTo>
                <a:close/>
              </a:path>
              <a:path w="1032509" h="111760">
                <a:moveTo>
                  <a:pt x="1012698" y="47244"/>
                </a:moveTo>
                <a:lnTo>
                  <a:pt x="1007745" y="47244"/>
                </a:lnTo>
                <a:lnTo>
                  <a:pt x="1007745" y="64262"/>
                </a:lnTo>
                <a:lnTo>
                  <a:pt x="1012698" y="64262"/>
                </a:lnTo>
                <a:lnTo>
                  <a:pt x="1012698" y="47244"/>
                </a:lnTo>
                <a:close/>
              </a:path>
              <a:path w="1032509" h="111760">
                <a:moveTo>
                  <a:pt x="936879" y="0"/>
                </a:moveTo>
                <a:lnTo>
                  <a:pt x="930783" y="1524"/>
                </a:lnTo>
                <a:lnTo>
                  <a:pt x="927989" y="6350"/>
                </a:lnTo>
                <a:lnTo>
                  <a:pt x="925195" y="11049"/>
                </a:lnTo>
                <a:lnTo>
                  <a:pt x="926846" y="17145"/>
                </a:lnTo>
                <a:lnTo>
                  <a:pt x="931545" y="19812"/>
                </a:lnTo>
                <a:lnTo>
                  <a:pt x="993158" y="55753"/>
                </a:lnTo>
                <a:lnTo>
                  <a:pt x="1007745" y="47244"/>
                </a:lnTo>
                <a:lnTo>
                  <a:pt x="1012698" y="47244"/>
                </a:lnTo>
                <a:lnTo>
                  <a:pt x="1012698" y="45847"/>
                </a:lnTo>
                <a:lnTo>
                  <a:pt x="1015397" y="45847"/>
                </a:lnTo>
                <a:lnTo>
                  <a:pt x="941578" y="2794"/>
                </a:lnTo>
                <a:lnTo>
                  <a:pt x="936879" y="0"/>
                </a:lnTo>
                <a:close/>
              </a:path>
            </a:pathLst>
          </a:custGeom>
          <a:solidFill>
            <a:srgbClr val="0078D6"/>
          </a:solidFill>
        </p:spPr>
        <p:txBody>
          <a:bodyPr wrap="square" lIns="0" tIns="0" rIns="0" bIns="0" rtlCol="0"/>
          <a:lstStyle/>
          <a:p>
            <a:endParaRPr/>
          </a:p>
        </p:txBody>
      </p:sp>
      <p:sp>
        <p:nvSpPr>
          <p:cNvPr id="68" name="object 68"/>
          <p:cNvSpPr/>
          <p:nvPr/>
        </p:nvSpPr>
        <p:spPr>
          <a:xfrm>
            <a:off x="6872478" y="4356989"/>
            <a:ext cx="2240280" cy="111760"/>
          </a:xfrm>
          <a:custGeom>
            <a:avLst/>
            <a:gdLst/>
            <a:ahLst/>
            <a:cxnLst/>
            <a:rect l="l" t="t" r="r" b="b"/>
            <a:pathLst>
              <a:path w="2240279" h="111760">
                <a:moveTo>
                  <a:pt x="2200928" y="55753"/>
                </a:moveTo>
                <a:lnTo>
                  <a:pt x="2139315" y="91693"/>
                </a:lnTo>
                <a:lnTo>
                  <a:pt x="2134616" y="94361"/>
                </a:lnTo>
                <a:lnTo>
                  <a:pt x="2132965" y="100456"/>
                </a:lnTo>
                <a:lnTo>
                  <a:pt x="2135758" y="105156"/>
                </a:lnTo>
                <a:lnTo>
                  <a:pt x="2138553" y="109981"/>
                </a:lnTo>
                <a:lnTo>
                  <a:pt x="2144649" y="111506"/>
                </a:lnTo>
                <a:lnTo>
                  <a:pt x="2149348" y="108712"/>
                </a:lnTo>
                <a:lnTo>
                  <a:pt x="2223167" y="65659"/>
                </a:lnTo>
                <a:lnTo>
                  <a:pt x="2220468" y="65659"/>
                </a:lnTo>
                <a:lnTo>
                  <a:pt x="2220468" y="64262"/>
                </a:lnTo>
                <a:lnTo>
                  <a:pt x="2215515" y="64262"/>
                </a:lnTo>
                <a:lnTo>
                  <a:pt x="2200928" y="55753"/>
                </a:lnTo>
                <a:close/>
              </a:path>
              <a:path w="2240279" h="111760">
                <a:moveTo>
                  <a:pt x="2183946" y="45847"/>
                </a:moveTo>
                <a:lnTo>
                  <a:pt x="0" y="45847"/>
                </a:lnTo>
                <a:lnTo>
                  <a:pt x="0" y="65659"/>
                </a:lnTo>
                <a:lnTo>
                  <a:pt x="2183946" y="65659"/>
                </a:lnTo>
                <a:lnTo>
                  <a:pt x="2200928" y="55753"/>
                </a:lnTo>
                <a:lnTo>
                  <a:pt x="2183946" y="45847"/>
                </a:lnTo>
                <a:close/>
              </a:path>
              <a:path w="2240279" h="111760">
                <a:moveTo>
                  <a:pt x="2223167" y="45847"/>
                </a:moveTo>
                <a:lnTo>
                  <a:pt x="2220468" y="45847"/>
                </a:lnTo>
                <a:lnTo>
                  <a:pt x="2220468" y="65659"/>
                </a:lnTo>
                <a:lnTo>
                  <a:pt x="2223167" y="65659"/>
                </a:lnTo>
                <a:lnTo>
                  <a:pt x="2240153" y="55753"/>
                </a:lnTo>
                <a:lnTo>
                  <a:pt x="2223167" y="45847"/>
                </a:lnTo>
                <a:close/>
              </a:path>
              <a:path w="2240279" h="111760">
                <a:moveTo>
                  <a:pt x="2215515" y="47243"/>
                </a:moveTo>
                <a:lnTo>
                  <a:pt x="2200928" y="55753"/>
                </a:lnTo>
                <a:lnTo>
                  <a:pt x="2215515" y="64262"/>
                </a:lnTo>
                <a:lnTo>
                  <a:pt x="2215515" y="47243"/>
                </a:lnTo>
                <a:close/>
              </a:path>
              <a:path w="2240279" h="111760">
                <a:moveTo>
                  <a:pt x="2220468" y="47243"/>
                </a:moveTo>
                <a:lnTo>
                  <a:pt x="2215515" y="47243"/>
                </a:lnTo>
                <a:lnTo>
                  <a:pt x="2215515" y="64262"/>
                </a:lnTo>
                <a:lnTo>
                  <a:pt x="2220468" y="64262"/>
                </a:lnTo>
                <a:lnTo>
                  <a:pt x="2220468" y="47243"/>
                </a:lnTo>
                <a:close/>
              </a:path>
              <a:path w="2240279" h="111760">
                <a:moveTo>
                  <a:pt x="2144649" y="0"/>
                </a:moveTo>
                <a:lnTo>
                  <a:pt x="2138553" y="1524"/>
                </a:lnTo>
                <a:lnTo>
                  <a:pt x="2135758" y="6350"/>
                </a:lnTo>
                <a:lnTo>
                  <a:pt x="2132965" y="11049"/>
                </a:lnTo>
                <a:lnTo>
                  <a:pt x="2134616" y="17144"/>
                </a:lnTo>
                <a:lnTo>
                  <a:pt x="2139315" y="19812"/>
                </a:lnTo>
                <a:lnTo>
                  <a:pt x="2200928" y="55753"/>
                </a:lnTo>
                <a:lnTo>
                  <a:pt x="2215515" y="47243"/>
                </a:lnTo>
                <a:lnTo>
                  <a:pt x="2220468" y="47243"/>
                </a:lnTo>
                <a:lnTo>
                  <a:pt x="2220468" y="45847"/>
                </a:lnTo>
                <a:lnTo>
                  <a:pt x="2223167" y="45847"/>
                </a:lnTo>
                <a:lnTo>
                  <a:pt x="2149348" y="2793"/>
                </a:lnTo>
                <a:lnTo>
                  <a:pt x="2144649" y="0"/>
                </a:lnTo>
                <a:close/>
              </a:path>
            </a:pathLst>
          </a:custGeom>
          <a:solidFill>
            <a:srgbClr val="0078D6"/>
          </a:solidFill>
        </p:spPr>
        <p:txBody>
          <a:bodyPr wrap="square" lIns="0" tIns="0" rIns="0" bIns="0" rtlCol="0"/>
          <a:lstStyle/>
          <a:p>
            <a:endParaRPr/>
          </a:p>
        </p:txBody>
      </p:sp>
      <p:sp>
        <p:nvSpPr>
          <p:cNvPr id="69" name="object 69"/>
          <p:cNvSpPr/>
          <p:nvPr/>
        </p:nvSpPr>
        <p:spPr>
          <a:xfrm>
            <a:off x="6872478" y="5237860"/>
            <a:ext cx="2240280" cy="111760"/>
          </a:xfrm>
          <a:custGeom>
            <a:avLst/>
            <a:gdLst/>
            <a:ahLst/>
            <a:cxnLst/>
            <a:rect l="l" t="t" r="r" b="b"/>
            <a:pathLst>
              <a:path w="2240279" h="111760">
                <a:moveTo>
                  <a:pt x="2200928" y="55752"/>
                </a:moveTo>
                <a:lnTo>
                  <a:pt x="2139315" y="91693"/>
                </a:lnTo>
                <a:lnTo>
                  <a:pt x="2134616" y="94360"/>
                </a:lnTo>
                <a:lnTo>
                  <a:pt x="2132965" y="100456"/>
                </a:lnTo>
                <a:lnTo>
                  <a:pt x="2138553" y="109854"/>
                </a:lnTo>
                <a:lnTo>
                  <a:pt x="2144649" y="111505"/>
                </a:lnTo>
                <a:lnTo>
                  <a:pt x="2149348" y="108711"/>
                </a:lnTo>
                <a:lnTo>
                  <a:pt x="2223167" y="65658"/>
                </a:lnTo>
                <a:lnTo>
                  <a:pt x="2220468" y="65658"/>
                </a:lnTo>
                <a:lnTo>
                  <a:pt x="2220468" y="64261"/>
                </a:lnTo>
                <a:lnTo>
                  <a:pt x="2215515" y="64261"/>
                </a:lnTo>
                <a:lnTo>
                  <a:pt x="2200928" y="55752"/>
                </a:lnTo>
                <a:close/>
              </a:path>
              <a:path w="2240279" h="111760">
                <a:moveTo>
                  <a:pt x="2183946" y="45846"/>
                </a:moveTo>
                <a:lnTo>
                  <a:pt x="0" y="45846"/>
                </a:lnTo>
                <a:lnTo>
                  <a:pt x="0" y="65658"/>
                </a:lnTo>
                <a:lnTo>
                  <a:pt x="2183946" y="65658"/>
                </a:lnTo>
                <a:lnTo>
                  <a:pt x="2200928" y="55752"/>
                </a:lnTo>
                <a:lnTo>
                  <a:pt x="2183946" y="45846"/>
                </a:lnTo>
                <a:close/>
              </a:path>
              <a:path w="2240279" h="111760">
                <a:moveTo>
                  <a:pt x="2223167" y="45846"/>
                </a:moveTo>
                <a:lnTo>
                  <a:pt x="2220468" y="45846"/>
                </a:lnTo>
                <a:lnTo>
                  <a:pt x="2220468" y="65658"/>
                </a:lnTo>
                <a:lnTo>
                  <a:pt x="2223167" y="65658"/>
                </a:lnTo>
                <a:lnTo>
                  <a:pt x="2240153" y="55752"/>
                </a:lnTo>
                <a:lnTo>
                  <a:pt x="2223167" y="45846"/>
                </a:lnTo>
                <a:close/>
              </a:path>
              <a:path w="2240279" h="111760">
                <a:moveTo>
                  <a:pt x="2215515" y="47243"/>
                </a:moveTo>
                <a:lnTo>
                  <a:pt x="2200928" y="55752"/>
                </a:lnTo>
                <a:lnTo>
                  <a:pt x="2215515" y="64261"/>
                </a:lnTo>
                <a:lnTo>
                  <a:pt x="2215515" y="47243"/>
                </a:lnTo>
                <a:close/>
              </a:path>
              <a:path w="2240279" h="111760">
                <a:moveTo>
                  <a:pt x="2220468" y="47243"/>
                </a:moveTo>
                <a:lnTo>
                  <a:pt x="2215515" y="47243"/>
                </a:lnTo>
                <a:lnTo>
                  <a:pt x="2215515" y="64261"/>
                </a:lnTo>
                <a:lnTo>
                  <a:pt x="2220468" y="64261"/>
                </a:lnTo>
                <a:lnTo>
                  <a:pt x="2220468" y="47243"/>
                </a:lnTo>
                <a:close/>
              </a:path>
              <a:path w="2240279" h="111760">
                <a:moveTo>
                  <a:pt x="2144649" y="0"/>
                </a:moveTo>
                <a:lnTo>
                  <a:pt x="2138553" y="1523"/>
                </a:lnTo>
                <a:lnTo>
                  <a:pt x="2135758" y="6350"/>
                </a:lnTo>
                <a:lnTo>
                  <a:pt x="2132965" y="11048"/>
                </a:lnTo>
                <a:lnTo>
                  <a:pt x="2134616" y="17144"/>
                </a:lnTo>
                <a:lnTo>
                  <a:pt x="2139315" y="19811"/>
                </a:lnTo>
                <a:lnTo>
                  <a:pt x="2200928" y="55752"/>
                </a:lnTo>
                <a:lnTo>
                  <a:pt x="2215515" y="47243"/>
                </a:lnTo>
                <a:lnTo>
                  <a:pt x="2220468" y="47243"/>
                </a:lnTo>
                <a:lnTo>
                  <a:pt x="2220468" y="45846"/>
                </a:lnTo>
                <a:lnTo>
                  <a:pt x="2223167" y="45846"/>
                </a:lnTo>
                <a:lnTo>
                  <a:pt x="2149348" y="2793"/>
                </a:lnTo>
                <a:lnTo>
                  <a:pt x="2144649" y="0"/>
                </a:lnTo>
                <a:close/>
              </a:path>
            </a:pathLst>
          </a:custGeom>
          <a:solidFill>
            <a:srgbClr val="0078D6"/>
          </a:solidFill>
        </p:spPr>
        <p:txBody>
          <a:bodyPr wrap="square" lIns="0" tIns="0" rIns="0" bIns="0" rtlCol="0"/>
          <a:lstStyle/>
          <a:p>
            <a:endParaRPr/>
          </a:p>
        </p:txBody>
      </p:sp>
      <p:sp>
        <p:nvSpPr>
          <p:cNvPr id="70" name="object 70"/>
          <p:cNvSpPr/>
          <p:nvPr/>
        </p:nvSpPr>
        <p:spPr>
          <a:xfrm>
            <a:off x="3056508" y="2916326"/>
            <a:ext cx="478155" cy="523240"/>
          </a:xfrm>
          <a:custGeom>
            <a:avLst/>
            <a:gdLst/>
            <a:ahLst/>
            <a:cxnLst/>
            <a:rect l="l" t="t" r="r" b="b"/>
            <a:pathLst>
              <a:path w="478154" h="523239">
                <a:moveTo>
                  <a:pt x="0" y="522706"/>
                </a:moveTo>
                <a:lnTo>
                  <a:pt x="477558" y="522706"/>
                </a:lnTo>
                <a:lnTo>
                  <a:pt x="477558" y="0"/>
                </a:lnTo>
                <a:lnTo>
                  <a:pt x="0" y="0"/>
                </a:lnTo>
                <a:lnTo>
                  <a:pt x="0" y="522706"/>
                </a:lnTo>
                <a:close/>
              </a:path>
            </a:pathLst>
          </a:custGeom>
          <a:ln w="19812">
            <a:solidFill>
              <a:srgbClr val="000000"/>
            </a:solidFill>
          </a:ln>
        </p:spPr>
        <p:txBody>
          <a:bodyPr wrap="square" lIns="0" tIns="0" rIns="0" bIns="0" rtlCol="0"/>
          <a:lstStyle/>
          <a:p>
            <a:endParaRPr/>
          </a:p>
        </p:txBody>
      </p:sp>
      <p:sp>
        <p:nvSpPr>
          <p:cNvPr id="71" name="object 71"/>
          <p:cNvSpPr/>
          <p:nvPr/>
        </p:nvSpPr>
        <p:spPr>
          <a:xfrm>
            <a:off x="3056508" y="2960623"/>
            <a:ext cx="477520" cy="0"/>
          </a:xfrm>
          <a:custGeom>
            <a:avLst/>
            <a:gdLst/>
            <a:ahLst/>
            <a:cxnLst/>
            <a:rect l="l" t="t" r="r" b="b"/>
            <a:pathLst>
              <a:path w="477520">
                <a:moveTo>
                  <a:pt x="0" y="0"/>
                </a:moveTo>
                <a:lnTo>
                  <a:pt x="477519" y="0"/>
                </a:lnTo>
              </a:path>
            </a:pathLst>
          </a:custGeom>
          <a:ln w="19812">
            <a:solidFill>
              <a:srgbClr val="000000"/>
            </a:solidFill>
          </a:ln>
        </p:spPr>
        <p:txBody>
          <a:bodyPr wrap="square" lIns="0" tIns="0" rIns="0" bIns="0" rtlCol="0"/>
          <a:lstStyle/>
          <a:p>
            <a:endParaRPr/>
          </a:p>
        </p:txBody>
      </p:sp>
      <p:sp>
        <p:nvSpPr>
          <p:cNvPr id="72" name="object 72"/>
          <p:cNvSpPr/>
          <p:nvPr/>
        </p:nvSpPr>
        <p:spPr>
          <a:xfrm>
            <a:off x="3458971" y="2936239"/>
            <a:ext cx="5080" cy="5080"/>
          </a:xfrm>
          <a:custGeom>
            <a:avLst/>
            <a:gdLst/>
            <a:ahLst/>
            <a:cxnLst/>
            <a:rect l="l" t="t" r="r" b="b"/>
            <a:pathLst>
              <a:path w="5079" h="5080">
                <a:moveTo>
                  <a:pt x="4825" y="2412"/>
                </a:moveTo>
                <a:lnTo>
                  <a:pt x="4825" y="3810"/>
                </a:lnTo>
                <a:lnTo>
                  <a:pt x="3810" y="4825"/>
                </a:lnTo>
                <a:lnTo>
                  <a:pt x="2412" y="4825"/>
                </a:lnTo>
                <a:lnTo>
                  <a:pt x="1142" y="4825"/>
                </a:lnTo>
                <a:lnTo>
                  <a:pt x="0" y="3810"/>
                </a:lnTo>
                <a:lnTo>
                  <a:pt x="0" y="2412"/>
                </a:lnTo>
                <a:lnTo>
                  <a:pt x="0" y="1143"/>
                </a:lnTo>
                <a:lnTo>
                  <a:pt x="1142"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3" name="object 73"/>
          <p:cNvSpPr/>
          <p:nvPr/>
        </p:nvSpPr>
        <p:spPr>
          <a:xfrm>
            <a:off x="3483355" y="2936239"/>
            <a:ext cx="5080" cy="5080"/>
          </a:xfrm>
          <a:custGeom>
            <a:avLst/>
            <a:gdLst/>
            <a:ahLst/>
            <a:cxnLst/>
            <a:rect l="l" t="t" r="r" b="b"/>
            <a:pathLst>
              <a:path w="5079" h="5080">
                <a:moveTo>
                  <a:pt x="4826" y="2412"/>
                </a:moveTo>
                <a:lnTo>
                  <a:pt x="4826" y="3810"/>
                </a:lnTo>
                <a:lnTo>
                  <a:pt x="3810" y="4825"/>
                </a:lnTo>
                <a:lnTo>
                  <a:pt x="2413" y="4825"/>
                </a:lnTo>
                <a:lnTo>
                  <a:pt x="1143" y="4825"/>
                </a:lnTo>
                <a:lnTo>
                  <a:pt x="0" y="3810"/>
                </a:lnTo>
                <a:lnTo>
                  <a:pt x="0" y="2412"/>
                </a:lnTo>
                <a:lnTo>
                  <a:pt x="0" y="1143"/>
                </a:lnTo>
                <a:lnTo>
                  <a:pt x="1143" y="0"/>
                </a:lnTo>
                <a:lnTo>
                  <a:pt x="2413" y="0"/>
                </a:lnTo>
                <a:lnTo>
                  <a:pt x="3810" y="0"/>
                </a:lnTo>
                <a:lnTo>
                  <a:pt x="4826" y="1143"/>
                </a:lnTo>
                <a:lnTo>
                  <a:pt x="4826" y="2412"/>
                </a:lnTo>
                <a:close/>
              </a:path>
            </a:pathLst>
          </a:custGeom>
          <a:ln w="19812">
            <a:solidFill>
              <a:srgbClr val="000000"/>
            </a:solidFill>
          </a:ln>
        </p:spPr>
        <p:txBody>
          <a:bodyPr wrap="square" lIns="0" tIns="0" rIns="0" bIns="0" rtlCol="0"/>
          <a:lstStyle/>
          <a:p>
            <a:endParaRPr/>
          </a:p>
        </p:txBody>
      </p:sp>
      <p:sp>
        <p:nvSpPr>
          <p:cNvPr id="74" name="object 74"/>
          <p:cNvSpPr/>
          <p:nvPr/>
        </p:nvSpPr>
        <p:spPr>
          <a:xfrm>
            <a:off x="3507740" y="2936239"/>
            <a:ext cx="5080" cy="5080"/>
          </a:xfrm>
          <a:custGeom>
            <a:avLst/>
            <a:gdLst/>
            <a:ahLst/>
            <a:cxnLst/>
            <a:rect l="l" t="t" r="r" b="b"/>
            <a:pathLst>
              <a:path w="5079" h="5080">
                <a:moveTo>
                  <a:pt x="4825" y="2412"/>
                </a:moveTo>
                <a:lnTo>
                  <a:pt x="4825" y="3810"/>
                </a:lnTo>
                <a:lnTo>
                  <a:pt x="3810" y="4825"/>
                </a:lnTo>
                <a:lnTo>
                  <a:pt x="2412" y="4825"/>
                </a:lnTo>
                <a:lnTo>
                  <a:pt x="1143" y="4825"/>
                </a:lnTo>
                <a:lnTo>
                  <a:pt x="0" y="3810"/>
                </a:lnTo>
                <a:lnTo>
                  <a:pt x="0" y="2412"/>
                </a:lnTo>
                <a:lnTo>
                  <a:pt x="0" y="1143"/>
                </a:lnTo>
                <a:lnTo>
                  <a:pt x="1143"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5" name="object 75"/>
          <p:cNvSpPr/>
          <p:nvPr/>
        </p:nvSpPr>
        <p:spPr>
          <a:xfrm>
            <a:off x="3090036" y="3155035"/>
            <a:ext cx="412115" cy="249554"/>
          </a:xfrm>
          <a:custGeom>
            <a:avLst/>
            <a:gdLst/>
            <a:ahLst/>
            <a:cxnLst/>
            <a:rect l="l" t="t" r="r" b="b"/>
            <a:pathLst>
              <a:path w="412114" h="249554">
                <a:moveTo>
                  <a:pt x="0" y="248945"/>
                </a:moveTo>
                <a:lnTo>
                  <a:pt x="411911" y="248945"/>
                </a:lnTo>
                <a:lnTo>
                  <a:pt x="411911" y="0"/>
                </a:lnTo>
                <a:lnTo>
                  <a:pt x="0" y="0"/>
                </a:lnTo>
                <a:lnTo>
                  <a:pt x="0" y="248945"/>
                </a:lnTo>
                <a:close/>
              </a:path>
            </a:pathLst>
          </a:custGeom>
          <a:ln w="19812">
            <a:solidFill>
              <a:srgbClr val="000000"/>
            </a:solidFill>
          </a:ln>
        </p:spPr>
        <p:txBody>
          <a:bodyPr wrap="square" lIns="0" tIns="0" rIns="0" bIns="0" rtlCol="0"/>
          <a:lstStyle/>
          <a:p>
            <a:endParaRPr/>
          </a:p>
        </p:txBody>
      </p:sp>
      <p:sp>
        <p:nvSpPr>
          <p:cNvPr id="76" name="object 76"/>
          <p:cNvSpPr/>
          <p:nvPr/>
        </p:nvSpPr>
        <p:spPr>
          <a:xfrm>
            <a:off x="3100704" y="2983357"/>
            <a:ext cx="412115" cy="116205"/>
          </a:xfrm>
          <a:custGeom>
            <a:avLst/>
            <a:gdLst/>
            <a:ahLst/>
            <a:cxnLst/>
            <a:rect l="l" t="t" r="r" b="b"/>
            <a:pathLst>
              <a:path w="412114" h="116205">
                <a:moveTo>
                  <a:pt x="411860" y="115696"/>
                </a:moveTo>
                <a:lnTo>
                  <a:pt x="0" y="115696"/>
                </a:lnTo>
                <a:lnTo>
                  <a:pt x="0" y="0"/>
                </a:lnTo>
              </a:path>
            </a:pathLst>
          </a:custGeom>
          <a:ln w="19812">
            <a:solidFill>
              <a:srgbClr val="000000"/>
            </a:solidFill>
          </a:ln>
        </p:spPr>
        <p:txBody>
          <a:bodyPr wrap="square" lIns="0" tIns="0" rIns="0" bIns="0" rtlCol="0"/>
          <a:lstStyle/>
          <a:p>
            <a:endParaRPr/>
          </a:p>
        </p:txBody>
      </p:sp>
      <p:sp>
        <p:nvSpPr>
          <p:cNvPr id="77" name="object 77"/>
          <p:cNvSpPr/>
          <p:nvPr/>
        </p:nvSpPr>
        <p:spPr>
          <a:xfrm>
            <a:off x="3087116" y="3066542"/>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78" name="object 78"/>
          <p:cNvSpPr/>
          <p:nvPr/>
        </p:nvSpPr>
        <p:spPr>
          <a:xfrm>
            <a:off x="3117595"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79" name="object 79"/>
          <p:cNvSpPr/>
          <p:nvPr/>
        </p:nvSpPr>
        <p:spPr>
          <a:xfrm>
            <a:off x="3157220"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0" name="object 80"/>
          <p:cNvSpPr/>
          <p:nvPr/>
        </p:nvSpPr>
        <p:spPr>
          <a:xfrm>
            <a:off x="3196844"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1" name="object 81"/>
          <p:cNvSpPr/>
          <p:nvPr/>
        </p:nvSpPr>
        <p:spPr>
          <a:xfrm>
            <a:off x="3236467"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2" name="object 82"/>
          <p:cNvSpPr/>
          <p:nvPr/>
        </p:nvSpPr>
        <p:spPr>
          <a:xfrm>
            <a:off x="32760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3" name="object 83"/>
          <p:cNvSpPr/>
          <p:nvPr/>
        </p:nvSpPr>
        <p:spPr>
          <a:xfrm>
            <a:off x="33141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4" name="object 84"/>
          <p:cNvSpPr/>
          <p:nvPr/>
        </p:nvSpPr>
        <p:spPr>
          <a:xfrm>
            <a:off x="3353815"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5" name="object 85"/>
          <p:cNvSpPr/>
          <p:nvPr/>
        </p:nvSpPr>
        <p:spPr>
          <a:xfrm>
            <a:off x="3393440"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6" name="object 86"/>
          <p:cNvSpPr/>
          <p:nvPr/>
        </p:nvSpPr>
        <p:spPr>
          <a:xfrm>
            <a:off x="3433064"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7" name="object 87"/>
          <p:cNvSpPr/>
          <p:nvPr/>
        </p:nvSpPr>
        <p:spPr>
          <a:xfrm>
            <a:off x="3472688"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8" name="object 88"/>
          <p:cNvSpPr/>
          <p:nvPr/>
        </p:nvSpPr>
        <p:spPr>
          <a:xfrm>
            <a:off x="3087116" y="3042157"/>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89" name="object 89"/>
          <p:cNvSpPr/>
          <p:nvPr/>
        </p:nvSpPr>
        <p:spPr>
          <a:xfrm>
            <a:off x="3087116" y="3016250"/>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0" name="object 90"/>
          <p:cNvSpPr/>
          <p:nvPr/>
        </p:nvSpPr>
        <p:spPr>
          <a:xfrm>
            <a:off x="3087116" y="2991866"/>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1" name="object 91"/>
          <p:cNvSpPr/>
          <p:nvPr/>
        </p:nvSpPr>
        <p:spPr>
          <a:xfrm>
            <a:off x="3115817" y="3016757"/>
            <a:ext cx="64769" cy="51435"/>
          </a:xfrm>
          <a:custGeom>
            <a:avLst/>
            <a:gdLst/>
            <a:ahLst/>
            <a:cxnLst/>
            <a:rect l="l" t="t" r="r" b="b"/>
            <a:pathLst>
              <a:path w="64769" h="51435">
                <a:moveTo>
                  <a:pt x="0" y="50926"/>
                </a:moveTo>
                <a:lnTo>
                  <a:pt x="64388" y="0"/>
                </a:lnTo>
              </a:path>
            </a:pathLst>
          </a:custGeom>
          <a:ln w="19812">
            <a:solidFill>
              <a:srgbClr val="000000"/>
            </a:solidFill>
          </a:ln>
        </p:spPr>
        <p:txBody>
          <a:bodyPr wrap="square" lIns="0" tIns="0" rIns="0" bIns="0" rtlCol="0"/>
          <a:lstStyle/>
          <a:p>
            <a:endParaRPr/>
          </a:p>
        </p:txBody>
      </p:sp>
      <p:sp>
        <p:nvSpPr>
          <p:cNvPr id="92" name="object 92"/>
          <p:cNvSpPr/>
          <p:nvPr/>
        </p:nvSpPr>
        <p:spPr>
          <a:xfrm>
            <a:off x="3176777" y="3016757"/>
            <a:ext cx="39370" cy="45720"/>
          </a:xfrm>
          <a:custGeom>
            <a:avLst/>
            <a:gdLst/>
            <a:ahLst/>
            <a:cxnLst/>
            <a:rect l="l" t="t" r="r" b="b"/>
            <a:pathLst>
              <a:path w="39369" h="45719">
                <a:moveTo>
                  <a:pt x="0" y="0"/>
                </a:moveTo>
                <a:lnTo>
                  <a:pt x="38989" y="45338"/>
                </a:lnTo>
              </a:path>
            </a:pathLst>
          </a:custGeom>
          <a:ln w="19812">
            <a:solidFill>
              <a:srgbClr val="000000"/>
            </a:solidFill>
          </a:ln>
        </p:spPr>
        <p:txBody>
          <a:bodyPr wrap="square" lIns="0" tIns="0" rIns="0" bIns="0" rtlCol="0"/>
          <a:lstStyle/>
          <a:p>
            <a:endParaRPr/>
          </a:p>
        </p:txBody>
      </p:sp>
      <p:sp>
        <p:nvSpPr>
          <p:cNvPr id="93" name="object 93"/>
          <p:cNvSpPr/>
          <p:nvPr/>
        </p:nvSpPr>
        <p:spPr>
          <a:xfrm>
            <a:off x="3213354" y="3045714"/>
            <a:ext cx="18415" cy="13335"/>
          </a:xfrm>
          <a:custGeom>
            <a:avLst/>
            <a:gdLst/>
            <a:ahLst/>
            <a:cxnLst/>
            <a:rect l="l" t="t" r="r" b="b"/>
            <a:pathLst>
              <a:path w="18414" h="13335">
                <a:moveTo>
                  <a:pt x="0" y="12953"/>
                </a:moveTo>
                <a:lnTo>
                  <a:pt x="18160" y="0"/>
                </a:lnTo>
              </a:path>
            </a:pathLst>
          </a:custGeom>
          <a:ln w="19812">
            <a:solidFill>
              <a:srgbClr val="000000"/>
            </a:solidFill>
          </a:ln>
        </p:spPr>
        <p:txBody>
          <a:bodyPr wrap="square" lIns="0" tIns="0" rIns="0" bIns="0" rtlCol="0"/>
          <a:lstStyle/>
          <a:p>
            <a:endParaRPr/>
          </a:p>
        </p:txBody>
      </p:sp>
      <p:sp>
        <p:nvSpPr>
          <p:cNvPr id="94" name="object 94"/>
          <p:cNvSpPr/>
          <p:nvPr/>
        </p:nvSpPr>
        <p:spPr>
          <a:xfrm>
            <a:off x="3227070" y="3045714"/>
            <a:ext cx="23495" cy="28575"/>
          </a:xfrm>
          <a:custGeom>
            <a:avLst/>
            <a:gdLst/>
            <a:ahLst/>
            <a:cxnLst/>
            <a:rect l="l" t="t" r="r" b="b"/>
            <a:pathLst>
              <a:path w="23494" h="28575">
                <a:moveTo>
                  <a:pt x="23494" y="28575"/>
                </a:moveTo>
                <a:lnTo>
                  <a:pt x="0" y="0"/>
                </a:lnTo>
              </a:path>
            </a:pathLst>
          </a:custGeom>
          <a:ln w="19812">
            <a:solidFill>
              <a:srgbClr val="000000"/>
            </a:solidFill>
          </a:ln>
        </p:spPr>
        <p:txBody>
          <a:bodyPr wrap="square" lIns="0" tIns="0" rIns="0" bIns="0" rtlCol="0"/>
          <a:lstStyle/>
          <a:p>
            <a:endParaRPr/>
          </a:p>
        </p:txBody>
      </p:sp>
      <p:sp>
        <p:nvSpPr>
          <p:cNvPr id="95" name="object 95"/>
          <p:cNvSpPr/>
          <p:nvPr/>
        </p:nvSpPr>
        <p:spPr>
          <a:xfrm>
            <a:off x="3246882" y="3021329"/>
            <a:ext cx="64769" cy="51435"/>
          </a:xfrm>
          <a:custGeom>
            <a:avLst/>
            <a:gdLst/>
            <a:ahLst/>
            <a:cxnLst/>
            <a:rect l="l" t="t" r="r" b="b"/>
            <a:pathLst>
              <a:path w="64770" h="51435">
                <a:moveTo>
                  <a:pt x="0" y="50927"/>
                </a:moveTo>
                <a:lnTo>
                  <a:pt x="64389" y="0"/>
                </a:lnTo>
              </a:path>
            </a:pathLst>
          </a:custGeom>
          <a:ln w="19812">
            <a:solidFill>
              <a:srgbClr val="000000"/>
            </a:solidFill>
          </a:ln>
        </p:spPr>
        <p:txBody>
          <a:bodyPr wrap="square" lIns="0" tIns="0" rIns="0" bIns="0" rtlCol="0"/>
          <a:lstStyle/>
          <a:p>
            <a:endParaRPr/>
          </a:p>
        </p:txBody>
      </p:sp>
      <p:sp>
        <p:nvSpPr>
          <p:cNvPr id="96" name="object 96"/>
          <p:cNvSpPr/>
          <p:nvPr/>
        </p:nvSpPr>
        <p:spPr>
          <a:xfrm>
            <a:off x="3309365" y="3021329"/>
            <a:ext cx="23495" cy="28575"/>
          </a:xfrm>
          <a:custGeom>
            <a:avLst/>
            <a:gdLst/>
            <a:ahLst/>
            <a:cxnLst/>
            <a:rect l="l" t="t" r="r" b="b"/>
            <a:pathLst>
              <a:path w="23495" h="28575">
                <a:moveTo>
                  <a:pt x="23495" y="28575"/>
                </a:moveTo>
                <a:lnTo>
                  <a:pt x="0" y="0"/>
                </a:lnTo>
              </a:path>
            </a:pathLst>
          </a:custGeom>
          <a:ln w="19812">
            <a:solidFill>
              <a:srgbClr val="000000"/>
            </a:solidFill>
          </a:ln>
        </p:spPr>
        <p:txBody>
          <a:bodyPr wrap="square" lIns="0" tIns="0" rIns="0" bIns="0" rtlCol="0"/>
          <a:lstStyle/>
          <a:p>
            <a:endParaRPr/>
          </a:p>
        </p:txBody>
      </p:sp>
      <p:sp>
        <p:nvSpPr>
          <p:cNvPr id="97" name="object 97"/>
          <p:cNvSpPr/>
          <p:nvPr/>
        </p:nvSpPr>
        <p:spPr>
          <a:xfrm>
            <a:off x="3329178" y="3035045"/>
            <a:ext cx="18415" cy="13335"/>
          </a:xfrm>
          <a:custGeom>
            <a:avLst/>
            <a:gdLst/>
            <a:ahLst/>
            <a:cxnLst/>
            <a:rect l="l" t="t" r="r" b="b"/>
            <a:pathLst>
              <a:path w="18414" h="13335">
                <a:moveTo>
                  <a:pt x="0" y="12953"/>
                </a:moveTo>
                <a:lnTo>
                  <a:pt x="18161" y="0"/>
                </a:lnTo>
              </a:path>
            </a:pathLst>
          </a:custGeom>
          <a:ln w="19812">
            <a:solidFill>
              <a:srgbClr val="000000"/>
            </a:solidFill>
          </a:ln>
        </p:spPr>
        <p:txBody>
          <a:bodyPr wrap="square" lIns="0" tIns="0" rIns="0" bIns="0" rtlCol="0"/>
          <a:lstStyle/>
          <a:p>
            <a:endParaRPr/>
          </a:p>
        </p:txBody>
      </p:sp>
      <p:sp>
        <p:nvSpPr>
          <p:cNvPr id="98" name="object 98"/>
          <p:cNvSpPr/>
          <p:nvPr/>
        </p:nvSpPr>
        <p:spPr>
          <a:xfrm>
            <a:off x="3342894" y="3036570"/>
            <a:ext cx="39370" cy="45720"/>
          </a:xfrm>
          <a:custGeom>
            <a:avLst/>
            <a:gdLst/>
            <a:ahLst/>
            <a:cxnLst/>
            <a:rect l="l" t="t" r="r" b="b"/>
            <a:pathLst>
              <a:path w="39370" h="45719">
                <a:moveTo>
                  <a:pt x="0" y="0"/>
                </a:moveTo>
                <a:lnTo>
                  <a:pt x="38988" y="45338"/>
                </a:lnTo>
              </a:path>
            </a:pathLst>
          </a:custGeom>
          <a:ln w="19812">
            <a:solidFill>
              <a:srgbClr val="000000"/>
            </a:solidFill>
          </a:ln>
        </p:spPr>
        <p:txBody>
          <a:bodyPr wrap="square" lIns="0" tIns="0" rIns="0" bIns="0" rtlCol="0"/>
          <a:lstStyle/>
          <a:p>
            <a:endParaRPr/>
          </a:p>
        </p:txBody>
      </p:sp>
      <p:sp>
        <p:nvSpPr>
          <p:cNvPr id="99" name="object 99"/>
          <p:cNvSpPr/>
          <p:nvPr/>
        </p:nvSpPr>
        <p:spPr>
          <a:xfrm>
            <a:off x="3379470" y="3013710"/>
            <a:ext cx="108585" cy="66675"/>
          </a:xfrm>
          <a:custGeom>
            <a:avLst/>
            <a:gdLst/>
            <a:ahLst/>
            <a:cxnLst/>
            <a:rect l="l" t="t" r="r" b="b"/>
            <a:pathLst>
              <a:path w="108585" h="66675">
                <a:moveTo>
                  <a:pt x="0" y="66548"/>
                </a:moveTo>
                <a:lnTo>
                  <a:pt x="108330" y="0"/>
                </a:lnTo>
              </a:path>
            </a:pathLst>
          </a:custGeom>
          <a:ln w="19812">
            <a:solidFill>
              <a:srgbClr val="000000"/>
            </a:solidFill>
          </a:ln>
        </p:spPr>
        <p:txBody>
          <a:bodyPr wrap="square" lIns="0" tIns="0" rIns="0" bIns="0" rtlCol="0"/>
          <a:lstStyle/>
          <a:p>
            <a:endParaRPr/>
          </a:p>
        </p:txBody>
      </p:sp>
      <p:sp>
        <p:nvSpPr>
          <p:cNvPr id="100" name="object 100"/>
          <p:cNvSpPr/>
          <p:nvPr/>
        </p:nvSpPr>
        <p:spPr>
          <a:xfrm>
            <a:off x="3120389" y="3178301"/>
            <a:ext cx="45085" cy="0"/>
          </a:xfrm>
          <a:custGeom>
            <a:avLst/>
            <a:gdLst/>
            <a:ahLst/>
            <a:cxnLst/>
            <a:rect l="l" t="t" r="r" b="b"/>
            <a:pathLst>
              <a:path w="45085">
                <a:moveTo>
                  <a:pt x="0" y="0"/>
                </a:moveTo>
                <a:lnTo>
                  <a:pt x="44577" y="0"/>
                </a:lnTo>
              </a:path>
            </a:pathLst>
          </a:custGeom>
          <a:ln w="19812">
            <a:solidFill>
              <a:srgbClr val="000000"/>
            </a:solidFill>
          </a:ln>
        </p:spPr>
        <p:txBody>
          <a:bodyPr wrap="square" lIns="0" tIns="0" rIns="0" bIns="0" rtlCol="0"/>
          <a:lstStyle/>
          <a:p>
            <a:endParaRPr/>
          </a:p>
        </p:txBody>
      </p:sp>
      <p:sp>
        <p:nvSpPr>
          <p:cNvPr id="101" name="object 101"/>
          <p:cNvSpPr/>
          <p:nvPr/>
        </p:nvSpPr>
        <p:spPr>
          <a:xfrm>
            <a:off x="3120389" y="321487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2" name="object 102"/>
          <p:cNvSpPr/>
          <p:nvPr/>
        </p:nvSpPr>
        <p:spPr>
          <a:xfrm>
            <a:off x="3214877"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3" name="object 103"/>
          <p:cNvSpPr/>
          <p:nvPr/>
        </p:nvSpPr>
        <p:spPr>
          <a:xfrm>
            <a:off x="3120389" y="324231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04" name="object 104"/>
          <p:cNvSpPr/>
          <p:nvPr/>
        </p:nvSpPr>
        <p:spPr>
          <a:xfrm>
            <a:off x="3277361" y="324231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5" name="object 105"/>
          <p:cNvSpPr/>
          <p:nvPr/>
        </p:nvSpPr>
        <p:spPr>
          <a:xfrm>
            <a:off x="3120389" y="3277361"/>
            <a:ext cx="53340" cy="0"/>
          </a:xfrm>
          <a:custGeom>
            <a:avLst/>
            <a:gdLst/>
            <a:ahLst/>
            <a:cxnLst/>
            <a:rect l="l" t="t" r="r" b="b"/>
            <a:pathLst>
              <a:path w="53339">
                <a:moveTo>
                  <a:pt x="0" y="0"/>
                </a:moveTo>
                <a:lnTo>
                  <a:pt x="52832" y="0"/>
                </a:lnTo>
              </a:path>
            </a:pathLst>
          </a:custGeom>
          <a:ln w="19812">
            <a:solidFill>
              <a:srgbClr val="000000"/>
            </a:solidFill>
          </a:ln>
        </p:spPr>
        <p:txBody>
          <a:bodyPr wrap="square" lIns="0" tIns="0" rIns="0" bIns="0" rtlCol="0"/>
          <a:lstStyle/>
          <a:p>
            <a:endParaRPr/>
          </a:p>
        </p:txBody>
      </p:sp>
      <p:sp>
        <p:nvSpPr>
          <p:cNvPr id="106" name="object 106"/>
          <p:cNvSpPr/>
          <p:nvPr/>
        </p:nvSpPr>
        <p:spPr>
          <a:xfrm>
            <a:off x="3179826"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07" name="object 107"/>
          <p:cNvSpPr/>
          <p:nvPr/>
        </p:nvSpPr>
        <p:spPr>
          <a:xfrm>
            <a:off x="3120389" y="337489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8" name="object 108"/>
          <p:cNvSpPr/>
          <p:nvPr/>
        </p:nvSpPr>
        <p:spPr>
          <a:xfrm>
            <a:off x="3214877" y="337489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9" name="object 109"/>
          <p:cNvSpPr/>
          <p:nvPr/>
        </p:nvSpPr>
        <p:spPr>
          <a:xfrm>
            <a:off x="3120389" y="334899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10" name="object 110"/>
          <p:cNvSpPr/>
          <p:nvPr/>
        </p:nvSpPr>
        <p:spPr>
          <a:xfrm>
            <a:off x="326821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1" name="object 111"/>
          <p:cNvSpPr/>
          <p:nvPr/>
        </p:nvSpPr>
        <p:spPr>
          <a:xfrm>
            <a:off x="3155442" y="3312414"/>
            <a:ext cx="53340" cy="0"/>
          </a:xfrm>
          <a:custGeom>
            <a:avLst/>
            <a:gdLst/>
            <a:ahLst/>
            <a:cxnLst/>
            <a:rect l="l" t="t" r="r" b="b"/>
            <a:pathLst>
              <a:path w="53339">
                <a:moveTo>
                  <a:pt x="0" y="0"/>
                </a:moveTo>
                <a:lnTo>
                  <a:pt x="52831" y="0"/>
                </a:lnTo>
              </a:path>
            </a:pathLst>
          </a:custGeom>
          <a:ln w="19812">
            <a:solidFill>
              <a:srgbClr val="000000"/>
            </a:solidFill>
          </a:ln>
        </p:spPr>
        <p:txBody>
          <a:bodyPr wrap="square" lIns="0" tIns="0" rIns="0" bIns="0" rtlCol="0"/>
          <a:lstStyle/>
          <a:p>
            <a:endParaRPr/>
          </a:p>
        </p:txBody>
      </p:sp>
      <p:sp>
        <p:nvSpPr>
          <p:cNvPr id="112" name="object 112"/>
          <p:cNvSpPr/>
          <p:nvPr/>
        </p:nvSpPr>
        <p:spPr>
          <a:xfrm>
            <a:off x="3222498" y="3312414"/>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3" name="object 113"/>
          <p:cNvSpPr/>
          <p:nvPr/>
        </p:nvSpPr>
        <p:spPr>
          <a:xfrm>
            <a:off x="3324605"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4" name="object 114"/>
          <p:cNvSpPr/>
          <p:nvPr/>
        </p:nvSpPr>
        <p:spPr>
          <a:xfrm>
            <a:off x="333679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5" name="object 115"/>
          <p:cNvSpPr/>
          <p:nvPr/>
        </p:nvSpPr>
        <p:spPr>
          <a:xfrm>
            <a:off x="3403853"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6" name="object 116"/>
          <p:cNvSpPr/>
          <p:nvPr/>
        </p:nvSpPr>
        <p:spPr>
          <a:xfrm>
            <a:off x="3353561"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7" name="object 117"/>
          <p:cNvSpPr/>
          <p:nvPr/>
        </p:nvSpPr>
        <p:spPr>
          <a:xfrm>
            <a:off x="3359658" y="3242310"/>
            <a:ext cx="95885" cy="0"/>
          </a:xfrm>
          <a:custGeom>
            <a:avLst/>
            <a:gdLst/>
            <a:ahLst/>
            <a:cxnLst/>
            <a:rect l="l" t="t" r="r" b="b"/>
            <a:pathLst>
              <a:path w="95885">
                <a:moveTo>
                  <a:pt x="0" y="0"/>
                </a:moveTo>
                <a:lnTo>
                  <a:pt x="95630" y="0"/>
                </a:lnTo>
              </a:path>
            </a:pathLst>
          </a:custGeom>
          <a:ln w="19812">
            <a:solidFill>
              <a:srgbClr val="000000"/>
            </a:solidFill>
          </a:ln>
        </p:spPr>
        <p:txBody>
          <a:bodyPr wrap="square" lIns="0" tIns="0" rIns="0" bIns="0" rtlCol="0"/>
          <a:lstStyle/>
          <a:p>
            <a:endParaRPr/>
          </a:p>
        </p:txBody>
      </p:sp>
      <p:sp>
        <p:nvSpPr>
          <p:cNvPr id="118" name="object 118"/>
          <p:cNvSpPr/>
          <p:nvPr/>
        </p:nvSpPr>
        <p:spPr>
          <a:xfrm>
            <a:off x="5199888" y="4835652"/>
            <a:ext cx="269748" cy="271272"/>
          </a:xfrm>
          <a:prstGeom prst="rect">
            <a:avLst/>
          </a:prstGeom>
          <a:blipFill>
            <a:blip r:embed="rId11" cstate="print"/>
            <a:stretch>
              <a:fillRect/>
            </a:stretch>
          </a:blipFill>
        </p:spPr>
        <p:txBody>
          <a:bodyPr wrap="square" lIns="0" tIns="0" rIns="0" bIns="0" rtlCol="0"/>
          <a:lstStyle/>
          <a:p>
            <a:endParaRPr/>
          </a:p>
        </p:txBody>
      </p:sp>
      <p:sp>
        <p:nvSpPr>
          <p:cNvPr id="119" name="object 119"/>
          <p:cNvSpPr/>
          <p:nvPr/>
        </p:nvSpPr>
        <p:spPr>
          <a:xfrm>
            <a:off x="5204459" y="2444369"/>
            <a:ext cx="276860" cy="294258"/>
          </a:xfrm>
          <a:prstGeom prst="rect">
            <a:avLst/>
          </a:prstGeom>
          <a:blipFill>
            <a:blip r:embed="rId12" cstate="print"/>
            <a:stretch>
              <a:fillRect/>
            </a:stretch>
          </a:blipFill>
        </p:spPr>
        <p:txBody>
          <a:bodyPr wrap="square" lIns="0" tIns="0" rIns="0" bIns="0" rtlCol="0"/>
          <a:lstStyle/>
          <a:p>
            <a:endParaRPr/>
          </a:p>
        </p:txBody>
      </p:sp>
      <p:sp>
        <p:nvSpPr>
          <p:cNvPr id="120" name="object 120"/>
          <p:cNvSpPr/>
          <p:nvPr/>
        </p:nvSpPr>
        <p:spPr>
          <a:xfrm>
            <a:off x="1328166" y="3050285"/>
            <a:ext cx="498475" cy="290195"/>
          </a:xfrm>
          <a:custGeom>
            <a:avLst/>
            <a:gdLst/>
            <a:ahLst/>
            <a:cxnLst/>
            <a:rect l="l" t="t" r="r" b="b"/>
            <a:pathLst>
              <a:path w="498475" h="290195">
                <a:moveTo>
                  <a:pt x="459359" y="289687"/>
                </a:moveTo>
                <a:lnTo>
                  <a:pt x="38989" y="289687"/>
                </a:lnTo>
                <a:lnTo>
                  <a:pt x="23895" y="286192"/>
                </a:lnTo>
                <a:lnTo>
                  <a:pt x="11493" y="276685"/>
                </a:lnTo>
                <a:lnTo>
                  <a:pt x="3091" y="262630"/>
                </a:lnTo>
                <a:lnTo>
                  <a:pt x="0" y="245490"/>
                </a:lnTo>
                <a:lnTo>
                  <a:pt x="0" y="44323"/>
                </a:lnTo>
                <a:lnTo>
                  <a:pt x="3091" y="27110"/>
                </a:lnTo>
                <a:lnTo>
                  <a:pt x="11493" y="13017"/>
                </a:lnTo>
                <a:lnTo>
                  <a:pt x="23895" y="3496"/>
                </a:lnTo>
                <a:lnTo>
                  <a:pt x="38989" y="0"/>
                </a:lnTo>
                <a:lnTo>
                  <a:pt x="459359" y="0"/>
                </a:lnTo>
                <a:lnTo>
                  <a:pt x="474505" y="3496"/>
                </a:lnTo>
                <a:lnTo>
                  <a:pt x="486902" y="13017"/>
                </a:lnTo>
                <a:lnTo>
                  <a:pt x="495274" y="27110"/>
                </a:lnTo>
                <a:lnTo>
                  <a:pt x="498347" y="44323"/>
                </a:lnTo>
                <a:lnTo>
                  <a:pt x="498347" y="245490"/>
                </a:lnTo>
                <a:lnTo>
                  <a:pt x="495274" y="262630"/>
                </a:lnTo>
                <a:lnTo>
                  <a:pt x="486902" y="276685"/>
                </a:lnTo>
                <a:lnTo>
                  <a:pt x="474505" y="286192"/>
                </a:lnTo>
                <a:lnTo>
                  <a:pt x="459359" y="289687"/>
                </a:lnTo>
                <a:close/>
              </a:path>
            </a:pathLst>
          </a:custGeom>
          <a:ln w="19811">
            <a:solidFill>
              <a:srgbClr val="000000"/>
            </a:solidFill>
          </a:ln>
        </p:spPr>
        <p:txBody>
          <a:bodyPr wrap="square" lIns="0" tIns="0" rIns="0" bIns="0" rtlCol="0"/>
          <a:lstStyle/>
          <a:p>
            <a:endParaRPr/>
          </a:p>
        </p:txBody>
      </p:sp>
      <p:sp>
        <p:nvSpPr>
          <p:cNvPr id="121" name="object 121"/>
          <p:cNvSpPr/>
          <p:nvPr/>
        </p:nvSpPr>
        <p:spPr>
          <a:xfrm>
            <a:off x="1385569" y="311823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2" name="object 122"/>
          <p:cNvSpPr/>
          <p:nvPr/>
        </p:nvSpPr>
        <p:spPr>
          <a:xfrm>
            <a:off x="1385569" y="319532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3" name="object 123"/>
          <p:cNvSpPr/>
          <p:nvPr/>
        </p:nvSpPr>
        <p:spPr>
          <a:xfrm>
            <a:off x="1385569" y="3272154"/>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4" name="object 124"/>
          <p:cNvSpPr/>
          <p:nvPr/>
        </p:nvSpPr>
        <p:spPr>
          <a:xfrm>
            <a:off x="1366266" y="3339846"/>
            <a:ext cx="440055" cy="377825"/>
          </a:xfrm>
          <a:custGeom>
            <a:avLst/>
            <a:gdLst/>
            <a:ahLst/>
            <a:cxnLst/>
            <a:rect l="l" t="t" r="r" b="b"/>
            <a:pathLst>
              <a:path w="440055" h="377825">
                <a:moveTo>
                  <a:pt x="440054" y="377824"/>
                </a:moveTo>
                <a:lnTo>
                  <a:pt x="440054" y="338073"/>
                </a:lnTo>
                <a:lnTo>
                  <a:pt x="170561" y="338073"/>
                </a:lnTo>
                <a:lnTo>
                  <a:pt x="170561" y="0"/>
                </a:lnTo>
                <a:lnTo>
                  <a:pt x="0" y="0"/>
                </a:lnTo>
              </a:path>
            </a:pathLst>
          </a:custGeom>
          <a:ln w="19812">
            <a:solidFill>
              <a:srgbClr val="000000"/>
            </a:solidFill>
          </a:ln>
        </p:spPr>
        <p:txBody>
          <a:bodyPr wrap="square" lIns="0" tIns="0" rIns="0" bIns="0" rtlCol="0"/>
          <a:lstStyle/>
          <a:p>
            <a:endParaRPr/>
          </a:p>
        </p:txBody>
      </p:sp>
      <p:sp>
        <p:nvSpPr>
          <p:cNvPr id="125" name="object 125"/>
          <p:cNvSpPr/>
          <p:nvPr/>
        </p:nvSpPr>
        <p:spPr>
          <a:xfrm>
            <a:off x="1886076" y="3524377"/>
            <a:ext cx="232410" cy="201295"/>
          </a:xfrm>
          <a:custGeom>
            <a:avLst/>
            <a:gdLst/>
            <a:ahLst/>
            <a:cxnLst/>
            <a:rect l="l" t="t" r="r" b="b"/>
            <a:pathLst>
              <a:path w="232410" h="201295">
                <a:moveTo>
                  <a:pt x="174117" y="0"/>
                </a:moveTo>
                <a:lnTo>
                  <a:pt x="58039" y="0"/>
                </a:lnTo>
                <a:lnTo>
                  <a:pt x="0" y="100456"/>
                </a:lnTo>
                <a:lnTo>
                  <a:pt x="58039" y="201041"/>
                </a:lnTo>
                <a:lnTo>
                  <a:pt x="174117" y="201041"/>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26" name="object 126"/>
          <p:cNvSpPr/>
          <p:nvPr/>
        </p:nvSpPr>
        <p:spPr>
          <a:xfrm>
            <a:off x="2082673" y="3416172"/>
            <a:ext cx="230504" cy="199390"/>
          </a:xfrm>
          <a:custGeom>
            <a:avLst/>
            <a:gdLst/>
            <a:ahLst/>
            <a:cxnLst/>
            <a:rect l="l" t="t" r="r" b="b"/>
            <a:pathLst>
              <a:path w="230505" h="199389">
                <a:moveTo>
                  <a:pt x="172974" y="0"/>
                </a:moveTo>
                <a:lnTo>
                  <a:pt x="57657" y="0"/>
                </a:lnTo>
                <a:lnTo>
                  <a:pt x="0" y="99694"/>
                </a:lnTo>
                <a:lnTo>
                  <a:pt x="57657" y="199389"/>
                </a:lnTo>
                <a:lnTo>
                  <a:pt x="172974" y="199389"/>
                </a:lnTo>
                <a:lnTo>
                  <a:pt x="230504" y="99694"/>
                </a:lnTo>
                <a:lnTo>
                  <a:pt x="172974" y="0"/>
                </a:lnTo>
                <a:close/>
              </a:path>
            </a:pathLst>
          </a:custGeom>
          <a:ln w="19812">
            <a:solidFill>
              <a:srgbClr val="000000"/>
            </a:solidFill>
          </a:ln>
        </p:spPr>
        <p:txBody>
          <a:bodyPr wrap="square" lIns="0" tIns="0" rIns="0" bIns="0" rtlCol="0"/>
          <a:lstStyle/>
          <a:p>
            <a:endParaRPr/>
          </a:p>
        </p:txBody>
      </p:sp>
      <p:sp>
        <p:nvSpPr>
          <p:cNvPr id="127" name="object 127"/>
          <p:cNvSpPr/>
          <p:nvPr/>
        </p:nvSpPr>
        <p:spPr>
          <a:xfrm>
            <a:off x="1691004" y="3416172"/>
            <a:ext cx="232410" cy="199390"/>
          </a:xfrm>
          <a:custGeom>
            <a:avLst/>
            <a:gdLst/>
            <a:ahLst/>
            <a:cxnLst/>
            <a:rect l="l" t="t" r="r" b="b"/>
            <a:pathLst>
              <a:path w="232410" h="199389">
                <a:moveTo>
                  <a:pt x="173989" y="0"/>
                </a:moveTo>
                <a:lnTo>
                  <a:pt x="58038" y="0"/>
                </a:lnTo>
                <a:lnTo>
                  <a:pt x="0" y="99694"/>
                </a:lnTo>
                <a:lnTo>
                  <a:pt x="58038" y="199389"/>
                </a:lnTo>
                <a:lnTo>
                  <a:pt x="173989" y="199389"/>
                </a:lnTo>
                <a:lnTo>
                  <a:pt x="232028" y="99694"/>
                </a:lnTo>
                <a:lnTo>
                  <a:pt x="173989" y="0"/>
                </a:lnTo>
                <a:close/>
              </a:path>
            </a:pathLst>
          </a:custGeom>
          <a:ln w="19812">
            <a:solidFill>
              <a:srgbClr val="000000"/>
            </a:solidFill>
          </a:ln>
        </p:spPr>
        <p:txBody>
          <a:bodyPr wrap="square" lIns="0" tIns="0" rIns="0" bIns="0" rtlCol="0"/>
          <a:lstStyle/>
          <a:p>
            <a:endParaRPr/>
          </a:p>
        </p:txBody>
      </p:sp>
      <p:sp>
        <p:nvSpPr>
          <p:cNvPr id="128" name="object 128"/>
          <p:cNvSpPr/>
          <p:nvPr/>
        </p:nvSpPr>
        <p:spPr>
          <a:xfrm>
            <a:off x="2082673" y="3638677"/>
            <a:ext cx="230504" cy="201295"/>
          </a:xfrm>
          <a:custGeom>
            <a:avLst/>
            <a:gdLst/>
            <a:ahLst/>
            <a:cxnLst/>
            <a:rect l="l" t="t" r="r" b="b"/>
            <a:pathLst>
              <a:path w="230505" h="201295">
                <a:moveTo>
                  <a:pt x="172974" y="0"/>
                </a:moveTo>
                <a:lnTo>
                  <a:pt x="57657" y="0"/>
                </a:lnTo>
                <a:lnTo>
                  <a:pt x="0" y="100456"/>
                </a:lnTo>
                <a:lnTo>
                  <a:pt x="57657" y="201041"/>
                </a:lnTo>
                <a:lnTo>
                  <a:pt x="172974" y="201041"/>
                </a:lnTo>
                <a:lnTo>
                  <a:pt x="230504" y="100456"/>
                </a:lnTo>
                <a:lnTo>
                  <a:pt x="172974" y="0"/>
                </a:lnTo>
                <a:close/>
              </a:path>
            </a:pathLst>
          </a:custGeom>
          <a:ln w="19812">
            <a:solidFill>
              <a:srgbClr val="000000"/>
            </a:solidFill>
          </a:ln>
        </p:spPr>
        <p:txBody>
          <a:bodyPr wrap="square" lIns="0" tIns="0" rIns="0" bIns="0" rtlCol="0"/>
          <a:lstStyle/>
          <a:p>
            <a:endParaRPr/>
          </a:p>
        </p:txBody>
      </p:sp>
      <p:sp>
        <p:nvSpPr>
          <p:cNvPr id="129" name="object 129"/>
          <p:cNvSpPr/>
          <p:nvPr/>
        </p:nvSpPr>
        <p:spPr>
          <a:xfrm>
            <a:off x="1692529" y="3638677"/>
            <a:ext cx="232410" cy="201295"/>
          </a:xfrm>
          <a:custGeom>
            <a:avLst/>
            <a:gdLst/>
            <a:ahLst/>
            <a:cxnLst/>
            <a:rect l="l" t="t" r="r" b="b"/>
            <a:pathLst>
              <a:path w="232410" h="201295">
                <a:moveTo>
                  <a:pt x="174116" y="0"/>
                </a:moveTo>
                <a:lnTo>
                  <a:pt x="58038" y="0"/>
                </a:lnTo>
                <a:lnTo>
                  <a:pt x="0" y="100456"/>
                </a:lnTo>
                <a:lnTo>
                  <a:pt x="58038" y="201041"/>
                </a:lnTo>
                <a:lnTo>
                  <a:pt x="174116" y="201041"/>
                </a:lnTo>
                <a:lnTo>
                  <a:pt x="232028" y="100456"/>
                </a:lnTo>
                <a:lnTo>
                  <a:pt x="174116" y="0"/>
                </a:lnTo>
                <a:close/>
              </a:path>
            </a:pathLst>
          </a:custGeom>
          <a:ln w="19812">
            <a:solidFill>
              <a:srgbClr val="000000"/>
            </a:solidFill>
          </a:ln>
        </p:spPr>
        <p:txBody>
          <a:bodyPr wrap="square" lIns="0" tIns="0" rIns="0" bIns="0" rtlCol="0"/>
          <a:lstStyle/>
          <a:p>
            <a:endParaRPr/>
          </a:p>
        </p:txBody>
      </p:sp>
      <p:sp>
        <p:nvSpPr>
          <p:cNvPr id="130" name="object 130"/>
          <p:cNvSpPr/>
          <p:nvPr/>
        </p:nvSpPr>
        <p:spPr>
          <a:xfrm>
            <a:off x="1887601" y="3749928"/>
            <a:ext cx="232410" cy="201295"/>
          </a:xfrm>
          <a:custGeom>
            <a:avLst/>
            <a:gdLst/>
            <a:ahLst/>
            <a:cxnLst/>
            <a:rect l="l" t="t" r="r" b="b"/>
            <a:pathLst>
              <a:path w="232410" h="201295">
                <a:moveTo>
                  <a:pt x="174117" y="0"/>
                </a:moveTo>
                <a:lnTo>
                  <a:pt x="58038" y="0"/>
                </a:lnTo>
                <a:lnTo>
                  <a:pt x="0" y="100457"/>
                </a:lnTo>
                <a:lnTo>
                  <a:pt x="58038" y="200914"/>
                </a:lnTo>
                <a:lnTo>
                  <a:pt x="174117" y="200914"/>
                </a:lnTo>
                <a:lnTo>
                  <a:pt x="232029" y="100457"/>
                </a:lnTo>
                <a:lnTo>
                  <a:pt x="174117" y="0"/>
                </a:lnTo>
                <a:close/>
              </a:path>
            </a:pathLst>
          </a:custGeom>
          <a:ln w="19812">
            <a:solidFill>
              <a:srgbClr val="000000"/>
            </a:solidFill>
          </a:ln>
        </p:spPr>
        <p:txBody>
          <a:bodyPr wrap="square" lIns="0" tIns="0" rIns="0" bIns="0" rtlCol="0"/>
          <a:lstStyle/>
          <a:p>
            <a:endParaRPr/>
          </a:p>
        </p:txBody>
      </p:sp>
      <p:sp>
        <p:nvSpPr>
          <p:cNvPr id="131" name="object 131"/>
          <p:cNvSpPr/>
          <p:nvPr/>
        </p:nvSpPr>
        <p:spPr>
          <a:xfrm>
            <a:off x="1887601" y="3301872"/>
            <a:ext cx="232410" cy="201295"/>
          </a:xfrm>
          <a:custGeom>
            <a:avLst/>
            <a:gdLst/>
            <a:ahLst/>
            <a:cxnLst/>
            <a:rect l="l" t="t" r="r" b="b"/>
            <a:pathLst>
              <a:path w="232410" h="201295">
                <a:moveTo>
                  <a:pt x="174117" y="0"/>
                </a:moveTo>
                <a:lnTo>
                  <a:pt x="58038" y="0"/>
                </a:lnTo>
                <a:lnTo>
                  <a:pt x="0" y="100456"/>
                </a:lnTo>
                <a:lnTo>
                  <a:pt x="58038" y="200913"/>
                </a:lnTo>
                <a:lnTo>
                  <a:pt x="174117" y="200913"/>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32" name="object 132"/>
          <p:cNvSpPr/>
          <p:nvPr/>
        </p:nvSpPr>
        <p:spPr>
          <a:xfrm>
            <a:off x="1985010" y="3609594"/>
            <a:ext cx="40005" cy="40005"/>
          </a:xfrm>
          <a:custGeom>
            <a:avLst/>
            <a:gdLst/>
            <a:ahLst/>
            <a:cxnLst/>
            <a:rect l="l" t="t" r="r" b="b"/>
            <a:pathLst>
              <a:path w="40005" h="40004">
                <a:moveTo>
                  <a:pt x="0" y="19811"/>
                </a:moveTo>
                <a:lnTo>
                  <a:pt x="1559" y="12108"/>
                </a:lnTo>
                <a:lnTo>
                  <a:pt x="5810" y="5810"/>
                </a:lnTo>
                <a:lnTo>
                  <a:pt x="12108" y="1559"/>
                </a:lnTo>
                <a:lnTo>
                  <a:pt x="19812" y="0"/>
                </a:lnTo>
                <a:lnTo>
                  <a:pt x="27515" y="1559"/>
                </a:lnTo>
                <a:lnTo>
                  <a:pt x="33813" y="5810"/>
                </a:lnTo>
                <a:lnTo>
                  <a:pt x="38064" y="12108"/>
                </a:lnTo>
                <a:lnTo>
                  <a:pt x="39623" y="19811"/>
                </a:lnTo>
                <a:lnTo>
                  <a:pt x="38064" y="27515"/>
                </a:lnTo>
                <a:lnTo>
                  <a:pt x="33813" y="33813"/>
                </a:lnTo>
                <a:lnTo>
                  <a:pt x="27515" y="38064"/>
                </a:lnTo>
                <a:lnTo>
                  <a:pt x="19812" y="39623"/>
                </a:lnTo>
                <a:lnTo>
                  <a:pt x="12108" y="38064"/>
                </a:lnTo>
                <a:lnTo>
                  <a:pt x="5810" y="33813"/>
                </a:lnTo>
                <a:lnTo>
                  <a:pt x="1559" y="27515"/>
                </a:lnTo>
                <a:lnTo>
                  <a:pt x="0" y="19811"/>
                </a:lnTo>
                <a:close/>
              </a:path>
            </a:pathLst>
          </a:custGeom>
          <a:ln w="19812">
            <a:solidFill>
              <a:srgbClr val="000000"/>
            </a:solidFill>
          </a:ln>
        </p:spPr>
        <p:txBody>
          <a:bodyPr wrap="square" lIns="0" tIns="0" rIns="0" bIns="0" rtlCol="0"/>
          <a:lstStyle/>
          <a:p>
            <a:endParaRPr/>
          </a:p>
        </p:txBody>
      </p:sp>
      <p:sp>
        <p:nvSpPr>
          <p:cNvPr id="133" name="object 133"/>
          <p:cNvSpPr/>
          <p:nvPr/>
        </p:nvSpPr>
        <p:spPr>
          <a:xfrm>
            <a:off x="2177033" y="3499865"/>
            <a:ext cx="41275" cy="41275"/>
          </a:xfrm>
          <a:custGeom>
            <a:avLst/>
            <a:gdLst/>
            <a:ahLst/>
            <a:cxnLst/>
            <a:rect l="l" t="t" r="r" b="b"/>
            <a:pathLst>
              <a:path w="41275" h="41275">
                <a:moveTo>
                  <a:pt x="0" y="20574"/>
                </a:moveTo>
                <a:lnTo>
                  <a:pt x="1625" y="12590"/>
                </a:lnTo>
                <a:lnTo>
                  <a:pt x="6048" y="6048"/>
                </a:lnTo>
                <a:lnTo>
                  <a:pt x="12590" y="1625"/>
                </a:lnTo>
                <a:lnTo>
                  <a:pt x="20574" y="0"/>
                </a:lnTo>
                <a:lnTo>
                  <a:pt x="28557" y="1625"/>
                </a:lnTo>
                <a:lnTo>
                  <a:pt x="35099" y="6048"/>
                </a:lnTo>
                <a:lnTo>
                  <a:pt x="39522" y="12590"/>
                </a:lnTo>
                <a:lnTo>
                  <a:pt x="41148" y="20574"/>
                </a:lnTo>
                <a:lnTo>
                  <a:pt x="39522" y="28557"/>
                </a:lnTo>
                <a:lnTo>
                  <a:pt x="35099" y="35099"/>
                </a:lnTo>
                <a:lnTo>
                  <a:pt x="28557" y="39522"/>
                </a:lnTo>
                <a:lnTo>
                  <a:pt x="20574" y="41148"/>
                </a:lnTo>
                <a:lnTo>
                  <a:pt x="12590" y="39522"/>
                </a:lnTo>
                <a:lnTo>
                  <a:pt x="6048" y="35099"/>
                </a:lnTo>
                <a:lnTo>
                  <a:pt x="1625" y="28557"/>
                </a:lnTo>
                <a:lnTo>
                  <a:pt x="0" y="20574"/>
                </a:lnTo>
                <a:close/>
              </a:path>
            </a:pathLst>
          </a:custGeom>
          <a:ln w="19812">
            <a:solidFill>
              <a:srgbClr val="000000"/>
            </a:solidFill>
          </a:ln>
        </p:spPr>
        <p:txBody>
          <a:bodyPr wrap="square" lIns="0" tIns="0" rIns="0" bIns="0" rtlCol="0"/>
          <a:lstStyle/>
          <a:p>
            <a:endParaRPr/>
          </a:p>
        </p:txBody>
      </p:sp>
      <p:sp>
        <p:nvSpPr>
          <p:cNvPr id="134" name="object 134"/>
          <p:cNvSpPr/>
          <p:nvPr/>
        </p:nvSpPr>
        <p:spPr>
          <a:xfrm>
            <a:off x="1985010" y="338251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3"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5" name="object 135"/>
          <p:cNvSpPr/>
          <p:nvPr/>
        </p:nvSpPr>
        <p:spPr>
          <a:xfrm>
            <a:off x="1985010" y="3830573"/>
            <a:ext cx="41275" cy="40005"/>
          </a:xfrm>
          <a:custGeom>
            <a:avLst/>
            <a:gdLst/>
            <a:ahLst/>
            <a:cxnLst/>
            <a:rect l="l" t="t" r="r" b="b"/>
            <a:pathLst>
              <a:path w="41275" h="40004">
                <a:moveTo>
                  <a:pt x="0" y="19812"/>
                </a:moveTo>
                <a:lnTo>
                  <a:pt x="1625" y="12108"/>
                </a:lnTo>
                <a:lnTo>
                  <a:pt x="6048" y="5810"/>
                </a:lnTo>
                <a:lnTo>
                  <a:pt x="12590" y="1559"/>
                </a:lnTo>
                <a:lnTo>
                  <a:pt x="20573" y="0"/>
                </a:lnTo>
                <a:lnTo>
                  <a:pt x="28557" y="1559"/>
                </a:lnTo>
                <a:lnTo>
                  <a:pt x="35099" y="5810"/>
                </a:lnTo>
                <a:lnTo>
                  <a:pt x="39522" y="12108"/>
                </a:lnTo>
                <a:lnTo>
                  <a:pt x="41147" y="19812"/>
                </a:lnTo>
                <a:lnTo>
                  <a:pt x="39522" y="27515"/>
                </a:lnTo>
                <a:lnTo>
                  <a:pt x="35099" y="33813"/>
                </a:lnTo>
                <a:lnTo>
                  <a:pt x="28557" y="38064"/>
                </a:lnTo>
                <a:lnTo>
                  <a:pt x="20573" y="39624"/>
                </a:lnTo>
                <a:lnTo>
                  <a:pt x="12590" y="38064"/>
                </a:lnTo>
                <a:lnTo>
                  <a:pt x="6048" y="33813"/>
                </a:lnTo>
                <a:lnTo>
                  <a:pt x="1625" y="27515"/>
                </a:lnTo>
                <a:lnTo>
                  <a:pt x="0" y="19812"/>
                </a:lnTo>
                <a:close/>
              </a:path>
            </a:pathLst>
          </a:custGeom>
          <a:ln w="19812">
            <a:solidFill>
              <a:srgbClr val="000000"/>
            </a:solidFill>
          </a:ln>
        </p:spPr>
        <p:txBody>
          <a:bodyPr wrap="square" lIns="0" tIns="0" rIns="0" bIns="0" rtlCol="0"/>
          <a:lstStyle/>
          <a:p>
            <a:endParaRPr/>
          </a:p>
        </p:txBody>
      </p:sp>
      <p:sp>
        <p:nvSpPr>
          <p:cNvPr id="136" name="object 136"/>
          <p:cNvSpPr/>
          <p:nvPr/>
        </p:nvSpPr>
        <p:spPr>
          <a:xfrm>
            <a:off x="1786889" y="3717797"/>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7"/>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7" name="object 137"/>
          <p:cNvSpPr/>
          <p:nvPr/>
        </p:nvSpPr>
        <p:spPr>
          <a:xfrm>
            <a:off x="1786889" y="371779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7"/>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8" name="object 138"/>
          <p:cNvSpPr/>
          <p:nvPr/>
        </p:nvSpPr>
        <p:spPr>
          <a:xfrm>
            <a:off x="1786889" y="3499865"/>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8"/>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9" name="object 139"/>
          <p:cNvSpPr/>
          <p:nvPr/>
        </p:nvSpPr>
        <p:spPr>
          <a:xfrm>
            <a:off x="1786889" y="3499865"/>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40" name="object 140"/>
          <p:cNvSpPr/>
          <p:nvPr/>
        </p:nvSpPr>
        <p:spPr>
          <a:xfrm>
            <a:off x="2177033" y="3719321"/>
            <a:ext cx="41275" cy="40005"/>
          </a:xfrm>
          <a:custGeom>
            <a:avLst/>
            <a:gdLst/>
            <a:ahLst/>
            <a:cxnLst/>
            <a:rect l="l" t="t" r="r" b="b"/>
            <a:pathLst>
              <a:path w="41275" h="40004">
                <a:moveTo>
                  <a:pt x="0" y="19811"/>
                </a:moveTo>
                <a:lnTo>
                  <a:pt x="1625" y="12108"/>
                </a:lnTo>
                <a:lnTo>
                  <a:pt x="6048" y="5810"/>
                </a:lnTo>
                <a:lnTo>
                  <a:pt x="12590" y="1559"/>
                </a:lnTo>
                <a:lnTo>
                  <a:pt x="20574" y="0"/>
                </a:lnTo>
                <a:lnTo>
                  <a:pt x="28557" y="1559"/>
                </a:lnTo>
                <a:lnTo>
                  <a:pt x="35099" y="5810"/>
                </a:lnTo>
                <a:lnTo>
                  <a:pt x="39522" y="12108"/>
                </a:lnTo>
                <a:lnTo>
                  <a:pt x="41148" y="19811"/>
                </a:lnTo>
                <a:lnTo>
                  <a:pt x="39522" y="27515"/>
                </a:lnTo>
                <a:lnTo>
                  <a:pt x="35099" y="33813"/>
                </a:lnTo>
                <a:lnTo>
                  <a:pt x="28557" y="38064"/>
                </a:lnTo>
                <a:lnTo>
                  <a:pt x="20574" y="39623"/>
                </a:lnTo>
                <a:lnTo>
                  <a:pt x="12590" y="38064"/>
                </a:lnTo>
                <a:lnTo>
                  <a:pt x="6048" y="33813"/>
                </a:lnTo>
                <a:lnTo>
                  <a:pt x="1625" y="27515"/>
                </a:lnTo>
                <a:lnTo>
                  <a:pt x="0" y="19811"/>
                </a:lnTo>
                <a:close/>
              </a:path>
            </a:pathLst>
          </a:custGeom>
          <a:ln w="19812">
            <a:solidFill>
              <a:srgbClr val="000000"/>
            </a:solidFill>
          </a:ln>
        </p:spPr>
        <p:txBody>
          <a:bodyPr wrap="square" lIns="0" tIns="0" rIns="0" bIns="0" rtlCol="0"/>
          <a:lstStyle/>
          <a:p>
            <a:endParaRPr/>
          </a:p>
        </p:txBody>
      </p:sp>
      <p:sp>
        <p:nvSpPr>
          <p:cNvPr id="141" name="object 141"/>
          <p:cNvSpPr/>
          <p:nvPr/>
        </p:nvSpPr>
        <p:spPr>
          <a:xfrm>
            <a:off x="1806701" y="3541014"/>
            <a:ext cx="0" cy="177800"/>
          </a:xfrm>
          <a:custGeom>
            <a:avLst/>
            <a:gdLst/>
            <a:ahLst/>
            <a:cxnLst/>
            <a:rect l="l" t="t" r="r" b="b"/>
            <a:pathLst>
              <a:path h="177800">
                <a:moveTo>
                  <a:pt x="0" y="0"/>
                </a:moveTo>
                <a:lnTo>
                  <a:pt x="0" y="177419"/>
                </a:lnTo>
              </a:path>
            </a:pathLst>
          </a:custGeom>
          <a:ln w="19812">
            <a:solidFill>
              <a:srgbClr val="000000"/>
            </a:solidFill>
          </a:ln>
        </p:spPr>
        <p:txBody>
          <a:bodyPr wrap="square" lIns="0" tIns="0" rIns="0" bIns="0" rtlCol="0"/>
          <a:lstStyle/>
          <a:p>
            <a:endParaRPr/>
          </a:p>
        </p:txBody>
      </p:sp>
      <p:sp>
        <p:nvSpPr>
          <p:cNvPr id="142" name="object 142"/>
          <p:cNvSpPr/>
          <p:nvPr/>
        </p:nvSpPr>
        <p:spPr>
          <a:xfrm>
            <a:off x="1820417" y="3752850"/>
            <a:ext cx="164465" cy="97790"/>
          </a:xfrm>
          <a:custGeom>
            <a:avLst/>
            <a:gdLst/>
            <a:ahLst/>
            <a:cxnLst/>
            <a:rect l="l" t="t" r="r" b="b"/>
            <a:pathLst>
              <a:path w="164464" h="97789">
                <a:moveTo>
                  <a:pt x="0" y="0"/>
                </a:moveTo>
                <a:lnTo>
                  <a:pt x="164083" y="97536"/>
                </a:lnTo>
              </a:path>
            </a:pathLst>
          </a:custGeom>
          <a:ln w="19812">
            <a:solidFill>
              <a:srgbClr val="000000"/>
            </a:solidFill>
          </a:ln>
        </p:spPr>
        <p:txBody>
          <a:bodyPr wrap="square" lIns="0" tIns="0" rIns="0" bIns="0" rtlCol="0"/>
          <a:lstStyle/>
          <a:p>
            <a:endParaRPr/>
          </a:p>
        </p:txBody>
      </p:sp>
      <p:sp>
        <p:nvSpPr>
          <p:cNvPr id="143" name="object 143"/>
          <p:cNvSpPr/>
          <p:nvPr/>
        </p:nvSpPr>
        <p:spPr>
          <a:xfrm>
            <a:off x="2026157" y="3754373"/>
            <a:ext cx="158115" cy="96520"/>
          </a:xfrm>
          <a:custGeom>
            <a:avLst/>
            <a:gdLst/>
            <a:ahLst/>
            <a:cxnLst/>
            <a:rect l="l" t="t" r="r" b="b"/>
            <a:pathLst>
              <a:path w="158114" h="96520">
                <a:moveTo>
                  <a:pt x="0" y="96393"/>
                </a:moveTo>
                <a:lnTo>
                  <a:pt x="157861" y="0"/>
                </a:lnTo>
              </a:path>
            </a:pathLst>
          </a:custGeom>
          <a:ln w="19812">
            <a:solidFill>
              <a:srgbClr val="000000"/>
            </a:solidFill>
          </a:ln>
        </p:spPr>
        <p:txBody>
          <a:bodyPr wrap="square" lIns="0" tIns="0" rIns="0" bIns="0" rtlCol="0"/>
          <a:lstStyle/>
          <a:p>
            <a:endParaRPr/>
          </a:p>
        </p:txBody>
      </p:sp>
      <p:sp>
        <p:nvSpPr>
          <p:cNvPr id="144" name="object 144"/>
          <p:cNvSpPr/>
          <p:nvPr/>
        </p:nvSpPr>
        <p:spPr>
          <a:xfrm>
            <a:off x="2196845" y="3541014"/>
            <a:ext cx="0" cy="178435"/>
          </a:xfrm>
          <a:custGeom>
            <a:avLst/>
            <a:gdLst/>
            <a:ahLst/>
            <a:cxnLst/>
            <a:rect l="l" t="t" r="r" b="b"/>
            <a:pathLst>
              <a:path h="178435">
                <a:moveTo>
                  <a:pt x="0" y="178435"/>
                </a:moveTo>
                <a:lnTo>
                  <a:pt x="0" y="0"/>
                </a:lnTo>
              </a:path>
            </a:pathLst>
          </a:custGeom>
          <a:ln w="19812">
            <a:solidFill>
              <a:srgbClr val="000000"/>
            </a:solidFill>
          </a:ln>
        </p:spPr>
        <p:txBody>
          <a:bodyPr wrap="square" lIns="0" tIns="0" rIns="0" bIns="0" rtlCol="0"/>
          <a:lstStyle/>
          <a:p>
            <a:endParaRPr/>
          </a:p>
        </p:txBody>
      </p:sp>
      <p:sp>
        <p:nvSpPr>
          <p:cNvPr id="145" name="object 145"/>
          <p:cNvSpPr/>
          <p:nvPr/>
        </p:nvSpPr>
        <p:spPr>
          <a:xfrm>
            <a:off x="2018538" y="3417570"/>
            <a:ext cx="164465" cy="89535"/>
          </a:xfrm>
          <a:custGeom>
            <a:avLst/>
            <a:gdLst/>
            <a:ahLst/>
            <a:cxnLst/>
            <a:rect l="l" t="t" r="r" b="b"/>
            <a:pathLst>
              <a:path w="164464" h="89535">
                <a:moveTo>
                  <a:pt x="164464" y="89407"/>
                </a:moveTo>
                <a:lnTo>
                  <a:pt x="0" y="0"/>
                </a:lnTo>
              </a:path>
            </a:pathLst>
          </a:custGeom>
          <a:ln w="19812">
            <a:solidFill>
              <a:srgbClr val="000000"/>
            </a:solidFill>
          </a:ln>
        </p:spPr>
        <p:txBody>
          <a:bodyPr wrap="square" lIns="0" tIns="0" rIns="0" bIns="0" rtlCol="0"/>
          <a:lstStyle/>
          <a:p>
            <a:endParaRPr/>
          </a:p>
        </p:txBody>
      </p:sp>
      <p:sp>
        <p:nvSpPr>
          <p:cNvPr id="146" name="object 146"/>
          <p:cNvSpPr/>
          <p:nvPr/>
        </p:nvSpPr>
        <p:spPr>
          <a:xfrm>
            <a:off x="1820417" y="3417570"/>
            <a:ext cx="169545" cy="89535"/>
          </a:xfrm>
          <a:custGeom>
            <a:avLst/>
            <a:gdLst/>
            <a:ahLst/>
            <a:cxnLst/>
            <a:rect l="l" t="t" r="r" b="b"/>
            <a:pathLst>
              <a:path w="169544" h="89535">
                <a:moveTo>
                  <a:pt x="169290" y="0"/>
                </a:moveTo>
                <a:lnTo>
                  <a:pt x="0" y="89407"/>
                </a:lnTo>
              </a:path>
            </a:pathLst>
          </a:custGeom>
          <a:ln w="19812">
            <a:solidFill>
              <a:srgbClr val="000000"/>
            </a:solidFill>
          </a:ln>
        </p:spPr>
        <p:txBody>
          <a:bodyPr wrap="square" lIns="0" tIns="0" rIns="0" bIns="0" rtlCol="0"/>
          <a:lstStyle/>
          <a:p>
            <a:endParaRPr/>
          </a:p>
        </p:txBody>
      </p:sp>
      <p:sp>
        <p:nvSpPr>
          <p:cNvPr id="147" name="object 147"/>
          <p:cNvSpPr/>
          <p:nvPr/>
        </p:nvSpPr>
        <p:spPr>
          <a:xfrm>
            <a:off x="2018538" y="3644646"/>
            <a:ext cx="164465" cy="81280"/>
          </a:xfrm>
          <a:custGeom>
            <a:avLst/>
            <a:gdLst/>
            <a:ahLst/>
            <a:cxnLst/>
            <a:rect l="l" t="t" r="r" b="b"/>
            <a:pathLst>
              <a:path w="164464" h="81279">
                <a:moveTo>
                  <a:pt x="0" y="0"/>
                </a:moveTo>
                <a:lnTo>
                  <a:pt x="164464" y="81279"/>
                </a:lnTo>
              </a:path>
            </a:pathLst>
          </a:custGeom>
          <a:ln w="19812">
            <a:solidFill>
              <a:srgbClr val="000000"/>
            </a:solidFill>
          </a:ln>
        </p:spPr>
        <p:txBody>
          <a:bodyPr wrap="square" lIns="0" tIns="0" rIns="0" bIns="0" rtlCol="0"/>
          <a:lstStyle/>
          <a:p>
            <a:endParaRPr/>
          </a:p>
        </p:txBody>
      </p:sp>
      <p:sp>
        <p:nvSpPr>
          <p:cNvPr id="148" name="object 148"/>
          <p:cNvSpPr/>
          <p:nvPr/>
        </p:nvSpPr>
        <p:spPr>
          <a:xfrm>
            <a:off x="1826514" y="3644646"/>
            <a:ext cx="163830" cy="94615"/>
          </a:xfrm>
          <a:custGeom>
            <a:avLst/>
            <a:gdLst/>
            <a:ahLst/>
            <a:cxnLst/>
            <a:rect l="l" t="t" r="r" b="b"/>
            <a:pathLst>
              <a:path w="163830" h="94614">
                <a:moveTo>
                  <a:pt x="163322" y="0"/>
                </a:moveTo>
                <a:lnTo>
                  <a:pt x="0" y="94487"/>
                </a:lnTo>
              </a:path>
            </a:pathLst>
          </a:custGeom>
          <a:ln w="19812">
            <a:solidFill>
              <a:srgbClr val="000000"/>
            </a:solidFill>
          </a:ln>
        </p:spPr>
        <p:txBody>
          <a:bodyPr wrap="square" lIns="0" tIns="0" rIns="0" bIns="0" rtlCol="0"/>
          <a:lstStyle/>
          <a:p>
            <a:endParaRPr/>
          </a:p>
        </p:txBody>
      </p:sp>
      <p:sp>
        <p:nvSpPr>
          <p:cNvPr id="149" name="object 149"/>
          <p:cNvSpPr/>
          <p:nvPr/>
        </p:nvSpPr>
        <p:spPr>
          <a:xfrm>
            <a:off x="2018538" y="3534917"/>
            <a:ext cx="164465" cy="80645"/>
          </a:xfrm>
          <a:custGeom>
            <a:avLst/>
            <a:gdLst/>
            <a:ahLst/>
            <a:cxnLst/>
            <a:rect l="l" t="t" r="r" b="b"/>
            <a:pathLst>
              <a:path w="164464" h="80645">
                <a:moveTo>
                  <a:pt x="0" y="80518"/>
                </a:moveTo>
                <a:lnTo>
                  <a:pt x="164464" y="0"/>
                </a:lnTo>
              </a:path>
            </a:pathLst>
          </a:custGeom>
          <a:ln w="19812">
            <a:solidFill>
              <a:srgbClr val="000000"/>
            </a:solidFill>
          </a:ln>
        </p:spPr>
        <p:txBody>
          <a:bodyPr wrap="square" lIns="0" tIns="0" rIns="0" bIns="0" rtlCol="0"/>
          <a:lstStyle/>
          <a:p>
            <a:endParaRPr/>
          </a:p>
        </p:txBody>
      </p:sp>
      <p:sp>
        <p:nvSpPr>
          <p:cNvPr id="150" name="object 150"/>
          <p:cNvSpPr/>
          <p:nvPr/>
        </p:nvSpPr>
        <p:spPr>
          <a:xfrm>
            <a:off x="1820417" y="3534917"/>
            <a:ext cx="169545" cy="80645"/>
          </a:xfrm>
          <a:custGeom>
            <a:avLst/>
            <a:gdLst/>
            <a:ahLst/>
            <a:cxnLst/>
            <a:rect l="l" t="t" r="r" b="b"/>
            <a:pathLst>
              <a:path w="169544" h="80645">
                <a:moveTo>
                  <a:pt x="169290" y="80518"/>
                </a:moveTo>
                <a:lnTo>
                  <a:pt x="0" y="0"/>
                </a:lnTo>
              </a:path>
            </a:pathLst>
          </a:custGeom>
          <a:ln w="19811">
            <a:solidFill>
              <a:srgbClr val="000000"/>
            </a:solidFill>
          </a:ln>
        </p:spPr>
        <p:txBody>
          <a:bodyPr wrap="square" lIns="0" tIns="0" rIns="0" bIns="0" rtlCol="0"/>
          <a:lstStyle/>
          <a:p>
            <a:endParaRPr/>
          </a:p>
        </p:txBody>
      </p:sp>
      <p:sp>
        <p:nvSpPr>
          <p:cNvPr id="151" name="object 151"/>
          <p:cNvSpPr/>
          <p:nvPr/>
        </p:nvSpPr>
        <p:spPr>
          <a:xfrm>
            <a:off x="2403348" y="2642616"/>
            <a:ext cx="340360" cy="154305"/>
          </a:xfrm>
          <a:custGeom>
            <a:avLst/>
            <a:gdLst/>
            <a:ahLst/>
            <a:cxnLst/>
            <a:rect l="l" t="t" r="r" b="b"/>
            <a:pathLst>
              <a:path w="340360" h="154305">
                <a:moveTo>
                  <a:pt x="339851" y="0"/>
                </a:moveTo>
                <a:lnTo>
                  <a:pt x="0" y="0"/>
                </a:lnTo>
                <a:lnTo>
                  <a:pt x="0" y="60198"/>
                </a:lnTo>
                <a:lnTo>
                  <a:pt x="170560" y="153924"/>
                </a:lnTo>
                <a:lnTo>
                  <a:pt x="339851" y="60198"/>
                </a:lnTo>
                <a:lnTo>
                  <a:pt x="339851" y="0"/>
                </a:lnTo>
                <a:close/>
              </a:path>
            </a:pathLst>
          </a:custGeom>
          <a:solidFill>
            <a:srgbClr val="CC271F"/>
          </a:solidFill>
        </p:spPr>
        <p:txBody>
          <a:bodyPr wrap="square" lIns="0" tIns="0" rIns="0" bIns="0" rtlCol="0"/>
          <a:lstStyle/>
          <a:p>
            <a:endParaRPr/>
          </a:p>
        </p:txBody>
      </p:sp>
      <p:sp>
        <p:nvSpPr>
          <p:cNvPr id="152" name="object 152"/>
          <p:cNvSpPr/>
          <p:nvPr/>
        </p:nvSpPr>
        <p:spPr>
          <a:xfrm>
            <a:off x="2574035" y="2642616"/>
            <a:ext cx="169545" cy="154305"/>
          </a:xfrm>
          <a:custGeom>
            <a:avLst/>
            <a:gdLst/>
            <a:ahLst/>
            <a:cxnLst/>
            <a:rect l="l" t="t" r="r" b="b"/>
            <a:pathLst>
              <a:path w="169544" h="154305">
                <a:moveTo>
                  <a:pt x="169163" y="0"/>
                </a:moveTo>
                <a:lnTo>
                  <a:pt x="0" y="0"/>
                </a:lnTo>
                <a:lnTo>
                  <a:pt x="0" y="153924"/>
                </a:lnTo>
                <a:lnTo>
                  <a:pt x="169163" y="60198"/>
                </a:lnTo>
                <a:lnTo>
                  <a:pt x="169163" y="0"/>
                </a:lnTo>
                <a:close/>
              </a:path>
            </a:pathLst>
          </a:custGeom>
          <a:solidFill>
            <a:srgbClr val="E63017"/>
          </a:solidFill>
        </p:spPr>
        <p:txBody>
          <a:bodyPr wrap="square" lIns="0" tIns="0" rIns="0" bIns="0" rtlCol="0"/>
          <a:lstStyle/>
          <a:p>
            <a:endParaRPr/>
          </a:p>
        </p:txBody>
      </p:sp>
      <p:sp>
        <p:nvSpPr>
          <p:cNvPr id="153" name="object 153"/>
          <p:cNvSpPr/>
          <p:nvPr/>
        </p:nvSpPr>
        <p:spPr>
          <a:xfrm>
            <a:off x="2403348" y="2546604"/>
            <a:ext cx="340360" cy="190500"/>
          </a:xfrm>
          <a:custGeom>
            <a:avLst/>
            <a:gdLst/>
            <a:ahLst/>
            <a:cxnLst/>
            <a:rect l="l" t="t" r="r" b="b"/>
            <a:pathLst>
              <a:path w="340360" h="190500">
                <a:moveTo>
                  <a:pt x="170560" y="0"/>
                </a:moveTo>
                <a:lnTo>
                  <a:pt x="0" y="95885"/>
                </a:lnTo>
                <a:lnTo>
                  <a:pt x="170560" y="190500"/>
                </a:lnTo>
                <a:lnTo>
                  <a:pt x="339851" y="95885"/>
                </a:lnTo>
                <a:lnTo>
                  <a:pt x="170560" y="0"/>
                </a:lnTo>
                <a:close/>
              </a:path>
            </a:pathLst>
          </a:custGeom>
          <a:solidFill>
            <a:srgbClr val="F65B22"/>
          </a:solidFill>
        </p:spPr>
        <p:txBody>
          <a:bodyPr wrap="square" lIns="0" tIns="0" rIns="0" bIns="0" rtlCol="0"/>
          <a:lstStyle/>
          <a:p>
            <a:endParaRPr/>
          </a:p>
        </p:txBody>
      </p:sp>
      <p:sp>
        <p:nvSpPr>
          <p:cNvPr id="154" name="object 154"/>
          <p:cNvSpPr/>
          <p:nvPr/>
        </p:nvSpPr>
        <p:spPr>
          <a:xfrm>
            <a:off x="2403348" y="2516123"/>
            <a:ext cx="340360" cy="157480"/>
          </a:xfrm>
          <a:custGeom>
            <a:avLst/>
            <a:gdLst/>
            <a:ahLst/>
            <a:cxnLst/>
            <a:rect l="l" t="t" r="r" b="b"/>
            <a:pathLst>
              <a:path w="340360" h="157480">
                <a:moveTo>
                  <a:pt x="339851" y="0"/>
                </a:moveTo>
                <a:lnTo>
                  <a:pt x="0" y="0"/>
                </a:lnTo>
                <a:lnTo>
                  <a:pt x="0" y="60325"/>
                </a:lnTo>
                <a:lnTo>
                  <a:pt x="170560" y="156972"/>
                </a:lnTo>
                <a:lnTo>
                  <a:pt x="339851" y="60325"/>
                </a:lnTo>
                <a:lnTo>
                  <a:pt x="339851" y="0"/>
                </a:lnTo>
                <a:close/>
              </a:path>
            </a:pathLst>
          </a:custGeom>
          <a:solidFill>
            <a:srgbClr val="CC271F"/>
          </a:solidFill>
        </p:spPr>
        <p:txBody>
          <a:bodyPr wrap="square" lIns="0" tIns="0" rIns="0" bIns="0" rtlCol="0"/>
          <a:lstStyle/>
          <a:p>
            <a:endParaRPr/>
          </a:p>
        </p:txBody>
      </p:sp>
      <p:sp>
        <p:nvSpPr>
          <p:cNvPr id="155" name="object 155"/>
          <p:cNvSpPr/>
          <p:nvPr/>
        </p:nvSpPr>
        <p:spPr>
          <a:xfrm>
            <a:off x="2574035" y="2516123"/>
            <a:ext cx="169545" cy="157480"/>
          </a:xfrm>
          <a:custGeom>
            <a:avLst/>
            <a:gdLst/>
            <a:ahLst/>
            <a:cxnLst/>
            <a:rect l="l" t="t" r="r" b="b"/>
            <a:pathLst>
              <a:path w="169544" h="157480">
                <a:moveTo>
                  <a:pt x="169163" y="0"/>
                </a:moveTo>
                <a:lnTo>
                  <a:pt x="0" y="0"/>
                </a:lnTo>
                <a:lnTo>
                  <a:pt x="0" y="156972"/>
                </a:lnTo>
                <a:lnTo>
                  <a:pt x="169163" y="60325"/>
                </a:lnTo>
                <a:lnTo>
                  <a:pt x="169163" y="0"/>
                </a:lnTo>
                <a:close/>
              </a:path>
            </a:pathLst>
          </a:custGeom>
          <a:solidFill>
            <a:srgbClr val="E63017"/>
          </a:solidFill>
        </p:spPr>
        <p:txBody>
          <a:bodyPr wrap="square" lIns="0" tIns="0" rIns="0" bIns="0" rtlCol="0"/>
          <a:lstStyle/>
          <a:p>
            <a:endParaRPr/>
          </a:p>
        </p:txBody>
      </p:sp>
      <p:sp>
        <p:nvSpPr>
          <p:cNvPr id="156" name="object 156"/>
          <p:cNvSpPr/>
          <p:nvPr/>
        </p:nvSpPr>
        <p:spPr>
          <a:xfrm>
            <a:off x="2403348" y="2421635"/>
            <a:ext cx="340360" cy="190500"/>
          </a:xfrm>
          <a:custGeom>
            <a:avLst/>
            <a:gdLst/>
            <a:ahLst/>
            <a:cxnLst/>
            <a:rect l="l" t="t" r="r" b="b"/>
            <a:pathLst>
              <a:path w="340360" h="190500">
                <a:moveTo>
                  <a:pt x="170560" y="0"/>
                </a:moveTo>
                <a:lnTo>
                  <a:pt x="0" y="94614"/>
                </a:lnTo>
                <a:lnTo>
                  <a:pt x="170560" y="190500"/>
                </a:lnTo>
                <a:lnTo>
                  <a:pt x="339851" y="94614"/>
                </a:lnTo>
                <a:lnTo>
                  <a:pt x="170560" y="0"/>
                </a:lnTo>
                <a:close/>
              </a:path>
            </a:pathLst>
          </a:custGeom>
          <a:solidFill>
            <a:srgbClr val="F65B22"/>
          </a:solidFill>
        </p:spPr>
        <p:txBody>
          <a:bodyPr wrap="square" lIns="0" tIns="0" rIns="0" bIns="0" rtlCol="0"/>
          <a:lstStyle/>
          <a:p>
            <a:endParaRPr/>
          </a:p>
        </p:txBody>
      </p:sp>
      <p:sp>
        <p:nvSpPr>
          <p:cNvPr id="157" name="object 157"/>
          <p:cNvSpPr/>
          <p:nvPr/>
        </p:nvSpPr>
        <p:spPr>
          <a:xfrm>
            <a:off x="9486138" y="5071109"/>
            <a:ext cx="348615" cy="260985"/>
          </a:xfrm>
          <a:custGeom>
            <a:avLst/>
            <a:gdLst/>
            <a:ahLst/>
            <a:cxnLst/>
            <a:rect l="l" t="t" r="r" b="b"/>
            <a:pathLst>
              <a:path w="348615" h="260985">
                <a:moveTo>
                  <a:pt x="84835" y="177799"/>
                </a:moveTo>
                <a:lnTo>
                  <a:pt x="77339" y="179316"/>
                </a:lnTo>
                <a:lnTo>
                  <a:pt x="71247" y="183451"/>
                </a:lnTo>
                <a:lnTo>
                  <a:pt x="67155" y="189587"/>
                </a:lnTo>
                <a:lnTo>
                  <a:pt x="65658" y="197103"/>
                </a:lnTo>
                <a:lnTo>
                  <a:pt x="65658" y="241553"/>
                </a:lnTo>
                <a:lnTo>
                  <a:pt x="67155" y="249124"/>
                </a:lnTo>
                <a:lnTo>
                  <a:pt x="71247" y="255254"/>
                </a:lnTo>
                <a:lnTo>
                  <a:pt x="77339" y="259359"/>
                </a:lnTo>
                <a:lnTo>
                  <a:pt x="84835" y="260857"/>
                </a:lnTo>
                <a:lnTo>
                  <a:pt x="92406" y="259359"/>
                </a:lnTo>
                <a:lnTo>
                  <a:pt x="98536" y="255254"/>
                </a:lnTo>
                <a:lnTo>
                  <a:pt x="102641" y="249124"/>
                </a:lnTo>
                <a:lnTo>
                  <a:pt x="104139" y="241553"/>
                </a:lnTo>
                <a:lnTo>
                  <a:pt x="104139" y="197103"/>
                </a:lnTo>
                <a:lnTo>
                  <a:pt x="102641" y="189587"/>
                </a:lnTo>
                <a:lnTo>
                  <a:pt x="98536" y="183451"/>
                </a:lnTo>
                <a:lnTo>
                  <a:pt x="92406" y="179316"/>
                </a:lnTo>
                <a:lnTo>
                  <a:pt x="84835" y="177799"/>
                </a:lnTo>
                <a:close/>
              </a:path>
              <a:path w="348615" h="260985">
                <a:moveTo>
                  <a:pt x="144779" y="108965"/>
                </a:moveTo>
                <a:lnTo>
                  <a:pt x="137283" y="110482"/>
                </a:lnTo>
                <a:lnTo>
                  <a:pt x="131191" y="114617"/>
                </a:lnTo>
                <a:lnTo>
                  <a:pt x="127099" y="120753"/>
                </a:lnTo>
                <a:lnTo>
                  <a:pt x="125602" y="128269"/>
                </a:lnTo>
                <a:lnTo>
                  <a:pt x="125602" y="241553"/>
                </a:lnTo>
                <a:lnTo>
                  <a:pt x="127099" y="249124"/>
                </a:lnTo>
                <a:lnTo>
                  <a:pt x="131191" y="255254"/>
                </a:lnTo>
                <a:lnTo>
                  <a:pt x="137283" y="259359"/>
                </a:lnTo>
                <a:lnTo>
                  <a:pt x="144779" y="260857"/>
                </a:lnTo>
                <a:lnTo>
                  <a:pt x="152296" y="259359"/>
                </a:lnTo>
                <a:lnTo>
                  <a:pt x="158432" y="255254"/>
                </a:lnTo>
                <a:lnTo>
                  <a:pt x="162567" y="249124"/>
                </a:lnTo>
                <a:lnTo>
                  <a:pt x="164083" y="241553"/>
                </a:lnTo>
                <a:lnTo>
                  <a:pt x="164083" y="128269"/>
                </a:lnTo>
                <a:lnTo>
                  <a:pt x="162567" y="120753"/>
                </a:lnTo>
                <a:lnTo>
                  <a:pt x="158432" y="114617"/>
                </a:lnTo>
                <a:lnTo>
                  <a:pt x="152296" y="110482"/>
                </a:lnTo>
                <a:lnTo>
                  <a:pt x="144779" y="108965"/>
                </a:lnTo>
                <a:close/>
              </a:path>
              <a:path w="348615" h="260985">
                <a:moveTo>
                  <a:pt x="204723" y="138302"/>
                </a:moveTo>
                <a:lnTo>
                  <a:pt x="197207" y="139821"/>
                </a:lnTo>
                <a:lnTo>
                  <a:pt x="191071" y="143970"/>
                </a:lnTo>
                <a:lnTo>
                  <a:pt x="186936" y="150143"/>
                </a:lnTo>
                <a:lnTo>
                  <a:pt x="185419" y="157733"/>
                </a:lnTo>
                <a:lnTo>
                  <a:pt x="185419" y="241553"/>
                </a:lnTo>
                <a:lnTo>
                  <a:pt x="186936" y="249124"/>
                </a:lnTo>
                <a:lnTo>
                  <a:pt x="191071" y="255254"/>
                </a:lnTo>
                <a:lnTo>
                  <a:pt x="197207" y="259359"/>
                </a:lnTo>
                <a:lnTo>
                  <a:pt x="204723" y="260857"/>
                </a:lnTo>
                <a:lnTo>
                  <a:pt x="212240" y="259359"/>
                </a:lnTo>
                <a:lnTo>
                  <a:pt x="218376" y="255254"/>
                </a:lnTo>
                <a:lnTo>
                  <a:pt x="222511" y="249124"/>
                </a:lnTo>
                <a:lnTo>
                  <a:pt x="224027" y="241553"/>
                </a:lnTo>
                <a:lnTo>
                  <a:pt x="224027" y="157733"/>
                </a:lnTo>
                <a:lnTo>
                  <a:pt x="222511" y="150143"/>
                </a:lnTo>
                <a:lnTo>
                  <a:pt x="218376" y="143970"/>
                </a:lnTo>
                <a:lnTo>
                  <a:pt x="212240" y="139821"/>
                </a:lnTo>
                <a:lnTo>
                  <a:pt x="204723" y="138302"/>
                </a:lnTo>
                <a:close/>
              </a:path>
              <a:path w="348615" h="260985">
                <a:moveTo>
                  <a:pt x="264667" y="60959"/>
                </a:moveTo>
                <a:lnTo>
                  <a:pt x="257097" y="62476"/>
                </a:lnTo>
                <a:lnTo>
                  <a:pt x="250967" y="66611"/>
                </a:lnTo>
                <a:lnTo>
                  <a:pt x="246862" y="72747"/>
                </a:lnTo>
                <a:lnTo>
                  <a:pt x="245363" y="80263"/>
                </a:lnTo>
                <a:lnTo>
                  <a:pt x="245363" y="240791"/>
                </a:lnTo>
                <a:lnTo>
                  <a:pt x="246862" y="248382"/>
                </a:lnTo>
                <a:lnTo>
                  <a:pt x="250967" y="254555"/>
                </a:lnTo>
                <a:lnTo>
                  <a:pt x="257097" y="258704"/>
                </a:lnTo>
                <a:lnTo>
                  <a:pt x="264667" y="260222"/>
                </a:lnTo>
                <a:lnTo>
                  <a:pt x="272164" y="258704"/>
                </a:lnTo>
                <a:lnTo>
                  <a:pt x="278256" y="254555"/>
                </a:lnTo>
                <a:lnTo>
                  <a:pt x="282348" y="248382"/>
                </a:lnTo>
                <a:lnTo>
                  <a:pt x="283844" y="240791"/>
                </a:lnTo>
                <a:lnTo>
                  <a:pt x="283844" y="80263"/>
                </a:lnTo>
                <a:lnTo>
                  <a:pt x="282348" y="72747"/>
                </a:lnTo>
                <a:lnTo>
                  <a:pt x="278256" y="66611"/>
                </a:lnTo>
                <a:lnTo>
                  <a:pt x="272164" y="62476"/>
                </a:lnTo>
                <a:lnTo>
                  <a:pt x="264667" y="60959"/>
                </a:lnTo>
                <a:close/>
              </a:path>
              <a:path w="348615" h="260985">
                <a:moveTo>
                  <a:pt x="307466" y="0"/>
                </a:moveTo>
                <a:lnTo>
                  <a:pt x="41401" y="0"/>
                </a:lnTo>
                <a:lnTo>
                  <a:pt x="25288" y="3157"/>
                </a:lnTo>
                <a:lnTo>
                  <a:pt x="12128" y="11826"/>
                </a:lnTo>
                <a:lnTo>
                  <a:pt x="3254" y="24806"/>
                </a:lnTo>
                <a:lnTo>
                  <a:pt x="0" y="40893"/>
                </a:lnTo>
                <a:lnTo>
                  <a:pt x="0" y="184911"/>
                </a:lnTo>
                <a:lnTo>
                  <a:pt x="3254" y="200677"/>
                </a:lnTo>
                <a:lnTo>
                  <a:pt x="12128" y="213693"/>
                </a:lnTo>
                <a:lnTo>
                  <a:pt x="25288" y="222541"/>
                </a:lnTo>
                <a:lnTo>
                  <a:pt x="41401" y="225805"/>
                </a:lnTo>
                <a:lnTo>
                  <a:pt x="48513" y="225805"/>
                </a:lnTo>
                <a:lnTo>
                  <a:pt x="48513" y="211454"/>
                </a:lnTo>
                <a:lnTo>
                  <a:pt x="41401" y="211454"/>
                </a:lnTo>
                <a:lnTo>
                  <a:pt x="30833" y="209315"/>
                </a:lnTo>
                <a:lnTo>
                  <a:pt x="22193" y="203485"/>
                </a:lnTo>
                <a:lnTo>
                  <a:pt x="16363" y="194845"/>
                </a:lnTo>
                <a:lnTo>
                  <a:pt x="14223" y="184276"/>
                </a:lnTo>
                <a:lnTo>
                  <a:pt x="14223" y="40131"/>
                </a:lnTo>
                <a:lnTo>
                  <a:pt x="16363" y="29563"/>
                </a:lnTo>
                <a:lnTo>
                  <a:pt x="22193" y="20923"/>
                </a:lnTo>
                <a:lnTo>
                  <a:pt x="30833" y="15093"/>
                </a:lnTo>
                <a:lnTo>
                  <a:pt x="41401" y="12953"/>
                </a:lnTo>
                <a:lnTo>
                  <a:pt x="336870" y="12953"/>
                </a:lnTo>
                <a:lnTo>
                  <a:pt x="336311" y="12112"/>
                </a:lnTo>
                <a:lnTo>
                  <a:pt x="323407" y="3264"/>
                </a:lnTo>
                <a:lnTo>
                  <a:pt x="307466" y="0"/>
                </a:lnTo>
                <a:close/>
              </a:path>
              <a:path w="348615" h="260985">
                <a:moveTo>
                  <a:pt x="336870" y="12953"/>
                </a:moveTo>
                <a:lnTo>
                  <a:pt x="307466" y="12953"/>
                </a:lnTo>
                <a:lnTo>
                  <a:pt x="318015" y="15093"/>
                </a:lnTo>
                <a:lnTo>
                  <a:pt x="326612" y="20923"/>
                </a:lnTo>
                <a:lnTo>
                  <a:pt x="332398" y="29563"/>
                </a:lnTo>
                <a:lnTo>
                  <a:pt x="334517" y="40131"/>
                </a:lnTo>
                <a:lnTo>
                  <a:pt x="334517" y="184276"/>
                </a:lnTo>
                <a:lnTo>
                  <a:pt x="332398" y="194845"/>
                </a:lnTo>
                <a:lnTo>
                  <a:pt x="326612" y="203485"/>
                </a:lnTo>
                <a:lnTo>
                  <a:pt x="318015" y="209315"/>
                </a:lnTo>
                <a:lnTo>
                  <a:pt x="307466" y="211454"/>
                </a:lnTo>
                <a:lnTo>
                  <a:pt x="300227" y="211454"/>
                </a:lnTo>
                <a:lnTo>
                  <a:pt x="300227" y="225805"/>
                </a:lnTo>
                <a:lnTo>
                  <a:pt x="307466" y="225805"/>
                </a:lnTo>
                <a:lnTo>
                  <a:pt x="323496" y="222541"/>
                </a:lnTo>
                <a:lnTo>
                  <a:pt x="336550" y="213693"/>
                </a:lnTo>
                <a:lnTo>
                  <a:pt x="345221" y="200677"/>
                </a:lnTo>
                <a:lnTo>
                  <a:pt x="348106" y="184911"/>
                </a:lnTo>
                <a:lnTo>
                  <a:pt x="348106" y="40893"/>
                </a:lnTo>
                <a:lnTo>
                  <a:pt x="344953" y="25128"/>
                </a:lnTo>
                <a:lnTo>
                  <a:pt x="336870" y="12953"/>
                </a:lnTo>
                <a:close/>
              </a:path>
            </a:pathLst>
          </a:custGeom>
          <a:solidFill>
            <a:srgbClr val="3999C5"/>
          </a:solidFill>
        </p:spPr>
        <p:txBody>
          <a:bodyPr wrap="square" lIns="0" tIns="0" rIns="0" bIns="0" rtlCol="0"/>
          <a:lstStyle/>
          <a:p>
            <a:endParaRPr/>
          </a:p>
        </p:txBody>
      </p:sp>
      <p:sp>
        <p:nvSpPr>
          <p:cNvPr id="158" name="object 158"/>
          <p:cNvSpPr/>
          <p:nvPr/>
        </p:nvSpPr>
        <p:spPr>
          <a:xfrm>
            <a:off x="9466871" y="3210023"/>
            <a:ext cx="252095" cy="77470"/>
          </a:xfrm>
          <a:custGeom>
            <a:avLst/>
            <a:gdLst/>
            <a:ahLst/>
            <a:cxnLst/>
            <a:rect l="l" t="t" r="r" b="b"/>
            <a:pathLst>
              <a:path w="252095" h="77470">
                <a:moveTo>
                  <a:pt x="223690" y="48991"/>
                </a:moveTo>
                <a:lnTo>
                  <a:pt x="219495" y="71382"/>
                </a:lnTo>
                <a:lnTo>
                  <a:pt x="246055" y="76984"/>
                </a:lnTo>
                <a:lnTo>
                  <a:pt x="251651" y="55987"/>
                </a:lnTo>
                <a:lnTo>
                  <a:pt x="223690" y="48991"/>
                </a:lnTo>
                <a:close/>
              </a:path>
              <a:path w="252095" h="77470">
                <a:moveTo>
                  <a:pt x="180346" y="39193"/>
                </a:moveTo>
                <a:lnTo>
                  <a:pt x="174755" y="61584"/>
                </a:lnTo>
                <a:lnTo>
                  <a:pt x="202716" y="67182"/>
                </a:lnTo>
                <a:lnTo>
                  <a:pt x="206911" y="46189"/>
                </a:lnTo>
                <a:lnTo>
                  <a:pt x="180346" y="39193"/>
                </a:lnTo>
                <a:close/>
              </a:path>
              <a:path w="252095" h="77470">
                <a:moveTo>
                  <a:pt x="137008" y="29391"/>
                </a:moveTo>
                <a:lnTo>
                  <a:pt x="131417" y="51787"/>
                </a:lnTo>
                <a:lnTo>
                  <a:pt x="159378" y="57385"/>
                </a:lnTo>
                <a:lnTo>
                  <a:pt x="163573" y="36392"/>
                </a:lnTo>
                <a:lnTo>
                  <a:pt x="137008" y="29391"/>
                </a:lnTo>
                <a:close/>
              </a:path>
              <a:path w="252095" h="77470">
                <a:moveTo>
                  <a:pt x="92273" y="19594"/>
                </a:moveTo>
                <a:lnTo>
                  <a:pt x="88078" y="41990"/>
                </a:lnTo>
                <a:lnTo>
                  <a:pt x="114643" y="47588"/>
                </a:lnTo>
                <a:lnTo>
                  <a:pt x="120234" y="26595"/>
                </a:lnTo>
                <a:lnTo>
                  <a:pt x="92273" y="19594"/>
                </a:lnTo>
                <a:close/>
              </a:path>
              <a:path w="252095" h="77470">
                <a:moveTo>
                  <a:pt x="48934" y="9797"/>
                </a:moveTo>
                <a:lnTo>
                  <a:pt x="44739" y="32193"/>
                </a:lnTo>
                <a:lnTo>
                  <a:pt x="71299" y="37790"/>
                </a:lnTo>
                <a:lnTo>
                  <a:pt x="76895" y="16798"/>
                </a:lnTo>
                <a:lnTo>
                  <a:pt x="48934" y="9797"/>
                </a:lnTo>
                <a:close/>
              </a:path>
              <a:path w="252095" h="77470">
                <a:moveTo>
                  <a:pt x="5591" y="0"/>
                </a:moveTo>
                <a:lnTo>
                  <a:pt x="0" y="22395"/>
                </a:lnTo>
                <a:lnTo>
                  <a:pt x="27961" y="27993"/>
                </a:lnTo>
                <a:lnTo>
                  <a:pt x="32155" y="7000"/>
                </a:lnTo>
                <a:lnTo>
                  <a:pt x="5591" y="0"/>
                </a:lnTo>
                <a:close/>
              </a:path>
            </a:pathLst>
          </a:custGeom>
          <a:solidFill>
            <a:srgbClr val="006CD5"/>
          </a:solidFill>
        </p:spPr>
        <p:txBody>
          <a:bodyPr wrap="square" lIns="0" tIns="0" rIns="0" bIns="0" rtlCol="0"/>
          <a:lstStyle/>
          <a:p>
            <a:endParaRPr/>
          </a:p>
        </p:txBody>
      </p:sp>
      <p:sp>
        <p:nvSpPr>
          <p:cNvPr id="159" name="object 159"/>
          <p:cNvSpPr/>
          <p:nvPr/>
        </p:nvSpPr>
        <p:spPr>
          <a:xfrm>
            <a:off x="9670990" y="3061638"/>
            <a:ext cx="92710" cy="215900"/>
          </a:xfrm>
          <a:custGeom>
            <a:avLst/>
            <a:gdLst/>
            <a:ahLst/>
            <a:cxnLst/>
            <a:rect l="l" t="t" r="r" b="b"/>
            <a:pathLst>
              <a:path w="92709" h="215900">
                <a:moveTo>
                  <a:pt x="20968" y="0"/>
                </a:moveTo>
                <a:lnTo>
                  <a:pt x="0" y="7038"/>
                </a:lnTo>
                <a:lnTo>
                  <a:pt x="71300" y="215568"/>
                </a:lnTo>
                <a:lnTo>
                  <a:pt x="92268" y="208572"/>
                </a:lnTo>
                <a:lnTo>
                  <a:pt x="20968" y="0"/>
                </a:lnTo>
                <a:close/>
              </a:path>
            </a:pathLst>
          </a:custGeom>
          <a:solidFill>
            <a:srgbClr val="006CD5"/>
          </a:solidFill>
        </p:spPr>
        <p:txBody>
          <a:bodyPr wrap="square" lIns="0" tIns="0" rIns="0" bIns="0" rtlCol="0"/>
          <a:lstStyle/>
          <a:p>
            <a:endParaRPr/>
          </a:p>
        </p:txBody>
      </p:sp>
      <p:sp>
        <p:nvSpPr>
          <p:cNvPr id="160" name="object 160"/>
          <p:cNvSpPr/>
          <p:nvPr/>
        </p:nvSpPr>
        <p:spPr>
          <a:xfrm>
            <a:off x="9748254" y="3295775"/>
            <a:ext cx="92075" cy="154305"/>
          </a:xfrm>
          <a:custGeom>
            <a:avLst/>
            <a:gdLst/>
            <a:ahLst/>
            <a:cxnLst/>
            <a:rect l="l" t="t" r="r" b="b"/>
            <a:pathLst>
              <a:path w="92075" h="154304">
                <a:moveTo>
                  <a:pt x="20006" y="0"/>
                </a:moveTo>
                <a:lnTo>
                  <a:pt x="0" y="10014"/>
                </a:lnTo>
                <a:lnTo>
                  <a:pt x="12503" y="35055"/>
                </a:lnTo>
                <a:lnTo>
                  <a:pt x="32509" y="25041"/>
                </a:lnTo>
                <a:lnTo>
                  <a:pt x="20006" y="0"/>
                </a:lnTo>
                <a:close/>
              </a:path>
              <a:path w="92075" h="154304">
                <a:moveTo>
                  <a:pt x="43050" y="41451"/>
                </a:moveTo>
                <a:lnTo>
                  <a:pt x="21827" y="48532"/>
                </a:lnTo>
                <a:lnTo>
                  <a:pt x="30301" y="73975"/>
                </a:lnTo>
                <a:lnTo>
                  <a:pt x="51520" y="66894"/>
                </a:lnTo>
                <a:lnTo>
                  <a:pt x="43050" y="41451"/>
                </a:lnTo>
                <a:close/>
              </a:path>
              <a:path w="92075" h="154304">
                <a:moveTo>
                  <a:pt x="60551" y="79781"/>
                </a:moveTo>
                <a:lnTo>
                  <a:pt x="40540" y="89795"/>
                </a:lnTo>
                <a:lnTo>
                  <a:pt x="53049" y="114836"/>
                </a:lnTo>
                <a:lnTo>
                  <a:pt x="73055" y="104822"/>
                </a:lnTo>
                <a:lnTo>
                  <a:pt x="60551" y="79781"/>
                </a:lnTo>
                <a:close/>
              </a:path>
              <a:path w="92075" h="154304">
                <a:moveTo>
                  <a:pt x="83591" y="121232"/>
                </a:moveTo>
                <a:lnTo>
                  <a:pt x="62372" y="128313"/>
                </a:lnTo>
                <a:lnTo>
                  <a:pt x="70842" y="153756"/>
                </a:lnTo>
                <a:lnTo>
                  <a:pt x="92065" y="146675"/>
                </a:lnTo>
                <a:lnTo>
                  <a:pt x="83591" y="121232"/>
                </a:lnTo>
                <a:close/>
              </a:path>
            </a:pathLst>
          </a:custGeom>
          <a:solidFill>
            <a:srgbClr val="006CD5"/>
          </a:solidFill>
        </p:spPr>
        <p:txBody>
          <a:bodyPr wrap="square" lIns="0" tIns="0" rIns="0" bIns="0" rtlCol="0"/>
          <a:lstStyle/>
          <a:p>
            <a:endParaRPr/>
          </a:p>
        </p:txBody>
      </p:sp>
      <p:sp>
        <p:nvSpPr>
          <p:cNvPr id="161" name="object 161"/>
          <p:cNvSpPr/>
          <p:nvPr/>
        </p:nvSpPr>
        <p:spPr>
          <a:xfrm>
            <a:off x="9647219" y="3277206"/>
            <a:ext cx="103505" cy="175260"/>
          </a:xfrm>
          <a:custGeom>
            <a:avLst/>
            <a:gdLst/>
            <a:ahLst/>
            <a:cxnLst/>
            <a:rect l="l" t="t" r="r" b="b"/>
            <a:pathLst>
              <a:path w="103504" h="175260">
                <a:moveTo>
                  <a:pt x="93669" y="0"/>
                </a:moveTo>
                <a:lnTo>
                  <a:pt x="0" y="155362"/>
                </a:lnTo>
                <a:lnTo>
                  <a:pt x="9790" y="174957"/>
                </a:lnTo>
                <a:lnTo>
                  <a:pt x="103455" y="19599"/>
                </a:lnTo>
                <a:lnTo>
                  <a:pt x="93669" y="0"/>
                </a:lnTo>
                <a:close/>
              </a:path>
            </a:pathLst>
          </a:custGeom>
          <a:solidFill>
            <a:srgbClr val="006CD5"/>
          </a:solidFill>
        </p:spPr>
        <p:txBody>
          <a:bodyPr wrap="square" lIns="0" tIns="0" rIns="0" bIns="0" rtlCol="0"/>
          <a:lstStyle/>
          <a:p>
            <a:endParaRPr/>
          </a:p>
        </p:txBody>
      </p:sp>
      <p:sp>
        <p:nvSpPr>
          <p:cNvPr id="162" name="object 162"/>
          <p:cNvSpPr/>
          <p:nvPr/>
        </p:nvSpPr>
        <p:spPr>
          <a:xfrm>
            <a:off x="9619262" y="2990261"/>
            <a:ext cx="110489" cy="109220"/>
          </a:xfrm>
          <a:custGeom>
            <a:avLst/>
            <a:gdLst/>
            <a:ahLst/>
            <a:cxnLst/>
            <a:rect l="l" t="t" r="r" b="b"/>
            <a:pathLst>
              <a:path w="110490" h="109219">
                <a:moveTo>
                  <a:pt x="82482" y="0"/>
                </a:moveTo>
                <a:lnTo>
                  <a:pt x="79684" y="0"/>
                </a:lnTo>
                <a:lnTo>
                  <a:pt x="4189" y="23808"/>
                </a:lnTo>
                <a:lnTo>
                  <a:pt x="1396" y="23808"/>
                </a:lnTo>
                <a:lnTo>
                  <a:pt x="0" y="26595"/>
                </a:lnTo>
                <a:lnTo>
                  <a:pt x="1396" y="30799"/>
                </a:lnTo>
                <a:lnTo>
                  <a:pt x="23766" y="104992"/>
                </a:lnTo>
                <a:lnTo>
                  <a:pt x="25163" y="107793"/>
                </a:lnTo>
                <a:lnTo>
                  <a:pt x="27956" y="109191"/>
                </a:lnTo>
                <a:lnTo>
                  <a:pt x="30754" y="109191"/>
                </a:lnTo>
                <a:lnTo>
                  <a:pt x="104852" y="85407"/>
                </a:lnTo>
                <a:lnTo>
                  <a:pt x="109047" y="85407"/>
                </a:lnTo>
                <a:lnTo>
                  <a:pt x="110443" y="81202"/>
                </a:lnTo>
                <a:lnTo>
                  <a:pt x="109047" y="78415"/>
                </a:lnTo>
                <a:lnTo>
                  <a:pt x="86677" y="4204"/>
                </a:lnTo>
                <a:lnTo>
                  <a:pt x="85280" y="1417"/>
                </a:lnTo>
                <a:lnTo>
                  <a:pt x="82482" y="0"/>
                </a:lnTo>
                <a:close/>
              </a:path>
            </a:pathLst>
          </a:custGeom>
          <a:solidFill>
            <a:srgbClr val="88C401"/>
          </a:solidFill>
        </p:spPr>
        <p:txBody>
          <a:bodyPr wrap="square" lIns="0" tIns="0" rIns="0" bIns="0" rtlCol="0"/>
          <a:lstStyle/>
          <a:p>
            <a:endParaRPr/>
          </a:p>
        </p:txBody>
      </p:sp>
      <p:sp>
        <p:nvSpPr>
          <p:cNvPr id="163" name="object 163"/>
          <p:cNvSpPr/>
          <p:nvPr/>
        </p:nvSpPr>
        <p:spPr>
          <a:xfrm>
            <a:off x="9619262" y="2990261"/>
            <a:ext cx="85725" cy="111125"/>
          </a:xfrm>
          <a:custGeom>
            <a:avLst/>
            <a:gdLst/>
            <a:ahLst/>
            <a:cxnLst/>
            <a:rect l="l" t="t" r="r" b="b"/>
            <a:pathLst>
              <a:path w="85725" h="111125">
                <a:moveTo>
                  <a:pt x="23766" y="107793"/>
                </a:moveTo>
                <a:lnTo>
                  <a:pt x="25163" y="109191"/>
                </a:lnTo>
                <a:lnTo>
                  <a:pt x="25163" y="110589"/>
                </a:lnTo>
                <a:lnTo>
                  <a:pt x="27956" y="110589"/>
                </a:lnTo>
                <a:lnTo>
                  <a:pt x="27956" y="109191"/>
                </a:lnTo>
                <a:lnTo>
                  <a:pt x="26560" y="109191"/>
                </a:lnTo>
                <a:lnTo>
                  <a:pt x="23766" y="107793"/>
                </a:lnTo>
                <a:close/>
              </a:path>
              <a:path w="85725" h="111125">
                <a:moveTo>
                  <a:pt x="0" y="28012"/>
                </a:moveTo>
                <a:lnTo>
                  <a:pt x="0" y="30799"/>
                </a:lnTo>
                <a:lnTo>
                  <a:pt x="23766" y="107793"/>
                </a:lnTo>
                <a:lnTo>
                  <a:pt x="23766" y="104992"/>
                </a:lnTo>
                <a:lnTo>
                  <a:pt x="1396" y="30799"/>
                </a:lnTo>
                <a:lnTo>
                  <a:pt x="0" y="28012"/>
                </a:lnTo>
                <a:close/>
              </a:path>
              <a:path w="85725" h="111125">
                <a:moveTo>
                  <a:pt x="85280" y="0"/>
                </a:moveTo>
                <a:lnTo>
                  <a:pt x="83879" y="0"/>
                </a:lnTo>
                <a:lnTo>
                  <a:pt x="85280" y="1417"/>
                </a:lnTo>
                <a:lnTo>
                  <a:pt x="85280" y="0"/>
                </a:lnTo>
                <a:close/>
              </a:path>
            </a:pathLst>
          </a:custGeom>
          <a:solidFill>
            <a:srgbClr val="FFFFFF"/>
          </a:solidFill>
        </p:spPr>
        <p:txBody>
          <a:bodyPr wrap="square" lIns="0" tIns="0" rIns="0" bIns="0" rtlCol="0"/>
          <a:lstStyle/>
          <a:p>
            <a:endParaRPr/>
          </a:p>
        </p:txBody>
      </p:sp>
      <p:sp>
        <p:nvSpPr>
          <p:cNvPr id="164" name="object 164"/>
          <p:cNvSpPr/>
          <p:nvPr/>
        </p:nvSpPr>
        <p:spPr>
          <a:xfrm>
            <a:off x="9619262" y="2990261"/>
            <a:ext cx="85725" cy="109220"/>
          </a:xfrm>
          <a:custGeom>
            <a:avLst/>
            <a:gdLst/>
            <a:ahLst/>
            <a:cxnLst/>
            <a:rect l="l" t="t" r="r" b="b"/>
            <a:pathLst>
              <a:path w="85725" h="109219">
                <a:moveTo>
                  <a:pt x="83879" y="0"/>
                </a:moveTo>
                <a:lnTo>
                  <a:pt x="81085" y="0"/>
                </a:lnTo>
                <a:lnTo>
                  <a:pt x="4189" y="23808"/>
                </a:lnTo>
                <a:lnTo>
                  <a:pt x="2793" y="23808"/>
                </a:lnTo>
                <a:lnTo>
                  <a:pt x="1396" y="25225"/>
                </a:lnTo>
                <a:lnTo>
                  <a:pt x="0" y="26595"/>
                </a:lnTo>
                <a:lnTo>
                  <a:pt x="0" y="28012"/>
                </a:lnTo>
                <a:lnTo>
                  <a:pt x="1396" y="30799"/>
                </a:lnTo>
                <a:lnTo>
                  <a:pt x="23766" y="104992"/>
                </a:lnTo>
                <a:lnTo>
                  <a:pt x="23766" y="107793"/>
                </a:lnTo>
                <a:lnTo>
                  <a:pt x="26560" y="109191"/>
                </a:lnTo>
                <a:lnTo>
                  <a:pt x="27956" y="109191"/>
                </a:lnTo>
                <a:lnTo>
                  <a:pt x="83879" y="2834"/>
                </a:lnTo>
                <a:lnTo>
                  <a:pt x="85280" y="2834"/>
                </a:lnTo>
                <a:lnTo>
                  <a:pt x="85280" y="1417"/>
                </a:lnTo>
                <a:lnTo>
                  <a:pt x="83879" y="0"/>
                </a:lnTo>
                <a:close/>
              </a:path>
            </a:pathLst>
          </a:custGeom>
          <a:solidFill>
            <a:srgbClr val="ACD54E"/>
          </a:solidFill>
        </p:spPr>
        <p:txBody>
          <a:bodyPr wrap="square" lIns="0" tIns="0" rIns="0" bIns="0" rtlCol="0"/>
          <a:lstStyle/>
          <a:p>
            <a:endParaRPr/>
          </a:p>
        </p:txBody>
      </p:sp>
      <p:sp>
        <p:nvSpPr>
          <p:cNvPr id="165" name="object 165"/>
          <p:cNvSpPr/>
          <p:nvPr/>
        </p:nvSpPr>
        <p:spPr>
          <a:xfrm>
            <a:off x="9684966" y="3218423"/>
            <a:ext cx="112395" cy="112395"/>
          </a:xfrm>
          <a:custGeom>
            <a:avLst/>
            <a:gdLst/>
            <a:ahLst/>
            <a:cxnLst/>
            <a:rect l="l" t="t" r="r" b="b"/>
            <a:pathLst>
              <a:path w="112395" h="112395">
                <a:moveTo>
                  <a:pt x="109051" y="0"/>
                </a:moveTo>
                <a:lnTo>
                  <a:pt x="2798" y="0"/>
                </a:lnTo>
                <a:lnTo>
                  <a:pt x="0" y="1398"/>
                </a:lnTo>
                <a:lnTo>
                  <a:pt x="0" y="109172"/>
                </a:lnTo>
                <a:lnTo>
                  <a:pt x="2798" y="111974"/>
                </a:lnTo>
                <a:lnTo>
                  <a:pt x="109051" y="111974"/>
                </a:lnTo>
                <a:lnTo>
                  <a:pt x="111845" y="109172"/>
                </a:lnTo>
                <a:lnTo>
                  <a:pt x="111845" y="1398"/>
                </a:lnTo>
                <a:lnTo>
                  <a:pt x="109051" y="0"/>
                </a:lnTo>
                <a:close/>
              </a:path>
            </a:pathLst>
          </a:custGeom>
          <a:solidFill>
            <a:srgbClr val="88C401"/>
          </a:solidFill>
        </p:spPr>
        <p:txBody>
          <a:bodyPr wrap="square" lIns="0" tIns="0" rIns="0" bIns="0" rtlCol="0"/>
          <a:lstStyle/>
          <a:p>
            <a:endParaRPr/>
          </a:p>
        </p:txBody>
      </p:sp>
      <p:sp>
        <p:nvSpPr>
          <p:cNvPr id="166" name="object 166"/>
          <p:cNvSpPr/>
          <p:nvPr/>
        </p:nvSpPr>
        <p:spPr>
          <a:xfrm>
            <a:off x="9684966" y="3218423"/>
            <a:ext cx="113664" cy="112395"/>
          </a:xfrm>
          <a:custGeom>
            <a:avLst/>
            <a:gdLst/>
            <a:ahLst/>
            <a:cxnLst/>
            <a:rect l="l" t="t" r="r" b="b"/>
            <a:pathLst>
              <a:path w="113665" h="112395">
                <a:moveTo>
                  <a:pt x="0" y="107774"/>
                </a:moveTo>
                <a:lnTo>
                  <a:pt x="0" y="110571"/>
                </a:lnTo>
                <a:lnTo>
                  <a:pt x="1401" y="111974"/>
                </a:lnTo>
                <a:lnTo>
                  <a:pt x="2798" y="111974"/>
                </a:lnTo>
                <a:lnTo>
                  <a:pt x="4194" y="110571"/>
                </a:lnTo>
                <a:lnTo>
                  <a:pt x="1401" y="110571"/>
                </a:lnTo>
                <a:lnTo>
                  <a:pt x="0" y="107774"/>
                </a:lnTo>
                <a:close/>
              </a:path>
              <a:path w="113665" h="112395">
                <a:moveTo>
                  <a:pt x="111844" y="0"/>
                </a:moveTo>
                <a:lnTo>
                  <a:pt x="109051" y="0"/>
                </a:lnTo>
                <a:lnTo>
                  <a:pt x="111844" y="2801"/>
                </a:lnTo>
                <a:lnTo>
                  <a:pt x="113241" y="1398"/>
                </a:lnTo>
                <a:lnTo>
                  <a:pt x="111844" y="0"/>
                </a:lnTo>
                <a:close/>
              </a:path>
            </a:pathLst>
          </a:custGeom>
          <a:solidFill>
            <a:srgbClr val="FFFFFF"/>
          </a:solidFill>
        </p:spPr>
        <p:txBody>
          <a:bodyPr wrap="square" lIns="0" tIns="0" rIns="0" bIns="0" rtlCol="0"/>
          <a:lstStyle/>
          <a:p>
            <a:endParaRPr/>
          </a:p>
        </p:txBody>
      </p:sp>
      <p:sp>
        <p:nvSpPr>
          <p:cNvPr id="167" name="object 167"/>
          <p:cNvSpPr/>
          <p:nvPr/>
        </p:nvSpPr>
        <p:spPr>
          <a:xfrm>
            <a:off x="9684966" y="3218423"/>
            <a:ext cx="112395" cy="111125"/>
          </a:xfrm>
          <a:custGeom>
            <a:avLst/>
            <a:gdLst/>
            <a:ahLst/>
            <a:cxnLst/>
            <a:rect l="l" t="t" r="r" b="b"/>
            <a:pathLst>
              <a:path w="112395" h="111125">
                <a:moveTo>
                  <a:pt x="109051" y="0"/>
                </a:moveTo>
                <a:lnTo>
                  <a:pt x="2798" y="0"/>
                </a:lnTo>
                <a:lnTo>
                  <a:pt x="0" y="2801"/>
                </a:lnTo>
                <a:lnTo>
                  <a:pt x="0" y="107774"/>
                </a:lnTo>
                <a:lnTo>
                  <a:pt x="1401" y="110571"/>
                </a:lnTo>
                <a:lnTo>
                  <a:pt x="4194" y="110571"/>
                </a:lnTo>
                <a:lnTo>
                  <a:pt x="111845" y="2801"/>
                </a:lnTo>
                <a:lnTo>
                  <a:pt x="109051" y="0"/>
                </a:lnTo>
                <a:close/>
              </a:path>
            </a:pathLst>
          </a:custGeom>
          <a:solidFill>
            <a:srgbClr val="ACD54E"/>
          </a:solidFill>
        </p:spPr>
        <p:txBody>
          <a:bodyPr wrap="square" lIns="0" tIns="0" rIns="0" bIns="0" rtlCol="0"/>
          <a:lstStyle/>
          <a:p>
            <a:endParaRPr/>
          </a:p>
        </p:txBody>
      </p:sp>
      <p:sp>
        <p:nvSpPr>
          <p:cNvPr id="168" name="object 168"/>
          <p:cNvSpPr/>
          <p:nvPr/>
        </p:nvSpPr>
        <p:spPr>
          <a:xfrm>
            <a:off x="9602484" y="3421373"/>
            <a:ext cx="75565" cy="74295"/>
          </a:xfrm>
          <a:custGeom>
            <a:avLst/>
            <a:gdLst/>
            <a:ahLst/>
            <a:cxnLst/>
            <a:rect l="l" t="t" r="r" b="b"/>
            <a:pathLst>
              <a:path w="75565" h="74295">
                <a:moveTo>
                  <a:pt x="32155" y="0"/>
                </a:moveTo>
                <a:lnTo>
                  <a:pt x="27961" y="0"/>
                </a:lnTo>
                <a:lnTo>
                  <a:pt x="26564" y="2801"/>
                </a:lnTo>
                <a:lnTo>
                  <a:pt x="1396" y="39189"/>
                </a:lnTo>
                <a:lnTo>
                  <a:pt x="0" y="41990"/>
                </a:lnTo>
                <a:lnTo>
                  <a:pt x="0" y="46189"/>
                </a:lnTo>
                <a:lnTo>
                  <a:pt x="2798" y="47588"/>
                </a:lnTo>
                <a:lnTo>
                  <a:pt x="40545" y="72780"/>
                </a:lnTo>
                <a:lnTo>
                  <a:pt x="43338" y="74183"/>
                </a:lnTo>
                <a:lnTo>
                  <a:pt x="46136" y="74183"/>
                </a:lnTo>
                <a:lnTo>
                  <a:pt x="47533" y="71382"/>
                </a:lnTo>
                <a:lnTo>
                  <a:pt x="72696" y="33591"/>
                </a:lnTo>
                <a:lnTo>
                  <a:pt x="75494" y="30790"/>
                </a:lnTo>
                <a:lnTo>
                  <a:pt x="74097" y="27993"/>
                </a:lnTo>
                <a:lnTo>
                  <a:pt x="71299" y="26595"/>
                </a:lnTo>
                <a:lnTo>
                  <a:pt x="34949" y="1398"/>
                </a:lnTo>
                <a:lnTo>
                  <a:pt x="32155" y="0"/>
                </a:lnTo>
                <a:close/>
              </a:path>
            </a:pathLst>
          </a:custGeom>
          <a:solidFill>
            <a:srgbClr val="88C401"/>
          </a:solidFill>
        </p:spPr>
        <p:txBody>
          <a:bodyPr wrap="square" lIns="0" tIns="0" rIns="0" bIns="0" rtlCol="0"/>
          <a:lstStyle/>
          <a:p>
            <a:endParaRPr/>
          </a:p>
        </p:txBody>
      </p:sp>
      <p:sp>
        <p:nvSpPr>
          <p:cNvPr id="169" name="object 169"/>
          <p:cNvSpPr/>
          <p:nvPr/>
        </p:nvSpPr>
        <p:spPr>
          <a:xfrm>
            <a:off x="9636036" y="3421373"/>
            <a:ext cx="43815" cy="32384"/>
          </a:xfrm>
          <a:custGeom>
            <a:avLst/>
            <a:gdLst/>
            <a:ahLst/>
            <a:cxnLst/>
            <a:rect l="l" t="t" r="r" b="b"/>
            <a:pathLst>
              <a:path w="43815" h="32385">
                <a:moveTo>
                  <a:pt x="27961" y="18196"/>
                </a:moveTo>
                <a:lnTo>
                  <a:pt x="27961" y="19594"/>
                </a:lnTo>
                <a:lnTo>
                  <a:pt x="37747" y="26595"/>
                </a:lnTo>
                <a:lnTo>
                  <a:pt x="40545" y="29391"/>
                </a:lnTo>
                <a:lnTo>
                  <a:pt x="40545" y="32193"/>
                </a:lnTo>
                <a:lnTo>
                  <a:pt x="43338" y="30790"/>
                </a:lnTo>
                <a:lnTo>
                  <a:pt x="43338" y="29391"/>
                </a:lnTo>
                <a:lnTo>
                  <a:pt x="41941" y="27993"/>
                </a:lnTo>
                <a:lnTo>
                  <a:pt x="27961" y="18196"/>
                </a:lnTo>
                <a:close/>
              </a:path>
              <a:path w="43815" h="32385">
                <a:moveTo>
                  <a:pt x="1396" y="1398"/>
                </a:moveTo>
                <a:lnTo>
                  <a:pt x="12584" y="9797"/>
                </a:lnTo>
                <a:lnTo>
                  <a:pt x="13980" y="8399"/>
                </a:lnTo>
                <a:lnTo>
                  <a:pt x="1396" y="1398"/>
                </a:lnTo>
                <a:close/>
              </a:path>
              <a:path w="43815" h="32385">
                <a:moveTo>
                  <a:pt x="1396" y="0"/>
                </a:moveTo>
                <a:lnTo>
                  <a:pt x="0" y="0"/>
                </a:lnTo>
                <a:lnTo>
                  <a:pt x="1396" y="1398"/>
                </a:lnTo>
                <a:lnTo>
                  <a:pt x="1396" y="0"/>
                </a:lnTo>
                <a:close/>
              </a:path>
            </a:pathLst>
          </a:custGeom>
          <a:solidFill>
            <a:srgbClr val="FFFFFF"/>
          </a:solidFill>
        </p:spPr>
        <p:txBody>
          <a:bodyPr wrap="square" lIns="0" tIns="0" rIns="0" bIns="0" rtlCol="0"/>
          <a:lstStyle/>
          <a:p>
            <a:endParaRPr/>
          </a:p>
        </p:txBody>
      </p:sp>
      <p:sp>
        <p:nvSpPr>
          <p:cNvPr id="170" name="object 170"/>
          <p:cNvSpPr/>
          <p:nvPr/>
        </p:nvSpPr>
        <p:spPr>
          <a:xfrm>
            <a:off x="9602484" y="3421373"/>
            <a:ext cx="74295" cy="45085"/>
          </a:xfrm>
          <a:custGeom>
            <a:avLst/>
            <a:gdLst/>
            <a:ahLst/>
            <a:cxnLst/>
            <a:rect l="l" t="t" r="r" b="b"/>
            <a:pathLst>
              <a:path w="74295" h="45085">
                <a:moveTo>
                  <a:pt x="33552" y="0"/>
                </a:moveTo>
                <a:lnTo>
                  <a:pt x="29357" y="0"/>
                </a:lnTo>
                <a:lnTo>
                  <a:pt x="27961" y="1398"/>
                </a:lnTo>
                <a:lnTo>
                  <a:pt x="27961" y="2801"/>
                </a:lnTo>
                <a:lnTo>
                  <a:pt x="1396" y="41990"/>
                </a:lnTo>
                <a:lnTo>
                  <a:pt x="0" y="43388"/>
                </a:lnTo>
                <a:lnTo>
                  <a:pt x="1396" y="44786"/>
                </a:lnTo>
                <a:lnTo>
                  <a:pt x="2798" y="44786"/>
                </a:lnTo>
                <a:lnTo>
                  <a:pt x="74097" y="32193"/>
                </a:lnTo>
                <a:lnTo>
                  <a:pt x="74097" y="29391"/>
                </a:lnTo>
                <a:lnTo>
                  <a:pt x="71299" y="26595"/>
                </a:lnTo>
                <a:lnTo>
                  <a:pt x="61513" y="19594"/>
                </a:lnTo>
                <a:lnTo>
                  <a:pt x="46136" y="9797"/>
                </a:lnTo>
                <a:lnTo>
                  <a:pt x="34949" y="1398"/>
                </a:lnTo>
                <a:lnTo>
                  <a:pt x="33552" y="0"/>
                </a:lnTo>
                <a:close/>
              </a:path>
            </a:pathLst>
          </a:custGeom>
          <a:solidFill>
            <a:srgbClr val="ACD54E"/>
          </a:solidFill>
        </p:spPr>
        <p:txBody>
          <a:bodyPr wrap="square" lIns="0" tIns="0" rIns="0" bIns="0" rtlCol="0"/>
          <a:lstStyle/>
          <a:p>
            <a:endParaRPr/>
          </a:p>
        </p:txBody>
      </p:sp>
      <p:sp>
        <p:nvSpPr>
          <p:cNvPr id="171" name="object 171"/>
          <p:cNvSpPr/>
          <p:nvPr/>
        </p:nvSpPr>
        <p:spPr>
          <a:xfrm>
            <a:off x="9799609" y="3433972"/>
            <a:ext cx="119380" cy="118110"/>
          </a:xfrm>
          <a:custGeom>
            <a:avLst/>
            <a:gdLst/>
            <a:ahLst/>
            <a:cxnLst/>
            <a:rect l="l" t="t" r="r" b="b"/>
            <a:pathLst>
              <a:path w="119379" h="118110">
                <a:moveTo>
                  <a:pt x="76891" y="0"/>
                </a:moveTo>
                <a:lnTo>
                  <a:pt x="1396" y="37790"/>
                </a:lnTo>
                <a:lnTo>
                  <a:pt x="0" y="41990"/>
                </a:lnTo>
                <a:lnTo>
                  <a:pt x="1396" y="44786"/>
                </a:lnTo>
                <a:lnTo>
                  <a:pt x="36345" y="113370"/>
                </a:lnTo>
                <a:lnTo>
                  <a:pt x="37747" y="116169"/>
                </a:lnTo>
                <a:lnTo>
                  <a:pt x="41942" y="117569"/>
                </a:lnTo>
                <a:lnTo>
                  <a:pt x="117450" y="79778"/>
                </a:lnTo>
                <a:lnTo>
                  <a:pt x="118818" y="75581"/>
                </a:lnTo>
                <a:lnTo>
                  <a:pt x="117450" y="72780"/>
                </a:lnTo>
                <a:lnTo>
                  <a:pt x="81085" y="2796"/>
                </a:lnTo>
                <a:lnTo>
                  <a:pt x="79689" y="1398"/>
                </a:lnTo>
                <a:lnTo>
                  <a:pt x="76891" y="0"/>
                </a:lnTo>
                <a:close/>
              </a:path>
            </a:pathLst>
          </a:custGeom>
          <a:solidFill>
            <a:srgbClr val="88C401"/>
          </a:solidFill>
        </p:spPr>
        <p:txBody>
          <a:bodyPr wrap="square" lIns="0" tIns="0" rIns="0" bIns="0" rtlCol="0"/>
          <a:lstStyle/>
          <a:p>
            <a:endParaRPr/>
          </a:p>
        </p:txBody>
      </p:sp>
      <p:sp>
        <p:nvSpPr>
          <p:cNvPr id="172" name="object 172"/>
          <p:cNvSpPr/>
          <p:nvPr/>
        </p:nvSpPr>
        <p:spPr>
          <a:xfrm>
            <a:off x="9799609" y="3433972"/>
            <a:ext cx="80010" cy="119380"/>
          </a:xfrm>
          <a:custGeom>
            <a:avLst/>
            <a:gdLst/>
            <a:ahLst/>
            <a:cxnLst/>
            <a:rect l="l" t="t" r="r" b="b"/>
            <a:pathLst>
              <a:path w="80009" h="119379">
                <a:moveTo>
                  <a:pt x="1396" y="44786"/>
                </a:moveTo>
                <a:lnTo>
                  <a:pt x="37747" y="117569"/>
                </a:lnTo>
                <a:lnTo>
                  <a:pt x="39143" y="118969"/>
                </a:lnTo>
                <a:lnTo>
                  <a:pt x="41942" y="118969"/>
                </a:lnTo>
                <a:lnTo>
                  <a:pt x="41942" y="117569"/>
                </a:lnTo>
                <a:lnTo>
                  <a:pt x="40540" y="117569"/>
                </a:lnTo>
                <a:lnTo>
                  <a:pt x="37747" y="116169"/>
                </a:lnTo>
                <a:lnTo>
                  <a:pt x="36345" y="113370"/>
                </a:lnTo>
                <a:lnTo>
                  <a:pt x="1396" y="44786"/>
                </a:lnTo>
                <a:close/>
              </a:path>
              <a:path w="80009" h="119379">
                <a:moveTo>
                  <a:pt x="0" y="41990"/>
                </a:moveTo>
                <a:lnTo>
                  <a:pt x="0" y="43388"/>
                </a:lnTo>
                <a:lnTo>
                  <a:pt x="1396" y="44786"/>
                </a:lnTo>
                <a:lnTo>
                  <a:pt x="0" y="41990"/>
                </a:lnTo>
                <a:close/>
              </a:path>
              <a:path w="80009" h="119379">
                <a:moveTo>
                  <a:pt x="1396" y="39188"/>
                </a:moveTo>
                <a:lnTo>
                  <a:pt x="0" y="40587"/>
                </a:lnTo>
                <a:lnTo>
                  <a:pt x="0" y="41990"/>
                </a:lnTo>
                <a:lnTo>
                  <a:pt x="1396" y="40587"/>
                </a:lnTo>
                <a:lnTo>
                  <a:pt x="1396" y="39188"/>
                </a:lnTo>
                <a:close/>
              </a:path>
              <a:path w="80009" h="119379">
                <a:moveTo>
                  <a:pt x="79689" y="0"/>
                </a:moveTo>
                <a:lnTo>
                  <a:pt x="76891" y="0"/>
                </a:lnTo>
                <a:lnTo>
                  <a:pt x="78287" y="1398"/>
                </a:lnTo>
                <a:lnTo>
                  <a:pt x="79689" y="1398"/>
                </a:lnTo>
                <a:lnTo>
                  <a:pt x="79689" y="0"/>
                </a:lnTo>
                <a:close/>
              </a:path>
            </a:pathLst>
          </a:custGeom>
          <a:solidFill>
            <a:srgbClr val="FFFFFF"/>
          </a:solidFill>
        </p:spPr>
        <p:txBody>
          <a:bodyPr wrap="square" lIns="0" tIns="0" rIns="0" bIns="0" rtlCol="0"/>
          <a:lstStyle/>
          <a:p>
            <a:endParaRPr/>
          </a:p>
        </p:txBody>
      </p:sp>
      <p:sp>
        <p:nvSpPr>
          <p:cNvPr id="173" name="object 173"/>
          <p:cNvSpPr/>
          <p:nvPr/>
        </p:nvSpPr>
        <p:spPr>
          <a:xfrm>
            <a:off x="9799609" y="3433972"/>
            <a:ext cx="80010" cy="118110"/>
          </a:xfrm>
          <a:custGeom>
            <a:avLst/>
            <a:gdLst/>
            <a:ahLst/>
            <a:cxnLst/>
            <a:rect l="l" t="t" r="r" b="b"/>
            <a:pathLst>
              <a:path w="80009" h="118110">
                <a:moveTo>
                  <a:pt x="76891" y="0"/>
                </a:moveTo>
                <a:lnTo>
                  <a:pt x="75494" y="0"/>
                </a:lnTo>
                <a:lnTo>
                  <a:pt x="2793" y="37790"/>
                </a:lnTo>
                <a:lnTo>
                  <a:pt x="1396" y="39188"/>
                </a:lnTo>
                <a:lnTo>
                  <a:pt x="1396" y="40587"/>
                </a:lnTo>
                <a:lnTo>
                  <a:pt x="0" y="41990"/>
                </a:lnTo>
                <a:lnTo>
                  <a:pt x="1396" y="44786"/>
                </a:lnTo>
                <a:lnTo>
                  <a:pt x="36345" y="113370"/>
                </a:lnTo>
                <a:lnTo>
                  <a:pt x="37747" y="116169"/>
                </a:lnTo>
                <a:lnTo>
                  <a:pt x="40540" y="117569"/>
                </a:lnTo>
                <a:lnTo>
                  <a:pt x="41942" y="117569"/>
                </a:lnTo>
                <a:lnTo>
                  <a:pt x="78287" y="2796"/>
                </a:lnTo>
                <a:lnTo>
                  <a:pt x="79689" y="2796"/>
                </a:lnTo>
                <a:lnTo>
                  <a:pt x="79689" y="1398"/>
                </a:lnTo>
                <a:lnTo>
                  <a:pt x="78287" y="1398"/>
                </a:lnTo>
                <a:lnTo>
                  <a:pt x="76891" y="0"/>
                </a:lnTo>
                <a:close/>
              </a:path>
            </a:pathLst>
          </a:custGeom>
          <a:solidFill>
            <a:srgbClr val="ACD54E"/>
          </a:solidFill>
        </p:spPr>
        <p:txBody>
          <a:bodyPr wrap="square" lIns="0" tIns="0" rIns="0" bIns="0" rtlCol="0"/>
          <a:lstStyle/>
          <a:p>
            <a:endParaRPr/>
          </a:p>
        </p:txBody>
      </p:sp>
      <p:sp>
        <p:nvSpPr>
          <p:cNvPr id="174" name="object 174"/>
          <p:cNvSpPr/>
          <p:nvPr/>
        </p:nvSpPr>
        <p:spPr>
          <a:xfrm>
            <a:off x="9413747" y="3170834"/>
            <a:ext cx="95250" cy="95250"/>
          </a:xfrm>
          <a:custGeom>
            <a:avLst/>
            <a:gdLst/>
            <a:ahLst/>
            <a:cxnLst/>
            <a:rect l="l" t="t" r="r" b="b"/>
            <a:pathLst>
              <a:path w="95250" h="95250">
                <a:moveTo>
                  <a:pt x="22368" y="0"/>
                </a:moveTo>
                <a:lnTo>
                  <a:pt x="19572" y="1398"/>
                </a:lnTo>
                <a:lnTo>
                  <a:pt x="18174" y="5597"/>
                </a:lnTo>
                <a:lnTo>
                  <a:pt x="1398" y="69983"/>
                </a:lnTo>
                <a:lnTo>
                  <a:pt x="0" y="72780"/>
                </a:lnTo>
                <a:lnTo>
                  <a:pt x="2796" y="75581"/>
                </a:lnTo>
                <a:lnTo>
                  <a:pt x="5592" y="76979"/>
                </a:lnTo>
                <a:lnTo>
                  <a:pt x="69903" y="93777"/>
                </a:lnTo>
                <a:lnTo>
                  <a:pt x="72696" y="95176"/>
                </a:lnTo>
                <a:lnTo>
                  <a:pt x="76891" y="93777"/>
                </a:lnTo>
                <a:lnTo>
                  <a:pt x="76891" y="89578"/>
                </a:lnTo>
                <a:lnTo>
                  <a:pt x="95066" y="25192"/>
                </a:lnTo>
                <a:lnTo>
                  <a:pt x="95066" y="22395"/>
                </a:lnTo>
                <a:lnTo>
                  <a:pt x="93669" y="19594"/>
                </a:lnTo>
                <a:lnTo>
                  <a:pt x="90871" y="18196"/>
                </a:lnTo>
                <a:lnTo>
                  <a:pt x="25164" y="1398"/>
                </a:lnTo>
                <a:lnTo>
                  <a:pt x="22368" y="0"/>
                </a:lnTo>
                <a:close/>
              </a:path>
            </a:pathLst>
          </a:custGeom>
          <a:solidFill>
            <a:srgbClr val="88C401"/>
          </a:solidFill>
        </p:spPr>
        <p:txBody>
          <a:bodyPr wrap="square" lIns="0" tIns="0" rIns="0" bIns="0" rtlCol="0"/>
          <a:lstStyle/>
          <a:p>
            <a:endParaRPr/>
          </a:p>
        </p:txBody>
      </p:sp>
      <p:sp>
        <p:nvSpPr>
          <p:cNvPr id="175" name="object 175"/>
          <p:cNvSpPr/>
          <p:nvPr/>
        </p:nvSpPr>
        <p:spPr>
          <a:xfrm>
            <a:off x="9413747" y="3170834"/>
            <a:ext cx="96520" cy="76200"/>
          </a:xfrm>
          <a:custGeom>
            <a:avLst/>
            <a:gdLst/>
            <a:ahLst/>
            <a:cxnLst/>
            <a:rect l="l" t="t" r="r" b="b"/>
            <a:pathLst>
              <a:path w="96520" h="76200">
                <a:moveTo>
                  <a:pt x="1398" y="72780"/>
                </a:moveTo>
                <a:lnTo>
                  <a:pt x="0" y="74183"/>
                </a:lnTo>
                <a:lnTo>
                  <a:pt x="1398" y="75581"/>
                </a:lnTo>
                <a:lnTo>
                  <a:pt x="2796" y="75581"/>
                </a:lnTo>
                <a:lnTo>
                  <a:pt x="1398" y="74183"/>
                </a:lnTo>
                <a:lnTo>
                  <a:pt x="1398" y="72780"/>
                </a:lnTo>
                <a:close/>
              </a:path>
              <a:path w="96520" h="76200">
                <a:moveTo>
                  <a:pt x="26562" y="0"/>
                </a:moveTo>
                <a:lnTo>
                  <a:pt x="23766" y="0"/>
                </a:lnTo>
                <a:lnTo>
                  <a:pt x="22368" y="1398"/>
                </a:lnTo>
                <a:lnTo>
                  <a:pt x="25164" y="1398"/>
                </a:lnTo>
                <a:lnTo>
                  <a:pt x="90871" y="18196"/>
                </a:lnTo>
                <a:lnTo>
                  <a:pt x="95066" y="22395"/>
                </a:lnTo>
                <a:lnTo>
                  <a:pt x="96463" y="20992"/>
                </a:lnTo>
                <a:lnTo>
                  <a:pt x="96463" y="19594"/>
                </a:lnTo>
                <a:lnTo>
                  <a:pt x="93669" y="18196"/>
                </a:lnTo>
                <a:lnTo>
                  <a:pt x="26562" y="0"/>
                </a:lnTo>
                <a:close/>
              </a:path>
            </a:pathLst>
          </a:custGeom>
          <a:solidFill>
            <a:srgbClr val="FFFFFF"/>
          </a:solidFill>
        </p:spPr>
        <p:txBody>
          <a:bodyPr wrap="square" lIns="0" tIns="0" rIns="0" bIns="0" rtlCol="0"/>
          <a:lstStyle/>
          <a:p>
            <a:endParaRPr/>
          </a:p>
        </p:txBody>
      </p:sp>
      <p:sp>
        <p:nvSpPr>
          <p:cNvPr id="176" name="object 176"/>
          <p:cNvSpPr/>
          <p:nvPr/>
        </p:nvSpPr>
        <p:spPr>
          <a:xfrm>
            <a:off x="9415145" y="3172233"/>
            <a:ext cx="93980" cy="74295"/>
          </a:xfrm>
          <a:custGeom>
            <a:avLst/>
            <a:gdLst/>
            <a:ahLst/>
            <a:cxnLst/>
            <a:rect l="l" t="t" r="r" b="b"/>
            <a:pathLst>
              <a:path w="93979" h="74294">
                <a:moveTo>
                  <a:pt x="23766" y="0"/>
                </a:moveTo>
                <a:lnTo>
                  <a:pt x="19572" y="0"/>
                </a:lnTo>
                <a:lnTo>
                  <a:pt x="18174" y="1402"/>
                </a:lnTo>
                <a:lnTo>
                  <a:pt x="18174" y="2801"/>
                </a:lnTo>
                <a:lnTo>
                  <a:pt x="0" y="69983"/>
                </a:lnTo>
                <a:lnTo>
                  <a:pt x="0" y="72785"/>
                </a:lnTo>
                <a:lnTo>
                  <a:pt x="1398" y="74183"/>
                </a:lnTo>
                <a:lnTo>
                  <a:pt x="2796" y="74183"/>
                </a:lnTo>
                <a:lnTo>
                  <a:pt x="2796" y="72785"/>
                </a:lnTo>
                <a:lnTo>
                  <a:pt x="92271" y="20997"/>
                </a:lnTo>
                <a:lnTo>
                  <a:pt x="93668" y="20997"/>
                </a:lnTo>
                <a:lnTo>
                  <a:pt x="89473" y="16798"/>
                </a:lnTo>
                <a:lnTo>
                  <a:pt x="23766" y="0"/>
                </a:lnTo>
                <a:close/>
              </a:path>
            </a:pathLst>
          </a:custGeom>
          <a:solidFill>
            <a:srgbClr val="ACD54E"/>
          </a:solidFill>
        </p:spPr>
        <p:txBody>
          <a:bodyPr wrap="square" lIns="0" tIns="0" rIns="0" bIns="0" rtlCol="0"/>
          <a:lstStyle/>
          <a:p>
            <a:endParaRPr/>
          </a:p>
        </p:txBody>
      </p:sp>
      <p:sp>
        <p:nvSpPr>
          <p:cNvPr id="177" name="object 177"/>
          <p:cNvSpPr/>
          <p:nvPr/>
        </p:nvSpPr>
        <p:spPr>
          <a:xfrm>
            <a:off x="8428355" y="1930019"/>
            <a:ext cx="342773" cy="254634"/>
          </a:xfrm>
          <a:prstGeom prst="rect">
            <a:avLst/>
          </a:prstGeom>
          <a:blipFill>
            <a:blip r:embed="rId13" cstate="print"/>
            <a:stretch>
              <a:fillRect/>
            </a:stretch>
          </a:blipFill>
        </p:spPr>
        <p:txBody>
          <a:bodyPr wrap="square" lIns="0" tIns="0" rIns="0" bIns="0" rtlCol="0"/>
          <a:lstStyle/>
          <a:p>
            <a:endParaRPr/>
          </a:p>
        </p:txBody>
      </p:sp>
      <p:sp>
        <p:nvSpPr>
          <p:cNvPr id="178" name="object 178"/>
          <p:cNvSpPr/>
          <p:nvPr/>
        </p:nvSpPr>
        <p:spPr>
          <a:xfrm>
            <a:off x="10563859" y="1881711"/>
            <a:ext cx="313055" cy="200025"/>
          </a:xfrm>
          <a:custGeom>
            <a:avLst/>
            <a:gdLst/>
            <a:ahLst/>
            <a:cxnLst/>
            <a:rect l="l" t="t" r="r" b="b"/>
            <a:pathLst>
              <a:path w="313054" h="200025">
                <a:moveTo>
                  <a:pt x="312920" y="136064"/>
                </a:moveTo>
                <a:lnTo>
                  <a:pt x="237109" y="136064"/>
                </a:lnTo>
                <a:lnTo>
                  <a:pt x="239014" y="137842"/>
                </a:lnTo>
                <a:lnTo>
                  <a:pt x="239141" y="199310"/>
                </a:lnTo>
                <a:lnTo>
                  <a:pt x="246253" y="199310"/>
                </a:lnTo>
                <a:lnTo>
                  <a:pt x="253365" y="199564"/>
                </a:lnTo>
                <a:lnTo>
                  <a:pt x="260350" y="198167"/>
                </a:lnTo>
                <a:lnTo>
                  <a:pt x="278941" y="191339"/>
                </a:lnTo>
                <a:lnTo>
                  <a:pt x="294592" y="179641"/>
                </a:lnTo>
                <a:lnTo>
                  <a:pt x="306266" y="163966"/>
                </a:lnTo>
                <a:lnTo>
                  <a:pt x="312882" y="145335"/>
                </a:lnTo>
                <a:lnTo>
                  <a:pt x="312920" y="136064"/>
                </a:lnTo>
                <a:close/>
              </a:path>
              <a:path w="313054" h="200025">
                <a:moveTo>
                  <a:pt x="89697" y="16194"/>
                </a:moveTo>
                <a:lnTo>
                  <a:pt x="58420" y="26606"/>
                </a:lnTo>
                <a:lnTo>
                  <a:pt x="36762" y="51520"/>
                </a:lnTo>
                <a:lnTo>
                  <a:pt x="32512" y="85899"/>
                </a:lnTo>
                <a:lnTo>
                  <a:pt x="33274" y="89709"/>
                </a:lnTo>
                <a:lnTo>
                  <a:pt x="31876" y="91233"/>
                </a:lnTo>
                <a:lnTo>
                  <a:pt x="809" y="131085"/>
                </a:lnTo>
                <a:lnTo>
                  <a:pt x="0" y="146732"/>
                </a:lnTo>
                <a:lnTo>
                  <a:pt x="4268" y="163851"/>
                </a:lnTo>
                <a:lnTo>
                  <a:pt x="40005" y="196516"/>
                </a:lnTo>
                <a:lnTo>
                  <a:pt x="57356" y="199120"/>
                </a:lnTo>
                <a:lnTo>
                  <a:pt x="74803" y="199052"/>
                </a:lnTo>
                <a:lnTo>
                  <a:pt x="74930" y="137715"/>
                </a:lnTo>
                <a:lnTo>
                  <a:pt x="76835" y="135937"/>
                </a:lnTo>
                <a:lnTo>
                  <a:pt x="312920" y="135810"/>
                </a:lnTo>
                <a:lnTo>
                  <a:pt x="312908" y="120755"/>
                </a:lnTo>
                <a:lnTo>
                  <a:pt x="304292" y="98647"/>
                </a:lnTo>
                <a:lnTo>
                  <a:pt x="288532" y="80897"/>
                </a:lnTo>
                <a:lnTo>
                  <a:pt x="267081" y="69516"/>
                </a:lnTo>
                <a:lnTo>
                  <a:pt x="264541" y="68627"/>
                </a:lnTo>
                <a:lnTo>
                  <a:pt x="263525" y="67484"/>
                </a:lnTo>
                <a:lnTo>
                  <a:pt x="263271" y="64563"/>
                </a:lnTo>
                <a:lnTo>
                  <a:pt x="262890" y="61134"/>
                </a:lnTo>
                <a:lnTo>
                  <a:pt x="261620" y="54403"/>
                </a:lnTo>
                <a:lnTo>
                  <a:pt x="246318" y="27733"/>
                </a:lnTo>
                <a:lnTo>
                  <a:pt x="126365" y="27733"/>
                </a:lnTo>
                <a:lnTo>
                  <a:pt x="122809" y="25320"/>
                </a:lnTo>
                <a:lnTo>
                  <a:pt x="89697" y="16194"/>
                </a:lnTo>
                <a:close/>
              </a:path>
              <a:path w="313054" h="200025">
                <a:moveTo>
                  <a:pt x="312920" y="135810"/>
                </a:moveTo>
                <a:lnTo>
                  <a:pt x="169545" y="135810"/>
                </a:lnTo>
                <a:lnTo>
                  <a:pt x="212471" y="136191"/>
                </a:lnTo>
                <a:lnTo>
                  <a:pt x="218186" y="136064"/>
                </a:lnTo>
                <a:lnTo>
                  <a:pt x="312920" y="136064"/>
                </a:lnTo>
                <a:lnTo>
                  <a:pt x="312920" y="135810"/>
                </a:lnTo>
                <a:close/>
              </a:path>
              <a:path w="313054" h="200025">
                <a:moveTo>
                  <a:pt x="169545" y="135810"/>
                </a:moveTo>
                <a:lnTo>
                  <a:pt x="144272" y="135810"/>
                </a:lnTo>
                <a:lnTo>
                  <a:pt x="152382" y="136007"/>
                </a:lnTo>
                <a:lnTo>
                  <a:pt x="156384" y="135953"/>
                </a:lnTo>
                <a:lnTo>
                  <a:pt x="160649" y="135828"/>
                </a:lnTo>
                <a:lnTo>
                  <a:pt x="169545" y="135810"/>
                </a:lnTo>
                <a:close/>
              </a:path>
              <a:path w="313054" h="200025">
                <a:moveTo>
                  <a:pt x="205565" y="0"/>
                </a:moveTo>
                <a:lnTo>
                  <a:pt x="165661" y="1486"/>
                </a:lnTo>
                <a:lnTo>
                  <a:pt x="130937" y="24177"/>
                </a:lnTo>
                <a:lnTo>
                  <a:pt x="128016" y="27479"/>
                </a:lnTo>
                <a:lnTo>
                  <a:pt x="126365" y="27733"/>
                </a:lnTo>
                <a:lnTo>
                  <a:pt x="246318" y="27733"/>
                </a:lnTo>
                <a:lnTo>
                  <a:pt x="240825" y="18159"/>
                </a:lnTo>
                <a:lnTo>
                  <a:pt x="205565" y="0"/>
                </a:lnTo>
                <a:close/>
              </a:path>
            </a:pathLst>
          </a:custGeom>
          <a:solidFill>
            <a:srgbClr val="D2E2F3"/>
          </a:solidFill>
        </p:spPr>
        <p:txBody>
          <a:bodyPr wrap="square" lIns="0" tIns="0" rIns="0" bIns="0" rtlCol="0"/>
          <a:lstStyle/>
          <a:p>
            <a:endParaRPr/>
          </a:p>
        </p:txBody>
      </p:sp>
      <p:sp>
        <p:nvSpPr>
          <p:cNvPr id="179" name="object 179"/>
          <p:cNvSpPr/>
          <p:nvPr/>
        </p:nvSpPr>
        <p:spPr>
          <a:xfrm>
            <a:off x="10638281" y="1928622"/>
            <a:ext cx="163829" cy="263905"/>
          </a:xfrm>
          <a:prstGeom prst="rect">
            <a:avLst/>
          </a:prstGeom>
          <a:blipFill>
            <a:blip r:embed="rId14" cstate="print"/>
            <a:stretch>
              <a:fillRect/>
            </a:stretch>
          </a:blipFill>
        </p:spPr>
        <p:txBody>
          <a:bodyPr wrap="square" lIns="0" tIns="0" rIns="0" bIns="0" rtlCol="0"/>
          <a:lstStyle/>
          <a:p>
            <a:endParaRPr/>
          </a:p>
        </p:txBody>
      </p:sp>
      <p:sp>
        <p:nvSpPr>
          <p:cNvPr id="180" name="object 180"/>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181" name="object 181"/>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182" name="object 182"/>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183" name="object 183"/>
          <p:cNvSpPr/>
          <p:nvPr/>
        </p:nvSpPr>
        <p:spPr>
          <a:xfrm>
            <a:off x="1068628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4" name="object 184"/>
          <p:cNvSpPr/>
          <p:nvPr/>
        </p:nvSpPr>
        <p:spPr>
          <a:xfrm>
            <a:off x="1121206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5" name="object 185"/>
          <p:cNvSpPr/>
          <p:nvPr/>
        </p:nvSpPr>
        <p:spPr>
          <a:xfrm>
            <a:off x="11743943" y="324611"/>
            <a:ext cx="230124" cy="201168"/>
          </a:xfrm>
          <a:prstGeom prst="rect">
            <a:avLst/>
          </a:prstGeom>
          <a:blipFill>
            <a:blip r:embed="rId16" cstate="print"/>
            <a:stretch>
              <a:fillRect/>
            </a:stretch>
          </a:blipFill>
        </p:spPr>
        <p:txBody>
          <a:bodyPr wrap="square" lIns="0" tIns="0" rIns="0" bIns="0" rtlCol="0"/>
          <a:lstStyle/>
          <a:p>
            <a:endParaRPr/>
          </a:p>
        </p:txBody>
      </p:sp>
      <p:sp>
        <p:nvSpPr>
          <p:cNvPr id="186" name="object 186"/>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F5D4-B420-4A3C-B927-C9AF1AFD2B69}"/>
              </a:ext>
            </a:extLst>
          </p:cNvPr>
          <p:cNvSpPr>
            <a:spLocks noGrp="1"/>
          </p:cNvSpPr>
          <p:nvPr>
            <p:ph type="ctrTitle"/>
          </p:nvPr>
        </p:nvSpPr>
        <p:spPr/>
        <p:txBody>
          <a:bodyPr/>
          <a:lstStyle/>
          <a:p>
            <a:r>
              <a:rPr lang="en-IN" dirty="0"/>
              <a:t>Demo – Data Bricks </a:t>
            </a:r>
          </a:p>
        </p:txBody>
      </p:sp>
      <p:sp>
        <p:nvSpPr>
          <p:cNvPr id="5" name="Subtitle 4">
            <a:extLst>
              <a:ext uri="{FF2B5EF4-FFF2-40B4-BE49-F238E27FC236}">
                <a16:creationId xmlns:a16="http://schemas.microsoft.com/office/drawing/2014/main" id="{8EE534B6-D81C-4C94-B1D2-7D6F7DE11D0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888549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214" y="449326"/>
            <a:ext cx="952042" cy="44945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2150" y="703361"/>
            <a:ext cx="159562" cy="2625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684147" y="449326"/>
            <a:ext cx="8624697" cy="58242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423404" y="5157215"/>
            <a:ext cx="4448810" cy="180340"/>
          </a:xfrm>
          <a:custGeom>
            <a:avLst/>
            <a:gdLst/>
            <a:ahLst/>
            <a:cxnLst/>
            <a:rect l="l" t="t" r="r" b="b"/>
            <a:pathLst>
              <a:path w="4448809" h="180339">
                <a:moveTo>
                  <a:pt x="4448556" y="0"/>
                </a:moveTo>
                <a:lnTo>
                  <a:pt x="0" y="0"/>
                </a:lnTo>
                <a:lnTo>
                  <a:pt x="0" y="9651"/>
                </a:lnTo>
                <a:lnTo>
                  <a:pt x="5921" y="54713"/>
                </a:lnTo>
                <a:lnTo>
                  <a:pt x="22563" y="95315"/>
                </a:lnTo>
                <a:lnTo>
                  <a:pt x="48244" y="129793"/>
                </a:lnTo>
                <a:lnTo>
                  <a:pt x="81279" y="156482"/>
                </a:lnTo>
                <a:lnTo>
                  <a:pt x="119988" y="173717"/>
                </a:lnTo>
                <a:lnTo>
                  <a:pt x="162687" y="179831"/>
                </a:lnTo>
                <a:lnTo>
                  <a:pt x="4285869" y="179831"/>
                </a:lnTo>
                <a:lnTo>
                  <a:pt x="4329405" y="173717"/>
                </a:lnTo>
                <a:lnTo>
                  <a:pt x="4368348" y="156482"/>
                </a:lnTo>
                <a:lnTo>
                  <a:pt x="4401216" y="129793"/>
                </a:lnTo>
                <a:lnTo>
                  <a:pt x="4426528" y="95315"/>
                </a:lnTo>
                <a:lnTo>
                  <a:pt x="4442802" y="54713"/>
                </a:lnTo>
                <a:lnTo>
                  <a:pt x="4448556" y="9651"/>
                </a:lnTo>
                <a:lnTo>
                  <a:pt x="4448556" y="0"/>
                </a:lnTo>
                <a:close/>
              </a:path>
            </a:pathLst>
          </a:custGeom>
          <a:solidFill>
            <a:srgbClr val="505050"/>
          </a:solidFill>
        </p:spPr>
        <p:txBody>
          <a:bodyPr wrap="square" lIns="0" tIns="0" rIns="0" bIns="0" rtlCol="0"/>
          <a:lstStyle/>
          <a:p>
            <a:endParaRPr/>
          </a:p>
        </p:txBody>
      </p:sp>
      <p:sp>
        <p:nvSpPr>
          <p:cNvPr id="6" name="object 6"/>
          <p:cNvSpPr/>
          <p:nvPr/>
        </p:nvSpPr>
        <p:spPr>
          <a:xfrm>
            <a:off x="7528559" y="2418588"/>
            <a:ext cx="4236720" cy="2745105"/>
          </a:xfrm>
          <a:custGeom>
            <a:avLst/>
            <a:gdLst/>
            <a:ahLst/>
            <a:cxnLst/>
            <a:rect l="l" t="t" r="r" b="b"/>
            <a:pathLst>
              <a:path w="4236720" h="2745104">
                <a:moveTo>
                  <a:pt x="0" y="2744724"/>
                </a:moveTo>
                <a:lnTo>
                  <a:pt x="4236720" y="2744724"/>
                </a:lnTo>
                <a:lnTo>
                  <a:pt x="4236720" y="0"/>
                </a:lnTo>
                <a:lnTo>
                  <a:pt x="0" y="0"/>
                </a:lnTo>
                <a:lnTo>
                  <a:pt x="0" y="2744724"/>
                </a:lnTo>
                <a:close/>
              </a:path>
            </a:pathLst>
          </a:custGeom>
          <a:solidFill>
            <a:srgbClr val="333333"/>
          </a:solidFill>
        </p:spPr>
        <p:txBody>
          <a:bodyPr wrap="square" lIns="0" tIns="0" rIns="0" bIns="0" rtlCol="0"/>
          <a:lstStyle/>
          <a:p>
            <a:endParaRPr/>
          </a:p>
        </p:txBody>
      </p:sp>
      <p:sp>
        <p:nvSpPr>
          <p:cNvPr id="7" name="object 7"/>
          <p:cNvSpPr/>
          <p:nvPr/>
        </p:nvSpPr>
        <p:spPr>
          <a:xfrm>
            <a:off x="8845295" y="2418588"/>
            <a:ext cx="2914015" cy="2679700"/>
          </a:xfrm>
          <a:custGeom>
            <a:avLst/>
            <a:gdLst/>
            <a:ahLst/>
            <a:cxnLst/>
            <a:rect l="l" t="t" r="r" b="b"/>
            <a:pathLst>
              <a:path w="2914015" h="2679700">
                <a:moveTo>
                  <a:pt x="2913887" y="0"/>
                </a:moveTo>
                <a:lnTo>
                  <a:pt x="0" y="0"/>
                </a:lnTo>
                <a:lnTo>
                  <a:pt x="2913887" y="2679192"/>
                </a:lnTo>
                <a:lnTo>
                  <a:pt x="2913887" y="0"/>
                </a:lnTo>
                <a:close/>
              </a:path>
            </a:pathLst>
          </a:custGeom>
          <a:solidFill>
            <a:srgbClr val="FFFFFF">
              <a:alpha val="10195"/>
            </a:srgbClr>
          </a:solidFill>
        </p:spPr>
        <p:txBody>
          <a:bodyPr wrap="square" lIns="0" tIns="0" rIns="0" bIns="0" rtlCol="0"/>
          <a:lstStyle/>
          <a:p>
            <a:endParaRPr/>
          </a:p>
        </p:txBody>
      </p:sp>
      <p:sp>
        <p:nvSpPr>
          <p:cNvPr id="8" name="object 8"/>
          <p:cNvSpPr/>
          <p:nvPr/>
        </p:nvSpPr>
        <p:spPr>
          <a:xfrm>
            <a:off x="7655052" y="2522220"/>
            <a:ext cx="3980688" cy="2532887"/>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650480" y="2517648"/>
            <a:ext cx="3990340" cy="2542540"/>
          </a:xfrm>
          <a:custGeom>
            <a:avLst/>
            <a:gdLst/>
            <a:ahLst/>
            <a:cxnLst/>
            <a:rect l="l" t="t" r="r" b="b"/>
            <a:pathLst>
              <a:path w="3990340" h="2542540">
                <a:moveTo>
                  <a:pt x="0" y="2542032"/>
                </a:moveTo>
                <a:lnTo>
                  <a:pt x="3989831" y="2542032"/>
                </a:lnTo>
                <a:lnTo>
                  <a:pt x="3989831" y="0"/>
                </a:lnTo>
                <a:lnTo>
                  <a:pt x="0" y="0"/>
                </a:lnTo>
                <a:lnTo>
                  <a:pt x="0" y="2542032"/>
                </a:lnTo>
                <a:close/>
              </a:path>
            </a:pathLst>
          </a:custGeom>
          <a:ln w="9144">
            <a:solidFill>
              <a:srgbClr val="FFFFFF"/>
            </a:solidFill>
          </a:ln>
        </p:spPr>
        <p:txBody>
          <a:bodyPr wrap="square" lIns="0" tIns="0" rIns="0" bIns="0" rtlCol="0"/>
          <a:lstStyle/>
          <a:p>
            <a:endParaRPr/>
          </a:p>
        </p:txBody>
      </p:sp>
      <p:sp>
        <p:nvSpPr>
          <p:cNvPr id="10" name="object 10"/>
          <p:cNvSpPr txBox="1"/>
          <p:nvPr/>
        </p:nvSpPr>
        <p:spPr>
          <a:xfrm>
            <a:off x="527100" y="2597276"/>
            <a:ext cx="5165725" cy="2617470"/>
          </a:xfrm>
          <a:prstGeom prst="rect">
            <a:avLst/>
          </a:prstGeom>
        </p:spPr>
        <p:txBody>
          <a:bodyPr vert="horz" wrap="square" lIns="0" tIns="13335" rIns="0" bIns="0" rtlCol="0">
            <a:spAutoFit/>
          </a:bodyPr>
          <a:lstStyle/>
          <a:p>
            <a:pPr marL="12700">
              <a:lnSpc>
                <a:spcPct val="100000"/>
              </a:lnSpc>
              <a:spcBef>
                <a:spcPts val="105"/>
              </a:spcBef>
            </a:pPr>
            <a:r>
              <a:rPr sz="2000" b="0" spc="-20" dirty="0">
                <a:solidFill>
                  <a:srgbClr val="353535"/>
                </a:solidFill>
                <a:latin typeface="Segoe UI Semilight"/>
                <a:cs typeface="Segoe UI Semilight"/>
              </a:rPr>
              <a:t>Point </a:t>
            </a:r>
            <a:r>
              <a:rPr sz="2000" b="0" dirty="0">
                <a:solidFill>
                  <a:srgbClr val="353535"/>
                </a:solidFill>
                <a:latin typeface="Segoe UI Semilight"/>
                <a:cs typeface="Segoe UI Semilight"/>
              </a:rPr>
              <a:t>and click </a:t>
            </a:r>
            <a:r>
              <a:rPr sz="2000" b="0" spc="-10" dirty="0">
                <a:solidFill>
                  <a:srgbClr val="353535"/>
                </a:solidFill>
                <a:latin typeface="Segoe UI Semilight"/>
                <a:cs typeface="Segoe UI Semilight"/>
              </a:rPr>
              <a:t>to </a:t>
            </a:r>
            <a:r>
              <a:rPr sz="2000" b="0" dirty="0">
                <a:solidFill>
                  <a:srgbClr val="353535"/>
                </a:solidFill>
                <a:latin typeface="Segoe UI Semilight"/>
                <a:cs typeface="Segoe UI Semilight"/>
              </a:rPr>
              <a:t>explain the</a:t>
            </a:r>
            <a:r>
              <a:rPr sz="2000" b="0" spc="-65" dirty="0">
                <a:solidFill>
                  <a:srgbClr val="353535"/>
                </a:solidFill>
                <a:latin typeface="Segoe UI Semilight"/>
                <a:cs typeface="Segoe UI Semilight"/>
              </a:rPr>
              <a:t> </a:t>
            </a:r>
            <a:r>
              <a:rPr sz="2000" b="0" spc="-5" dirty="0">
                <a:solidFill>
                  <a:srgbClr val="353535"/>
                </a:solidFill>
                <a:latin typeface="Segoe UI Semilight"/>
                <a:cs typeface="Segoe UI Semilight"/>
              </a:rPr>
              <a:t>increase/decrease</a:t>
            </a:r>
            <a:endParaRPr sz="2000">
              <a:latin typeface="Segoe UI Semilight"/>
              <a:cs typeface="Segoe UI Semilight"/>
            </a:endParaRPr>
          </a:p>
          <a:p>
            <a:pPr marL="12700" marR="1082040">
              <a:lnSpc>
                <a:spcPct val="250000"/>
              </a:lnSpc>
            </a:pPr>
            <a:r>
              <a:rPr sz="2000" b="0" dirty="0">
                <a:solidFill>
                  <a:srgbClr val="353535"/>
                </a:solidFill>
                <a:latin typeface="Segoe UI Semilight"/>
                <a:cs typeface="Segoe UI Semilight"/>
              </a:rPr>
              <a:t>Data transformations “by example”  </a:t>
            </a:r>
            <a:r>
              <a:rPr sz="2000" b="0" spc="-5" dirty="0">
                <a:solidFill>
                  <a:srgbClr val="353535"/>
                </a:solidFill>
                <a:latin typeface="Segoe UI Semilight"/>
                <a:cs typeface="Segoe UI Semilight"/>
              </a:rPr>
              <a:t>Relationship </a:t>
            </a:r>
            <a:r>
              <a:rPr sz="2000" b="0" dirty="0">
                <a:solidFill>
                  <a:srgbClr val="353535"/>
                </a:solidFill>
                <a:latin typeface="Segoe UI Semilight"/>
                <a:cs typeface="Segoe UI Semilight"/>
              </a:rPr>
              <a:t>and </a:t>
            </a:r>
            <a:r>
              <a:rPr sz="2000" b="0" spc="-5" dirty="0">
                <a:solidFill>
                  <a:srgbClr val="353535"/>
                </a:solidFill>
                <a:latin typeface="Segoe UI Semilight"/>
                <a:cs typeface="Segoe UI Semilight"/>
              </a:rPr>
              <a:t>data </a:t>
            </a:r>
            <a:r>
              <a:rPr sz="2000" b="0" dirty="0">
                <a:solidFill>
                  <a:srgbClr val="353535"/>
                </a:solidFill>
                <a:latin typeface="Segoe UI Semilight"/>
                <a:cs typeface="Segoe UI Semilight"/>
              </a:rPr>
              <a:t>type </a:t>
            </a:r>
            <a:r>
              <a:rPr sz="2000" b="0" spc="-5" dirty="0">
                <a:solidFill>
                  <a:srgbClr val="353535"/>
                </a:solidFill>
                <a:latin typeface="Segoe UI Semilight"/>
                <a:cs typeface="Segoe UI Semilight"/>
              </a:rPr>
              <a:t>detection  Built </a:t>
            </a:r>
            <a:r>
              <a:rPr sz="2000" b="0" dirty="0">
                <a:solidFill>
                  <a:srgbClr val="353535"/>
                </a:solidFill>
                <a:latin typeface="Segoe UI Semilight"/>
                <a:cs typeface="Segoe UI Semilight"/>
              </a:rPr>
              <a:t>in integration with R and</a:t>
            </a:r>
            <a:r>
              <a:rPr sz="2000" b="0" spc="-75" dirty="0">
                <a:solidFill>
                  <a:srgbClr val="353535"/>
                </a:solidFill>
                <a:latin typeface="Segoe UI Semilight"/>
                <a:cs typeface="Segoe UI Semilight"/>
              </a:rPr>
              <a:t> </a:t>
            </a:r>
            <a:r>
              <a:rPr sz="2000" b="0" dirty="0">
                <a:solidFill>
                  <a:srgbClr val="353535"/>
                </a:solidFill>
                <a:latin typeface="Segoe UI Semilight"/>
                <a:cs typeface="Segoe UI Semilight"/>
              </a:rPr>
              <a:t>Python</a:t>
            </a:r>
            <a:endParaRPr sz="2000">
              <a:latin typeface="Segoe UI Semilight"/>
              <a:cs typeface="Segoe UI Semilight"/>
            </a:endParaRPr>
          </a:p>
        </p:txBody>
      </p:sp>
      <p:sp>
        <p:nvSpPr>
          <p:cNvPr id="11" name="object 11"/>
          <p:cNvSpPr/>
          <p:nvPr/>
        </p:nvSpPr>
        <p:spPr>
          <a:xfrm>
            <a:off x="547116" y="3148583"/>
            <a:ext cx="5267325" cy="0"/>
          </a:xfrm>
          <a:custGeom>
            <a:avLst/>
            <a:gdLst/>
            <a:ahLst/>
            <a:cxnLst/>
            <a:rect l="l" t="t" r="r" b="b"/>
            <a:pathLst>
              <a:path w="5267325">
                <a:moveTo>
                  <a:pt x="0" y="0"/>
                </a:moveTo>
                <a:lnTo>
                  <a:pt x="5266944" y="0"/>
                </a:lnTo>
              </a:path>
            </a:pathLst>
          </a:custGeom>
          <a:ln w="12192">
            <a:solidFill>
              <a:srgbClr val="0078D6"/>
            </a:solidFill>
            <a:prstDash val="sysDot"/>
          </a:ln>
        </p:spPr>
        <p:txBody>
          <a:bodyPr wrap="square" lIns="0" tIns="0" rIns="0" bIns="0" rtlCol="0"/>
          <a:lstStyle/>
          <a:p>
            <a:endParaRPr/>
          </a:p>
        </p:txBody>
      </p:sp>
      <p:sp>
        <p:nvSpPr>
          <p:cNvPr id="12" name="object 12"/>
          <p:cNvSpPr/>
          <p:nvPr/>
        </p:nvSpPr>
        <p:spPr>
          <a:xfrm>
            <a:off x="537972" y="3916679"/>
            <a:ext cx="5267325" cy="0"/>
          </a:xfrm>
          <a:custGeom>
            <a:avLst/>
            <a:gdLst/>
            <a:ahLst/>
            <a:cxnLst/>
            <a:rect l="l" t="t" r="r" b="b"/>
            <a:pathLst>
              <a:path w="5267325">
                <a:moveTo>
                  <a:pt x="0" y="0"/>
                </a:moveTo>
                <a:lnTo>
                  <a:pt x="5266944" y="0"/>
                </a:lnTo>
              </a:path>
            </a:pathLst>
          </a:custGeom>
          <a:ln w="12192">
            <a:solidFill>
              <a:srgbClr val="0078D6"/>
            </a:solidFill>
            <a:prstDash val="sysDot"/>
          </a:ln>
        </p:spPr>
        <p:txBody>
          <a:bodyPr wrap="square" lIns="0" tIns="0" rIns="0" bIns="0" rtlCol="0"/>
          <a:lstStyle/>
          <a:p>
            <a:endParaRPr/>
          </a:p>
        </p:txBody>
      </p:sp>
      <p:sp>
        <p:nvSpPr>
          <p:cNvPr id="13" name="object 13"/>
          <p:cNvSpPr/>
          <p:nvPr/>
        </p:nvSpPr>
        <p:spPr>
          <a:xfrm>
            <a:off x="548640" y="4728971"/>
            <a:ext cx="5267325" cy="0"/>
          </a:xfrm>
          <a:custGeom>
            <a:avLst/>
            <a:gdLst/>
            <a:ahLst/>
            <a:cxnLst/>
            <a:rect l="l" t="t" r="r" b="b"/>
            <a:pathLst>
              <a:path w="5267325">
                <a:moveTo>
                  <a:pt x="0" y="0"/>
                </a:moveTo>
                <a:lnTo>
                  <a:pt x="5266944" y="0"/>
                </a:lnTo>
              </a:path>
            </a:pathLst>
          </a:custGeom>
          <a:ln w="12192">
            <a:solidFill>
              <a:srgbClr val="0078D6"/>
            </a:solidFill>
            <a:prstDash val="sysDot"/>
          </a:ln>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065" rIns="0" bIns="0" rtlCol="0">
            <a:spAutoFit/>
          </a:bodyPr>
          <a:lstStyle/>
          <a:p>
            <a:pPr algn="ctr">
              <a:lnSpc>
                <a:spcPts val="4675"/>
              </a:lnSpc>
              <a:spcBef>
                <a:spcPts val="95"/>
              </a:spcBef>
            </a:pPr>
            <a:r>
              <a:rPr spc="10" dirty="0"/>
              <a:t>Automated Machine</a:t>
            </a:r>
            <a:r>
              <a:rPr spc="165" dirty="0"/>
              <a:t> </a:t>
            </a:r>
            <a:r>
              <a:rPr spc="10" dirty="0"/>
              <a:t>Learning</a:t>
            </a:r>
          </a:p>
          <a:p>
            <a:pPr algn="ctr">
              <a:lnSpc>
                <a:spcPts val="2755"/>
              </a:lnSpc>
            </a:pPr>
            <a:r>
              <a:rPr sz="2400" spc="15" dirty="0"/>
              <a:t>(in </a:t>
            </a:r>
            <a:r>
              <a:rPr sz="2400" spc="20" dirty="0"/>
              <a:t>Machine </a:t>
            </a:r>
            <a:r>
              <a:rPr sz="2400" spc="25" dirty="0"/>
              <a:t>Learning</a:t>
            </a:r>
            <a:r>
              <a:rPr sz="2400" spc="70" dirty="0"/>
              <a:t> </a:t>
            </a:r>
            <a:r>
              <a:rPr sz="2400" spc="35" dirty="0"/>
              <a:t>Services)</a:t>
            </a:r>
            <a:endParaRPr sz="2400"/>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extLst>
      <p:ext uri="{BB962C8B-B14F-4D97-AF65-F5344CB8AC3E}">
        <p14:creationId xmlns:p14="http://schemas.microsoft.com/office/powerpoint/2010/main" val="21955600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alpha val="5882"/>
            </a:srgbClr>
          </a:solidFill>
        </p:spPr>
        <p:txBody>
          <a:bodyPr wrap="square" lIns="0" tIns="0" rIns="0" bIns="0" rtlCol="0"/>
          <a:lstStyle/>
          <a:p>
            <a:endParaRPr/>
          </a:p>
        </p:txBody>
      </p:sp>
      <p:sp>
        <p:nvSpPr>
          <p:cNvPr id="3" name="object 3"/>
          <p:cNvSpPr/>
          <p:nvPr/>
        </p:nvSpPr>
        <p:spPr>
          <a:xfrm>
            <a:off x="1530096" y="2459735"/>
            <a:ext cx="9154668" cy="29794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69719" y="2487167"/>
            <a:ext cx="9075420" cy="290017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939285" y="470992"/>
            <a:ext cx="4313555" cy="1301115"/>
          </a:xfrm>
          <a:prstGeom prst="rect">
            <a:avLst/>
          </a:prstGeom>
        </p:spPr>
        <p:txBody>
          <a:bodyPr vert="horz" wrap="square" lIns="0" tIns="88265" rIns="0" bIns="0" rtlCol="0">
            <a:spAutoFit/>
          </a:bodyPr>
          <a:lstStyle/>
          <a:p>
            <a:pPr marL="88900" marR="5080" indent="-76200">
              <a:lnSpc>
                <a:spcPts val="4760"/>
              </a:lnSpc>
              <a:spcBef>
                <a:spcPts val="695"/>
              </a:spcBef>
            </a:pPr>
            <a:r>
              <a:rPr sz="4400" b="0" spc="-10" dirty="0">
                <a:solidFill>
                  <a:srgbClr val="000000"/>
                </a:solidFill>
                <a:latin typeface="Calibri Light"/>
                <a:cs typeface="Calibri Light"/>
              </a:rPr>
              <a:t>What </a:t>
            </a:r>
            <a:r>
              <a:rPr sz="4400" b="0" dirty="0">
                <a:solidFill>
                  <a:srgbClr val="000000"/>
                </a:solidFill>
                <a:latin typeface="Calibri Light"/>
                <a:cs typeface="Calibri Light"/>
              </a:rPr>
              <a:t>is</a:t>
            </a:r>
            <a:r>
              <a:rPr sz="4400" b="0" spc="-40" dirty="0">
                <a:solidFill>
                  <a:srgbClr val="000000"/>
                </a:solidFill>
                <a:latin typeface="Calibri Light"/>
                <a:cs typeface="Calibri Light"/>
              </a:rPr>
              <a:t> </a:t>
            </a:r>
            <a:r>
              <a:rPr sz="4400" b="0" spc="-20" dirty="0">
                <a:solidFill>
                  <a:srgbClr val="000000"/>
                </a:solidFill>
                <a:latin typeface="Calibri Light"/>
                <a:cs typeface="Calibri Light"/>
              </a:rPr>
              <a:t>automated  </a:t>
            </a:r>
            <a:r>
              <a:rPr sz="4400" b="0" spc="-5" dirty="0">
                <a:solidFill>
                  <a:srgbClr val="000000"/>
                </a:solidFill>
                <a:latin typeface="Calibri Light"/>
                <a:cs typeface="Calibri Light"/>
              </a:rPr>
              <a:t>machine</a:t>
            </a:r>
            <a:r>
              <a:rPr sz="4400" b="0" spc="-40" dirty="0">
                <a:solidFill>
                  <a:srgbClr val="000000"/>
                </a:solidFill>
                <a:latin typeface="Calibri Light"/>
                <a:cs typeface="Calibri Light"/>
              </a:rPr>
              <a:t> </a:t>
            </a:r>
            <a:r>
              <a:rPr sz="4400" b="0" dirty="0">
                <a:solidFill>
                  <a:srgbClr val="000000"/>
                </a:solidFill>
                <a:latin typeface="Calibri Light"/>
                <a:cs typeface="Calibri Light"/>
              </a:rPr>
              <a:t>learning?</a:t>
            </a:r>
            <a:endParaRPr sz="4400">
              <a:latin typeface="Calibri Light"/>
              <a:cs typeface="Calibri Light"/>
            </a:endParaRPr>
          </a:p>
        </p:txBody>
      </p:sp>
    </p:spTree>
    <p:extLst>
      <p:ext uri="{BB962C8B-B14F-4D97-AF65-F5344CB8AC3E}">
        <p14:creationId xmlns:p14="http://schemas.microsoft.com/office/powerpoint/2010/main" val="39401023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1556385" cy="563245"/>
          </a:xfrm>
          <a:prstGeom prst="rect">
            <a:avLst/>
          </a:prstGeom>
        </p:spPr>
        <p:txBody>
          <a:bodyPr vert="horz" wrap="square" lIns="0" tIns="15875" rIns="0" bIns="0" rtlCol="0">
            <a:spAutoFit/>
          </a:bodyPr>
          <a:lstStyle/>
          <a:p>
            <a:pPr marL="12700">
              <a:lnSpc>
                <a:spcPct val="100000"/>
              </a:lnSpc>
              <a:spcBef>
                <a:spcPts val="125"/>
              </a:spcBef>
            </a:pPr>
            <a:r>
              <a:rPr sz="3500" b="1" spc="-135" dirty="0">
                <a:solidFill>
                  <a:srgbClr val="0078D6"/>
                </a:solidFill>
                <a:latin typeface="Segoe UI Semibold"/>
                <a:cs typeface="Segoe UI Semibold"/>
              </a:rPr>
              <a:t>A</a:t>
            </a:r>
            <a:r>
              <a:rPr sz="3500" b="1" spc="-125" dirty="0">
                <a:solidFill>
                  <a:srgbClr val="0078D6"/>
                </a:solidFill>
                <a:latin typeface="Segoe UI Semibold"/>
                <a:cs typeface="Segoe UI Semibold"/>
              </a:rPr>
              <a:t>u</a:t>
            </a:r>
            <a:r>
              <a:rPr sz="3500" b="1" spc="-165" dirty="0">
                <a:solidFill>
                  <a:srgbClr val="0078D6"/>
                </a:solidFill>
                <a:latin typeface="Segoe UI Semibold"/>
                <a:cs typeface="Segoe UI Semibold"/>
              </a:rPr>
              <a:t>t</a:t>
            </a:r>
            <a:r>
              <a:rPr sz="3500" b="1" spc="-125" dirty="0">
                <a:solidFill>
                  <a:srgbClr val="0078D6"/>
                </a:solidFill>
                <a:latin typeface="Segoe UI Semibold"/>
                <a:cs typeface="Segoe UI Semibold"/>
              </a:rPr>
              <a:t>o</a:t>
            </a:r>
            <a:r>
              <a:rPr sz="3500" b="1" spc="-120" dirty="0">
                <a:solidFill>
                  <a:srgbClr val="0078D6"/>
                </a:solidFill>
                <a:latin typeface="Segoe UI Semibold"/>
                <a:cs typeface="Segoe UI Semibold"/>
              </a:rPr>
              <a:t>M</a:t>
            </a:r>
            <a:r>
              <a:rPr sz="3500" b="1" spc="10" dirty="0">
                <a:solidFill>
                  <a:srgbClr val="0078D6"/>
                </a:solidFill>
                <a:latin typeface="Segoe UI Semibold"/>
                <a:cs typeface="Segoe UI Semibold"/>
              </a:rPr>
              <a:t>L</a:t>
            </a:r>
            <a:endParaRPr sz="3500">
              <a:latin typeface="Segoe UI Semibold"/>
              <a:cs typeface="Segoe UI Semibold"/>
            </a:endParaRPr>
          </a:p>
        </p:txBody>
      </p:sp>
      <p:sp>
        <p:nvSpPr>
          <p:cNvPr id="4" name="object 4"/>
          <p:cNvSpPr/>
          <p:nvPr/>
        </p:nvSpPr>
        <p:spPr>
          <a:xfrm>
            <a:off x="1533701" y="2071088"/>
            <a:ext cx="9563709" cy="32241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535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DEAC1-C7F8-F749-AB98-F75CD9ED989B}"/>
              </a:ext>
            </a:extLst>
          </p:cNvPr>
          <p:cNvSpPr>
            <a:spLocks noGrp="1"/>
          </p:cNvSpPr>
          <p:nvPr>
            <p:ph type="ctrTitle"/>
          </p:nvPr>
        </p:nvSpPr>
        <p:spPr/>
        <p:txBody>
          <a:bodyPr/>
          <a:lstStyle/>
          <a:p>
            <a:r>
              <a:rPr lang="en-US" dirty="0"/>
              <a:t>Data Ecosystem</a:t>
            </a:r>
          </a:p>
        </p:txBody>
      </p:sp>
      <p:sp>
        <p:nvSpPr>
          <p:cNvPr id="4" name="Subtitle 3">
            <a:extLst>
              <a:ext uri="{FF2B5EF4-FFF2-40B4-BE49-F238E27FC236}">
                <a16:creationId xmlns:a16="http://schemas.microsoft.com/office/drawing/2014/main" id="{86B6B1B1-E65D-4949-A402-E7F09F8D1EC8}"/>
              </a:ext>
            </a:extLst>
          </p:cNvPr>
          <p:cNvSpPr>
            <a:spLocks noGrp="1"/>
          </p:cNvSpPr>
          <p:nvPr>
            <p:ph type="subTitle" idx="1"/>
          </p:nvPr>
        </p:nvSpPr>
        <p:spPr/>
        <p:txBody>
          <a:bodyPr/>
          <a:lstStyle/>
          <a:p>
            <a:r>
              <a:rPr lang="en-US" dirty="0"/>
              <a:t>All the cloud providers follow the same process with different naming</a:t>
            </a:r>
          </a:p>
        </p:txBody>
      </p:sp>
    </p:spTree>
    <p:extLst>
      <p:ext uri="{BB962C8B-B14F-4D97-AF65-F5344CB8AC3E}">
        <p14:creationId xmlns:p14="http://schemas.microsoft.com/office/powerpoint/2010/main" val="4059854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1"/>
          <p:cNvSpPr txBox="1"/>
          <p:nvPr/>
        </p:nvSpPr>
        <p:spPr>
          <a:xfrm>
            <a:off x="1005401" y="2304436"/>
            <a:ext cx="2002200" cy="26172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SQL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Cosmos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Datawarehouse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 lake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Blob storage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a:t>
            </a:r>
            <a:endParaRPr dirty="0"/>
          </a:p>
        </p:txBody>
      </p:sp>
      <p:sp>
        <p:nvSpPr>
          <p:cNvPr id="1035" name="Google Shape;1035;p121"/>
          <p:cNvSpPr/>
          <p:nvPr/>
        </p:nvSpPr>
        <p:spPr>
          <a:xfrm>
            <a:off x="2110883" y="2498979"/>
            <a:ext cx="637500" cy="2174700"/>
          </a:xfrm>
          <a:prstGeom prst="rightBrace">
            <a:avLst>
              <a:gd name="adj1" fmla="val 54386"/>
              <a:gd name="adj2" fmla="val 50000"/>
            </a:avLst>
          </a:prstGeom>
          <a:noFill/>
          <a:ln w="381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6" name="Google Shape;1036;p121"/>
          <p:cNvSpPr/>
          <p:nvPr/>
        </p:nvSpPr>
        <p:spPr>
          <a:xfrm>
            <a:off x="3503098" y="4518045"/>
            <a:ext cx="1272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Prepare Data</a:t>
            </a:r>
            <a:endParaRPr/>
          </a:p>
        </p:txBody>
      </p:sp>
      <p:sp>
        <p:nvSpPr>
          <p:cNvPr id="1037" name="Google Shape;1037;p121"/>
          <p:cNvSpPr/>
          <p:nvPr/>
        </p:nvSpPr>
        <p:spPr>
          <a:xfrm rot="-8100000">
            <a:off x="5222488" y="3339517"/>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8" name="Google Shape;1038;p121"/>
          <p:cNvSpPr/>
          <p:nvPr/>
        </p:nvSpPr>
        <p:spPr>
          <a:xfrm rot="-8100000">
            <a:off x="8213629" y="3339518"/>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9" name="Google Shape;1039;p121"/>
          <p:cNvSpPr/>
          <p:nvPr/>
        </p:nvSpPr>
        <p:spPr>
          <a:xfrm>
            <a:off x="6468799" y="4518045"/>
            <a:ext cx="1243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Build &amp; Train</a:t>
            </a:r>
            <a:endParaRPr/>
          </a:p>
        </p:txBody>
      </p:sp>
      <p:sp>
        <p:nvSpPr>
          <p:cNvPr id="1040" name="Google Shape;1040;p121"/>
          <p:cNvSpPr/>
          <p:nvPr/>
        </p:nvSpPr>
        <p:spPr>
          <a:xfrm>
            <a:off x="9753348" y="4518045"/>
            <a:ext cx="768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Deploy</a:t>
            </a:r>
            <a:endParaRPr/>
          </a:p>
        </p:txBody>
      </p:sp>
      <p:pic>
        <p:nvPicPr>
          <p:cNvPr id="1041" name="Google Shape;1041;p121"/>
          <p:cNvPicPr preferRelativeResize="0"/>
          <p:nvPr/>
        </p:nvPicPr>
        <p:blipFill rotWithShape="1">
          <a:blip r:embed="rId3">
            <a:alphaModFix/>
          </a:blip>
          <a:srcRect/>
          <a:stretch/>
        </p:blipFill>
        <p:spPr>
          <a:xfrm>
            <a:off x="9410070" y="2761104"/>
            <a:ext cx="1455229" cy="1482947"/>
          </a:xfrm>
          <a:prstGeom prst="rect">
            <a:avLst/>
          </a:prstGeom>
          <a:noFill/>
          <a:ln>
            <a:noFill/>
          </a:ln>
        </p:spPr>
      </p:pic>
      <p:pic>
        <p:nvPicPr>
          <p:cNvPr id="1042" name="Google Shape;1042;p121"/>
          <p:cNvPicPr preferRelativeResize="0"/>
          <p:nvPr/>
        </p:nvPicPr>
        <p:blipFill rotWithShape="1">
          <a:blip r:embed="rId4">
            <a:alphaModFix/>
          </a:blip>
          <a:srcRect/>
          <a:stretch/>
        </p:blipFill>
        <p:spPr>
          <a:xfrm>
            <a:off x="6248553" y="2748819"/>
            <a:ext cx="1788778" cy="1495232"/>
          </a:xfrm>
          <a:prstGeom prst="rect">
            <a:avLst/>
          </a:prstGeom>
          <a:noFill/>
          <a:ln>
            <a:noFill/>
          </a:ln>
        </p:spPr>
      </p:pic>
      <p:grpSp>
        <p:nvGrpSpPr>
          <p:cNvPr id="1043" name="Google Shape;1043;p121"/>
          <p:cNvGrpSpPr/>
          <p:nvPr/>
        </p:nvGrpSpPr>
        <p:grpSpPr>
          <a:xfrm>
            <a:off x="3469353" y="2761128"/>
            <a:ext cx="1395507" cy="1319217"/>
            <a:chOff x="417356" y="1710268"/>
            <a:chExt cx="1611998" cy="1523873"/>
          </a:xfrm>
        </p:grpSpPr>
        <p:grpSp>
          <p:nvGrpSpPr>
            <p:cNvPr id="1044" name="Google Shape;1044;p121"/>
            <p:cNvGrpSpPr/>
            <p:nvPr/>
          </p:nvGrpSpPr>
          <p:grpSpPr>
            <a:xfrm>
              <a:off x="417356" y="1710268"/>
              <a:ext cx="431100" cy="1413852"/>
              <a:chOff x="1395310" y="3332039"/>
              <a:chExt cx="431100" cy="1413852"/>
            </a:xfrm>
          </p:grpSpPr>
          <p:sp>
            <p:nvSpPr>
              <p:cNvPr id="1045" name="Google Shape;1045;p121"/>
              <p:cNvSpPr/>
              <p:nvPr/>
            </p:nvSpPr>
            <p:spPr>
              <a:xfrm>
                <a:off x="1395310" y="3332039"/>
                <a:ext cx="431100" cy="371400"/>
              </a:xfrm>
              <a:prstGeom prst="triangle">
                <a:avLst>
                  <a:gd name="adj" fmla="val 50000"/>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6" name="Google Shape;1046;p121"/>
              <p:cNvSpPr/>
              <p:nvPr/>
            </p:nvSpPr>
            <p:spPr>
              <a:xfrm>
                <a:off x="1438477" y="3855311"/>
                <a:ext cx="344700" cy="344700"/>
              </a:xfrm>
              <a:prstGeom prst="rect">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7" name="Google Shape;1047;p121"/>
              <p:cNvSpPr/>
              <p:nvPr/>
            </p:nvSpPr>
            <p:spPr>
              <a:xfrm>
                <a:off x="1413641" y="4351691"/>
                <a:ext cx="394200" cy="394200"/>
              </a:xfrm>
              <a:prstGeom prst="ellipse">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48" name="Google Shape;1048;p121"/>
            <p:cNvGrpSpPr/>
            <p:nvPr/>
          </p:nvGrpSpPr>
          <p:grpSpPr>
            <a:xfrm>
              <a:off x="940569" y="1710268"/>
              <a:ext cx="431100" cy="1413852"/>
              <a:chOff x="1395310" y="3332039"/>
              <a:chExt cx="431100" cy="1413852"/>
            </a:xfrm>
          </p:grpSpPr>
          <p:sp>
            <p:nvSpPr>
              <p:cNvPr id="1049" name="Google Shape;1049;p121"/>
              <p:cNvSpPr/>
              <p:nvPr/>
            </p:nvSpPr>
            <p:spPr>
              <a:xfrm>
                <a:off x="1395310" y="3332039"/>
                <a:ext cx="431100" cy="371400"/>
              </a:xfrm>
              <a:prstGeom prst="triangle">
                <a:avLst>
                  <a:gd name="adj" fmla="val 50000"/>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0" name="Google Shape;1050;p121"/>
              <p:cNvSpPr/>
              <p:nvPr/>
            </p:nvSpPr>
            <p:spPr>
              <a:xfrm>
                <a:off x="1438477" y="3855311"/>
                <a:ext cx="344700" cy="344700"/>
              </a:xfrm>
              <a:prstGeom prst="rect">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1" name="Google Shape;1051;p121"/>
              <p:cNvSpPr/>
              <p:nvPr/>
            </p:nvSpPr>
            <p:spPr>
              <a:xfrm>
                <a:off x="1413641" y="4351691"/>
                <a:ext cx="394200" cy="394200"/>
              </a:xfrm>
              <a:prstGeom prst="ellipse">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2" name="Google Shape;1052;p121"/>
            <p:cNvGrpSpPr/>
            <p:nvPr/>
          </p:nvGrpSpPr>
          <p:grpSpPr>
            <a:xfrm>
              <a:off x="1463782" y="1710268"/>
              <a:ext cx="431100" cy="1413852"/>
              <a:chOff x="1395310" y="3332039"/>
              <a:chExt cx="431100" cy="1413852"/>
            </a:xfrm>
          </p:grpSpPr>
          <p:sp>
            <p:nvSpPr>
              <p:cNvPr id="1053" name="Google Shape;1053;p121"/>
              <p:cNvSpPr/>
              <p:nvPr/>
            </p:nvSpPr>
            <p:spPr>
              <a:xfrm>
                <a:off x="1395310" y="3332039"/>
                <a:ext cx="431100" cy="371400"/>
              </a:xfrm>
              <a:prstGeom prst="triangle">
                <a:avLst>
                  <a:gd name="adj" fmla="val 50000"/>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4" name="Google Shape;1054;p121"/>
              <p:cNvSpPr/>
              <p:nvPr/>
            </p:nvSpPr>
            <p:spPr>
              <a:xfrm>
                <a:off x="1438477" y="3855311"/>
                <a:ext cx="344700" cy="344700"/>
              </a:xfrm>
              <a:prstGeom prst="rect">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5" name="Google Shape;1055;p121"/>
              <p:cNvSpPr/>
              <p:nvPr/>
            </p:nvSpPr>
            <p:spPr>
              <a:xfrm>
                <a:off x="1413641" y="4351691"/>
                <a:ext cx="394200" cy="394200"/>
              </a:xfrm>
              <a:prstGeom prst="ellipse">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6" name="Google Shape;1056;p121"/>
            <p:cNvGrpSpPr/>
            <p:nvPr/>
          </p:nvGrpSpPr>
          <p:grpSpPr>
            <a:xfrm>
              <a:off x="473590" y="1759166"/>
              <a:ext cx="431100" cy="1413852"/>
              <a:chOff x="1395310" y="3332039"/>
              <a:chExt cx="431100" cy="1413852"/>
            </a:xfrm>
          </p:grpSpPr>
          <p:sp>
            <p:nvSpPr>
              <p:cNvPr id="1057" name="Google Shape;1057;p121"/>
              <p:cNvSpPr/>
              <p:nvPr/>
            </p:nvSpPr>
            <p:spPr>
              <a:xfrm>
                <a:off x="1395310" y="3332039"/>
                <a:ext cx="431100" cy="371400"/>
              </a:xfrm>
              <a:prstGeom prst="triangle">
                <a:avLst>
                  <a:gd name="adj" fmla="val 50000"/>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8" name="Google Shape;1058;p121"/>
              <p:cNvSpPr/>
              <p:nvPr/>
            </p:nvSpPr>
            <p:spPr>
              <a:xfrm>
                <a:off x="1438477" y="3855311"/>
                <a:ext cx="344700" cy="344700"/>
              </a:xfrm>
              <a:prstGeom prst="rect">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9" name="Google Shape;1059;p121"/>
              <p:cNvSpPr/>
              <p:nvPr/>
            </p:nvSpPr>
            <p:spPr>
              <a:xfrm>
                <a:off x="1413641" y="4351691"/>
                <a:ext cx="394200" cy="394200"/>
              </a:xfrm>
              <a:prstGeom prst="ellipse">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0" name="Google Shape;1060;p121"/>
            <p:cNvGrpSpPr/>
            <p:nvPr/>
          </p:nvGrpSpPr>
          <p:grpSpPr>
            <a:xfrm>
              <a:off x="996803" y="1759166"/>
              <a:ext cx="431100" cy="1413852"/>
              <a:chOff x="1395310" y="3332039"/>
              <a:chExt cx="431100" cy="1413852"/>
            </a:xfrm>
          </p:grpSpPr>
          <p:sp>
            <p:nvSpPr>
              <p:cNvPr id="1061" name="Google Shape;1061;p121"/>
              <p:cNvSpPr/>
              <p:nvPr/>
            </p:nvSpPr>
            <p:spPr>
              <a:xfrm>
                <a:off x="1395310" y="3332039"/>
                <a:ext cx="431100" cy="371400"/>
              </a:xfrm>
              <a:prstGeom prst="triangle">
                <a:avLst>
                  <a:gd name="adj" fmla="val 50000"/>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2" name="Google Shape;1062;p121"/>
              <p:cNvSpPr/>
              <p:nvPr/>
            </p:nvSpPr>
            <p:spPr>
              <a:xfrm>
                <a:off x="1438477" y="3855311"/>
                <a:ext cx="344700" cy="344700"/>
              </a:xfrm>
              <a:prstGeom prst="rect">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3" name="Google Shape;1063;p121"/>
              <p:cNvSpPr/>
              <p:nvPr/>
            </p:nvSpPr>
            <p:spPr>
              <a:xfrm>
                <a:off x="1413641" y="4351691"/>
                <a:ext cx="394200" cy="394200"/>
              </a:xfrm>
              <a:prstGeom prst="ellipse">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4" name="Google Shape;1064;p121"/>
            <p:cNvGrpSpPr/>
            <p:nvPr/>
          </p:nvGrpSpPr>
          <p:grpSpPr>
            <a:xfrm>
              <a:off x="1520016" y="1759166"/>
              <a:ext cx="431100" cy="1413852"/>
              <a:chOff x="1395310" y="3332039"/>
              <a:chExt cx="431100" cy="1413852"/>
            </a:xfrm>
          </p:grpSpPr>
          <p:sp>
            <p:nvSpPr>
              <p:cNvPr id="1065" name="Google Shape;1065;p121"/>
              <p:cNvSpPr/>
              <p:nvPr/>
            </p:nvSpPr>
            <p:spPr>
              <a:xfrm>
                <a:off x="1395310" y="3332039"/>
                <a:ext cx="431100" cy="371400"/>
              </a:xfrm>
              <a:prstGeom prst="triangle">
                <a:avLst>
                  <a:gd name="adj" fmla="val 50000"/>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6" name="Google Shape;1066;p121"/>
              <p:cNvSpPr/>
              <p:nvPr/>
            </p:nvSpPr>
            <p:spPr>
              <a:xfrm>
                <a:off x="1438477" y="3855311"/>
                <a:ext cx="344700" cy="344700"/>
              </a:xfrm>
              <a:prstGeom prst="rect">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7" name="Google Shape;1067;p121"/>
              <p:cNvSpPr/>
              <p:nvPr/>
            </p:nvSpPr>
            <p:spPr>
              <a:xfrm>
                <a:off x="1413641" y="4351691"/>
                <a:ext cx="394200" cy="394200"/>
              </a:xfrm>
              <a:prstGeom prst="ellipse">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8" name="Google Shape;1068;p121"/>
            <p:cNvGrpSpPr/>
            <p:nvPr/>
          </p:nvGrpSpPr>
          <p:grpSpPr>
            <a:xfrm>
              <a:off x="551828" y="1820289"/>
              <a:ext cx="431100" cy="1413852"/>
              <a:chOff x="1395310" y="3332039"/>
              <a:chExt cx="431100" cy="1413852"/>
            </a:xfrm>
          </p:grpSpPr>
          <p:sp>
            <p:nvSpPr>
              <p:cNvPr id="1069" name="Google Shape;1069;p121"/>
              <p:cNvSpPr/>
              <p:nvPr/>
            </p:nvSpPr>
            <p:spPr>
              <a:xfrm>
                <a:off x="1395310" y="3332039"/>
                <a:ext cx="431100" cy="371400"/>
              </a:xfrm>
              <a:prstGeom prst="triangle">
                <a:avLst>
                  <a:gd name="adj" fmla="val 50000"/>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0" name="Google Shape;1070;p121"/>
              <p:cNvSpPr/>
              <p:nvPr/>
            </p:nvSpPr>
            <p:spPr>
              <a:xfrm>
                <a:off x="1438477" y="3855311"/>
                <a:ext cx="344700" cy="344700"/>
              </a:xfrm>
              <a:prstGeom prst="rect">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1" name="Google Shape;1071;p121"/>
              <p:cNvSpPr/>
              <p:nvPr/>
            </p:nvSpPr>
            <p:spPr>
              <a:xfrm>
                <a:off x="1413641" y="4351691"/>
                <a:ext cx="394200" cy="394200"/>
              </a:xfrm>
              <a:prstGeom prst="ellipse">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2" name="Google Shape;1072;p121"/>
            <p:cNvGrpSpPr/>
            <p:nvPr/>
          </p:nvGrpSpPr>
          <p:grpSpPr>
            <a:xfrm>
              <a:off x="1075041" y="1820289"/>
              <a:ext cx="431100" cy="1413852"/>
              <a:chOff x="1395310" y="3332039"/>
              <a:chExt cx="431100" cy="1413852"/>
            </a:xfrm>
          </p:grpSpPr>
          <p:sp>
            <p:nvSpPr>
              <p:cNvPr id="1073" name="Google Shape;1073;p121"/>
              <p:cNvSpPr/>
              <p:nvPr/>
            </p:nvSpPr>
            <p:spPr>
              <a:xfrm>
                <a:off x="1395310" y="3332039"/>
                <a:ext cx="431100" cy="371400"/>
              </a:xfrm>
              <a:prstGeom prst="triangle">
                <a:avLst>
                  <a:gd name="adj" fmla="val 50000"/>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4" name="Google Shape;1074;p121"/>
              <p:cNvSpPr/>
              <p:nvPr/>
            </p:nvSpPr>
            <p:spPr>
              <a:xfrm>
                <a:off x="1438477" y="3855311"/>
                <a:ext cx="344700" cy="344700"/>
              </a:xfrm>
              <a:prstGeom prst="rect">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5" name="Google Shape;1075;p121"/>
              <p:cNvSpPr/>
              <p:nvPr/>
            </p:nvSpPr>
            <p:spPr>
              <a:xfrm>
                <a:off x="1413641" y="4351691"/>
                <a:ext cx="394200" cy="394200"/>
              </a:xfrm>
              <a:prstGeom prst="ellipse">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6" name="Google Shape;1076;p121"/>
            <p:cNvGrpSpPr/>
            <p:nvPr/>
          </p:nvGrpSpPr>
          <p:grpSpPr>
            <a:xfrm>
              <a:off x="1598254" y="1820289"/>
              <a:ext cx="431100" cy="1413852"/>
              <a:chOff x="1395310" y="3332039"/>
              <a:chExt cx="431100" cy="1413852"/>
            </a:xfrm>
          </p:grpSpPr>
          <p:sp>
            <p:nvSpPr>
              <p:cNvPr id="1077" name="Google Shape;1077;p121"/>
              <p:cNvSpPr/>
              <p:nvPr/>
            </p:nvSpPr>
            <p:spPr>
              <a:xfrm>
                <a:off x="1395310" y="3332039"/>
                <a:ext cx="431100" cy="371400"/>
              </a:xfrm>
              <a:prstGeom prst="triangle">
                <a:avLst>
                  <a:gd name="adj" fmla="val 50000"/>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8" name="Google Shape;1078;p121"/>
              <p:cNvSpPr/>
              <p:nvPr/>
            </p:nvSpPr>
            <p:spPr>
              <a:xfrm>
                <a:off x="1438477" y="3855311"/>
                <a:ext cx="344700" cy="344700"/>
              </a:xfrm>
              <a:prstGeom prst="rect">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9" name="Google Shape;1079;p121"/>
              <p:cNvSpPr/>
              <p:nvPr/>
            </p:nvSpPr>
            <p:spPr>
              <a:xfrm>
                <a:off x="1413641" y="4351691"/>
                <a:ext cx="394200" cy="394200"/>
              </a:xfrm>
              <a:prstGeom prst="ellipse">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sp>
        <p:nvSpPr>
          <p:cNvPr id="1080" name="Google Shape;1080;p121"/>
          <p:cNvSpPr txBox="1">
            <a:spLocks noGrp="1"/>
          </p:cNvSpPr>
          <p:nvPr>
            <p:ph type="title"/>
          </p:nvPr>
        </p:nvSpPr>
        <p:spPr>
          <a:xfrm>
            <a:off x="205000" y="116200"/>
            <a:ext cx="10515600" cy="942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500" b="1">
                <a:solidFill>
                  <a:srgbClr val="000000"/>
                </a:solidFill>
              </a:rPr>
              <a:t>Machine Learning Process</a:t>
            </a:r>
            <a:endParaRPr sz="4500" b="1"/>
          </a:p>
        </p:txBody>
      </p:sp>
    </p:spTree>
    <p:extLst>
      <p:ext uri="{BB962C8B-B14F-4D97-AF65-F5344CB8AC3E}">
        <p14:creationId xmlns:p14="http://schemas.microsoft.com/office/powerpoint/2010/main" val="379002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anim calcmode="lin" valueType="num">
                                      <p:cBhvr>
                                        <p:cTn id="8" dur="1000" fill="hold"/>
                                        <p:tgtEl>
                                          <p:spTgt spid="1034"/>
                                        </p:tgtEl>
                                        <p:attrNameLst>
                                          <p:attrName>ppt_x</p:attrName>
                                        </p:attrNameLst>
                                      </p:cBhvr>
                                      <p:tavLst>
                                        <p:tav tm="0">
                                          <p:val>
                                            <p:strVal val="#ppt_x"/>
                                          </p:val>
                                        </p:tav>
                                        <p:tav tm="100000">
                                          <p:val>
                                            <p:strVal val="#ppt_x"/>
                                          </p:val>
                                        </p:tav>
                                      </p:tavLst>
                                    </p:anim>
                                    <p:anim calcmode="lin" valueType="num">
                                      <p:cBhvr>
                                        <p:cTn id="9"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43"/>
                                        </p:tgtEl>
                                        <p:attrNameLst>
                                          <p:attrName>style.visibility</p:attrName>
                                        </p:attrNameLst>
                                      </p:cBhvr>
                                      <p:to>
                                        <p:strVal val="visible"/>
                                      </p:to>
                                    </p:set>
                                    <p:animEffect transition="in" filter="barn(inVertical)">
                                      <p:cBhvr>
                                        <p:cTn id="14" dur="500"/>
                                        <p:tgtEl>
                                          <p:spTgt spid="104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036"/>
                                        </p:tgtEl>
                                        <p:attrNameLst>
                                          <p:attrName>style.visibility</p:attrName>
                                        </p:attrNameLst>
                                      </p:cBhvr>
                                      <p:to>
                                        <p:strVal val="visible"/>
                                      </p:to>
                                    </p:set>
                                    <p:animEffect transition="in" filter="barn(inVertical)">
                                      <p:cBhvr>
                                        <p:cTn id="17" dur="500"/>
                                        <p:tgtEl>
                                          <p:spTgt spid="10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37"/>
                                        </p:tgtEl>
                                        <p:attrNameLst>
                                          <p:attrName>style.visibility</p:attrName>
                                        </p:attrNameLst>
                                      </p:cBhvr>
                                      <p:to>
                                        <p:strVal val="visible"/>
                                      </p:to>
                                    </p:set>
                                    <p:animEffect transition="in" filter="barn(inVertical)">
                                      <p:cBhvr>
                                        <p:cTn id="22" dur="500"/>
                                        <p:tgtEl>
                                          <p:spTgt spid="10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42"/>
                                        </p:tgtEl>
                                        <p:attrNameLst>
                                          <p:attrName>style.visibility</p:attrName>
                                        </p:attrNameLst>
                                      </p:cBhvr>
                                      <p:to>
                                        <p:strVal val="visible"/>
                                      </p:to>
                                    </p:set>
                                    <p:animEffect transition="in" filter="barn(inVertical)">
                                      <p:cBhvr>
                                        <p:cTn id="27" dur="500"/>
                                        <p:tgtEl>
                                          <p:spTgt spid="104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39"/>
                                        </p:tgtEl>
                                        <p:attrNameLst>
                                          <p:attrName>style.visibility</p:attrName>
                                        </p:attrNameLst>
                                      </p:cBhvr>
                                      <p:to>
                                        <p:strVal val="visible"/>
                                      </p:to>
                                    </p:set>
                                    <p:animEffect transition="in" filter="barn(inVertical)">
                                      <p:cBhvr>
                                        <p:cTn id="30" dur="500"/>
                                        <p:tgtEl>
                                          <p:spTgt spid="103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38"/>
                                        </p:tgtEl>
                                        <p:attrNameLst>
                                          <p:attrName>style.visibility</p:attrName>
                                        </p:attrNameLst>
                                      </p:cBhvr>
                                      <p:to>
                                        <p:strVal val="visible"/>
                                      </p:to>
                                    </p:set>
                                    <p:animEffect transition="in" filter="barn(inVertical)">
                                      <p:cBhvr>
                                        <p:cTn id="35" dur="500"/>
                                        <p:tgtEl>
                                          <p:spTgt spid="103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041"/>
                                        </p:tgtEl>
                                        <p:attrNameLst>
                                          <p:attrName>style.visibility</p:attrName>
                                        </p:attrNameLst>
                                      </p:cBhvr>
                                      <p:to>
                                        <p:strVal val="visible"/>
                                      </p:to>
                                    </p:set>
                                    <p:animEffect transition="in" filter="barn(inVertical)">
                                      <p:cBhvr>
                                        <p:cTn id="40" dur="500"/>
                                        <p:tgtEl>
                                          <p:spTgt spid="104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40"/>
                                        </p:tgtEl>
                                        <p:attrNameLst>
                                          <p:attrName>style.visibility</p:attrName>
                                        </p:attrNameLst>
                                      </p:cBhvr>
                                      <p:to>
                                        <p:strVal val="visible"/>
                                      </p:to>
                                    </p:set>
                                    <p:animEffect transition="in" filter="barn(inVertical)">
                                      <p:cBhvr>
                                        <p:cTn id="43"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p:bldP spid="1036" grpId="0"/>
      <p:bldP spid="1037" grpId="0" animBg="1"/>
      <p:bldP spid="1038" grpId="0" animBg="1"/>
      <p:bldP spid="1039" grpId="0"/>
      <p:bldP spid="104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2"/>
          <p:cNvSpPr txBox="1"/>
          <p:nvPr/>
        </p:nvSpPr>
        <p:spPr>
          <a:xfrm>
            <a:off x="2660794" y="4873351"/>
            <a:ext cx="6885900" cy="568800"/>
          </a:xfrm>
          <a:prstGeom prst="rect">
            <a:avLst/>
          </a:prstGeom>
          <a:noFill/>
          <a:ln>
            <a:noFill/>
          </a:ln>
        </p:spPr>
        <p:txBody>
          <a:bodyPr spcFirstLastPara="1" wrap="square" lIns="91425" tIns="89625" rIns="91425" bIns="89625" anchor="b" anchorCtr="0">
            <a:noAutofit/>
          </a:bodyPr>
          <a:lstStyle/>
          <a:p>
            <a:pPr marL="0" marR="0" lvl="0" indent="0" algn="ctr" rtl="0">
              <a:lnSpc>
                <a:spcPct val="90000"/>
              </a:lnSpc>
              <a:spcBef>
                <a:spcPts val="0"/>
              </a:spcBef>
              <a:spcAft>
                <a:spcPts val="0"/>
              </a:spcAft>
              <a:buClr>
                <a:srgbClr val="0078D4"/>
              </a:buClr>
              <a:buSzPts val="2800"/>
              <a:buFont typeface="Quattrocento Sans"/>
              <a:buNone/>
            </a:pPr>
            <a:r>
              <a:rPr lang="en-US" sz="2800" b="0" i="0" u="none" strike="noStrike" cap="none">
                <a:solidFill>
                  <a:srgbClr val="0078D4"/>
                </a:solidFill>
                <a:latin typeface="Quattrocento Sans"/>
                <a:ea typeface="Quattrocento Sans"/>
                <a:cs typeface="Quattrocento Sans"/>
                <a:sym typeface="Quattrocento Sans"/>
              </a:rPr>
              <a:t>How much is this car worth?</a:t>
            </a:r>
            <a:endParaRPr/>
          </a:p>
        </p:txBody>
      </p:sp>
      <p:sp>
        <p:nvSpPr>
          <p:cNvPr id="1090" name="Google Shape;1090;p122"/>
          <p:cNvSpPr/>
          <p:nvPr/>
        </p:nvSpPr>
        <p:spPr>
          <a:xfrm>
            <a:off x="4446814" y="2659496"/>
            <a:ext cx="3298372" cy="1984378"/>
          </a:xfrm>
          <a:custGeom>
            <a:avLst/>
            <a:gdLst/>
            <a:ahLst/>
            <a:cxnLst/>
            <a:rect l="l" t="t" r="r" b="b"/>
            <a:pathLst>
              <a:path w="339" h="204" extrusionOk="0">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1091" name="Google Shape;1091;p122"/>
          <p:cNvSpPr txBox="1">
            <a:spLocks noGrp="1"/>
          </p:cNvSpPr>
          <p:nvPr>
            <p:ph type="title"/>
          </p:nvPr>
        </p:nvSpPr>
        <p:spPr>
          <a:xfrm>
            <a:off x="836245" y="463942"/>
            <a:ext cx="10676100" cy="758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4400"/>
              <a:buFont typeface="Quattrocento Sans"/>
              <a:buNone/>
            </a:pPr>
            <a:r>
              <a:rPr lang="en-US">
                <a:latin typeface="Quattrocento Sans"/>
                <a:ea typeface="Quattrocento Sans"/>
                <a:cs typeface="Quattrocento Sans"/>
                <a:sym typeface="Quattrocento Sans"/>
              </a:rPr>
              <a:t>Machine Learning Problem Example</a:t>
            </a:r>
            <a:br>
              <a:rPr lang="en-US"/>
            </a:br>
            <a:endParaRPr sz="2000">
              <a:solidFill>
                <a:schemeClr val="dk2"/>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7699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9"/>
                                        </p:tgtEl>
                                        <p:attrNameLst>
                                          <p:attrName>style.visibility</p:attrName>
                                        </p:attrNameLst>
                                      </p:cBhvr>
                                      <p:to>
                                        <p:strVal val="visible"/>
                                      </p:to>
                                    </p:set>
                                    <p:animEffect transition="in" filter="fade">
                                      <p:cBhvr>
                                        <p:cTn id="7" dur="500"/>
                                        <p:tgtEl>
                                          <p:spTgt spid="1089"/>
                                        </p:tgtEl>
                                      </p:cBhvr>
                                    </p:animEffect>
                                  </p:childTnLst>
                                </p:cTn>
                              </p:par>
                              <p:par>
                                <p:cTn id="8" presetID="2" presetClass="entr" presetSubtype="8"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 calcmode="lin" valueType="num">
                                      <p:cBhvr additive="base">
                                        <p:cTn id="10" dur="75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3"/>
          <p:cNvSpPr/>
          <p:nvPr/>
        </p:nvSpPr>
        <p:spPr>
          <a:xfrm>
            <a:off x="3084709" y="2268043"/>
            <a:ext cx="22119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algorithm?</a:t>
            </a:r>
            <a:endParaRPr/>
          </a:p>
        </p:txBody>
      </p:sp>
      <p:sp>
        <p:nvSpPr>
          <p:cNvPr id="1101" name="Google Shape;1101;p123"/>
          <p:cNvSpPr/>
          <p:nvPr/>
        </p:nvSpPr>
        <p:spPr>
          <a:xfrm>
            <a:off x="5577476" y="2268043"/>
            <a:ext cx="24105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parameters?</a:t>
            </a:r>
            <a:endParaRPr/>
          </a:p>
        </p:txBody>
      </p:sp>
      <p:sp>
        <p:nvSpPr>
          <p:cNvPr id="1102" name="Google Shape;1102;p123"/>
          <p:cNvSpPr/>
          <p:nvPr/>
        </p:nvSpPr>
        <p:spPr>
          <a:xfrm>
            <a:off x="735582" y="2268043"/>
            <a:ext cx="20682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features?</a:t>
            </a:r>
            <a:endParaRPr/>
          </a:p>
        </p:txBody>
      </p:sp>
      <p:sp>
        <p:nvSpPr>
          <p:cNvPr id="1103" name="Google Shape;1103;p123"/>
          <p:cNvSpPr/>
          <p:nvPr/>
        </p:nvSpPr>
        <p:spPr>
          <a:xfrm>
            <a:off x="735582" y="2780150"/>
            <a:ext cx="17760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Mileage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Condition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Car brand</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Year of make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Regulations</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4" name="Google Shape;1104;p123"/>
          <p:cNvSpPr/>
          <p:nvPr/>
        </p:nvSpPr>
        <p:spPr>
          <a:xfrm>
            <a:off x="3084711" y="2780150"/>
            <a:ext cx="22815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Gradient Boosted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Nearest Neighbors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SVM</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Bayesian Regression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LGBM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5" name="Google Shape;1105;p123"/>
          <p:cNvSpPr/>
          <p:nvPr/>
        </p:nvSpPr>
        <p:spPr>
          <a:xfrm>
            <a:off x="3084711" y="3156498"/>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Nearest Neighbors</a:t>
            </a:r>
            <a:endParaRPr/>
          </a:p>
        </p:txBody>
      </p:sp>
      <p:grpSp>
        <p:nvGrpSpPr>
          <p:cNvPr id="1106" name="Google Shape;1106;p123"/>
          <p:cNvGrpSpPr/>
          <p:nvPr/>
        </p:nvGrpSpPr>
        <p:grpSpPr>
          <a:xfrm>
            <a:off x="7295194" y="2917624"/>
            <a:ext cx="1450646" cy="147093"/>
            <a:chOff x="8120217" y="3558127"/>
            <a:chExt cx="1940664" cy="147093"/>
          </a:xfrm>
        </p:grpSpPr>
        <p:cxnSp>
          <p:nvCxnSpPr>
            <p:cNvPr id="1107" name="Google Shape;1107;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08" name="Google Shape;1108;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09" name="Google Shape;1109;p123"/>
            <p:cNvGrpSpPr/>
            <p:nvPr/>
          </p:nvGrpSpPr>
          <p:grpSpPr>
            <a:xfrm>
              <a:off x="8335846" y="3593271"/>
              <a:ext cx="1509402" cy="111949"/>
              <a:chOff x="8335846" y="3498428"/>
              <a:chExt cx="1509402" cy="206700"/>
            </a:xfrm>
          </p:grpSpPr>
          <p:cxnSp>
            <p:nvCxnSpPr>
              <p:cNvPr id="1110" name="Google Shape;1110;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1" name="Google Shape;1111;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2" name="Google Shape;1112;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3" name="Google Shape;1113;p123"/>
              <p:cNvCxnSpPr/>
              <p:nvPr/>
            </p:nvCxnSpPr>
            <p:spPr>
              <a:xfrm rot="10800000">
                <a:off x="8982733" y="3498428"/>
                <a:ext cx="0" cy="206700"/>
              </a:xfrm>
              <a:prstGeom prst="straightConnector1">
                <a:avLst/>
              </a:prstGeom>
              <a:noFill/>
              <a:ln w="9525" cap="flat" cmpd="sng">
                <a:solidFill>
                  <a:srgbClr val="D0CECE"/>
                </a:solidFill>
                <a:prstDash val="solid"/>
                <a:miter lim="800000"/>
                <a:headEnd type="none" w="sm" len="sm"/>
                <a:tailEnd type="none" w="sm" len="sm"/>
              </a:ln>
            </p:spPr>
          </p:cxnSp>
          <p:cxnSp>
            <p:nvCxnSpPr>
              <p:cNvPr id="1114" name="Google Shape;1114;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5" name="Google Shape;1115;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6" name="Google Shape;1116;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7" name="Google Shape;1117;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18" name="Google Shape;1118;p123"/>
          <p:cNvGrpSpPr/>
          <p:nvPr/>
        </p:nvGrpSpPr>
        <p:grpSpPr>
          <a:xfrm>
            <a:off x="7295194" y="3257222"/>
            <a:ext cx="1450646" cy="147093"/>
            <a:chOff x="8120217" y="3558127"/>
            <a:chExt cx="1940664" cy="147093"/>
          </a:xfrm>
        </p:grpSpPr>
        <p:cxnSp>
          <p:nvCxnSpPr>
            <p:cNvPr id="1119" name="Google Shape;1119;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0" name="Google Shape;1120;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21" name="Google Shape;1121;p123"/>
            <p:cNvGrpSpPr/>
            <p:nvPr/>
          </p:nvGrpSpPr>
          <p:grpSpPr>
            <a:xfrm>
              <a:off x="8335846" y="3592296"/>
              <a:ext cx="1509402" cy="112924"/>
              <a:chOff x="8335846" y="3496629"/>
              <a:chExt cx="1509402" cy="208500"/>
            </a:xfrm>
          </p:grpSpPr>
          <p:cxnSp>
            <p:nvCxnSpPr>
              <p:cNvPr id="1122" name="Google Shape;1122;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3" name="Google Shape;1123;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4" name="Google Shape;1124;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5" name="Google Shape;1125;p123"/>
              <p:cNvCxnSpPr/>
              <p:nvPr/>
            </p:nvCxnSpPr>
            <p:spPr>
              <a:xfrm rot="10800000">
                <a:off x="8982733" y="3496629"/>
                <a:ext cx="0" cy="208500"/>
              </a:xfrm>
              <a:prstGeom prst="straightConnector1">
                <a:avLst/>
              </a:prstGeom>
              <a:noFill/>
              <a:ln w="9525" cap="flat" cmpd="sng">
                <a:solidFill>
                  <a:srgbClr val="D0CECE"/>
                </a:solidFill>
                <a:prstDash val="solid"/>
                <a:miter lim="800000"/>
                <a:headEnd type="none" w="sm" len="sm"/>
                <a:tailEnd type="none" w="sm" len="sm"/>
              </a:ln>
            </p:spPr>
          </p:cxnSp>
          <p:cxnSp>
            <p:nvCxnSpPr>
              <p:cNvPr id="1126" name="Google Shape;1126;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7" name="Google Shape;1127;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8" name="Google Shape;1128;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9" name="Google Shape;1129;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30" name="Google Shape;1130;p123"/>
          <p:cNvGrpSpPr/>
          <p:nvPr/>
        </p:nvGrpSpPr>
        <p:grpSpPr>
          <a:xfrm>
            <a:off x="7295194" y="3596816"/>
            <a:ext cx="1450646" cy="147093"/>
            <a:chOff x="8120217" y="3558127"/>
            <a:chExt cx="1940664" cy="147093"/>
          </a:xfrm>
        </p:grpSpPr>
        <p:cxnSp>
          <p:nvCxnSpPr>
            <p:cNvPr id="1131" name="Google Shape;1131;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2" name="Google Shape;1132;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33" name="Google Shape;1133;p123"/>
            <p:cNvGrpSpPr/>
            <p:nvPr/>
          </p:nvGrpSpPr>
          <p:grpSpPr>
            <a:xfrm>
              <a:off x="8335846" y="3593759"/>
              <a:ext cx="1509402" cy="111461"/>
              <a:chOff x="8335846" y="3499329"/>
              <a:chExt cx="1509402" cy="205800"/>
            </a:xfrm>
          </p:grpSpPr>
          <p:cxnSp>
            <p:nvCxnSpPr>
              <p:cNvPr id="1134" name="Google Shape;1134;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5" name="Google Shape;1135;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6" name="Google Shape;1136;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7" name="Google Shape;1137;p123"/>
              <p:cNvCxnSpPr/>
              <p:nvPr/>
            </p:nvCxnSpPr>
            <p:spPr>
              <a:xfrm rot="10800000">
                <a:off x="8982733" y="3499329"/>
                <a:ext cx="0" cy="205800"/>
              </a:xfrm>
              <a:prstGeom prst="straightConnector1">
                <a:avLst/>
              </a:prstGeom>
              <a:noFill/>
              <a:ln w="9525" cap="flat" cmpd="sng">
                <a:solidFill>
                  <a:srgbClr val="D0CECE"/>
                </a:solidFill>
                <a:prstDash val="solid"/>
                <a:miter lim="800000"/>
                <a:headEnd type="none" w="sm" len="sm"/>
                <a:tailEnd type="none" w="sm" len="sm"/>
              </a:ln>
            </p:spPr>
          </p:cxnSp>
          <p:cxnSp>
            <p:nvCxnSpPr>
              <p:cNvPr id="1138" name="Google Shape;1138;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9" name="Google Shape;1139;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0" name="Google Shape;1140;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1" name="Google Shape;1141;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42" name="Google Shape;1142;p123"/>
          <p:cNvGrpSpPr/>
          <p:nvPr/>
        </p:nvGrpSpPr>
        <p:grpSpPr>
          <a:xfrm>
            <a:off x="7295194" y="3936410"/>
            <a:ext cx="1450646" cy="147093"/>
            <a:chOff x="8120217" y="3558127"/>
            <a:chExt cx="1940664" cy="147093"/>
          </a:xfrm>
        </p:grpSpPr>
        <p:cxnSp>
          <p:nvCxnSpPr>
            <p:cNvPr id="1143" name="Google Shape;1143;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4" name="Google Shape;1144;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45" name="Google Shape;1145;p123"/>
            <p:cNvGrpSpPr/>
            <p:nvPr/>
          </p:nvGrpSpPr>
          <p:grpSpPr>
            <a:xfrm>
              <a:off x="8335846" y="3595384"/>
              <a:ext cx="1509402" cy="109836"/>
              <a:chOff x="8335846" y="3502329"/>
              <a:chExt cx="1509402" cy="202800"/>
            </a:xfrm>
          </p:grpSpPr>
          <p:cxnSp>
            <p:nvCxnSpPr>
              <p:cNvPr id="1146" name="Google Shape;1146;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7" name="Google Shape;1147;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8" name="Google Shape;1148;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9" name="Google Shape;1149;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50" name="Google Shape;1150;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1" name="Google Shape;1151;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2" name="Google Shape;1152;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3" name="Google Shape;1153;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54" name="Google Shape;1154;p123"/>
          <p:cNvSpPr/>
          <p:nvPr/>
        </p:nvSpPr>
        <p:spPr>
          <a:xfrm>
            <a:off x="8354730" y="297318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5" name="Google Shape;1155;p123"/>
          <p:cNvSpPr/>
          <p:nvPr/>
        </p:nvSpPr>
        <p:spPr>
          <a:xfrm>
            <a:off x="7712911" y="331278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6" name="Google Shape;1156;p123"/>
          <p:cNvSpPr/>
          <p:nvPr/>
        </p:nvSpPr>
        <p:spPr>
          <a:xfrm>
            <a:off x="7863791" y="365237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7" name="Google Shape;1157;p123"/>
          <p:cNvSpPr/>
          <p:nvPr/>
        </p:nvSpPr>
        <p:spPr>
          <a:xfrm>
            <a:off x="7542627" y="399197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8" name="Google Shape;1158;p123"/>
          <p:cNvSpPr/>
          <p:nvPr/>
        </p:nvSpPr>
        <p:spPr>
          <a:xfrm>
            <a:off x="9571688" y="3743449"/>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50%</a:t>
            </a:r>
            <a:endParaRPr/>
          </a:p>
        </p:txBody>
      </p:sp>
      <p:sp>
        <p:nvSpPr>
          <p:cNvPr id="1159" name="Google Shape;1159;p123"/>
          <p:cNvSpPr txBox="1"/>
          <p:nvPr/>
        </p:nvSpPr>
        <p:spPr>
          <a:xfrm>
            <a:off x="9605599" y="4225265"/>
            <a:ext cx="5853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050"/>
              <a:buFont typeface="Quattrocento Sans"/>
              <a:buNone/>
            </a:pPr>
            <a:r>
              <a:rPr lang="en-US" sz="1050" b="0" i="0" u="none" strike="noStrike" cap="none">
                <a:solidFill>
                  <a:srgbClr val="0078D4"/>
                </a:solidFill>
                <a:latin typeface="Quattrocento Sans"/>
                <a:ea typeface="Quattrocento Sans"/>
                <a:cs typeface="Quattrocento Sans"/>
                <a:sym typeface="Quattrocento Sans"/>
              </a:rPr>
              <a:t>Model</a:t>
            </a:r>
            <a:endParaRPr/>
          </a:p>
        </p:txBody>
      </p:sp>
      <p:sp>
        <p:nvSpPr>
          <p:cNvPr id="1160" name="Google Shape;1160;p123"/>
          <p:cNvSpPr/>
          <p:nvPr/>
        </p:nvSpPr>
        <p:spPr>
          <a:xfrm>
            <a:off x="8982518" y="2767649"/>
            <a:ext cx="324005" cy="2409706"/>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161" name="Google Shape;1161;p123"/>
          <p:cNvGrpSpPr/>
          <p:nvPr/>
        </p:nvGrpSpPr>
        <p:grpSpPr>
          <a:xfrm>
            <a:off x="588262" y="5680406"/>
            <a:ext cx="8661024" cy="663495"/>
            <a:chOff x="837634" y="5844616"/>
            <a:chExt cx="9792000" cy="663495"/>
          </a:xfrm>
        </p:grpSpPr>
        <p:cxnSp>
          <p:nvCxnSpPr>
            <p:cNvPr id="1162" name="Google Shape;1162;p123"/>
            <p:cNvCxnSpPr/>
            <p:nvPr/>
          </p:nvCxnSpPr>
          <p:spPr>
            <a:xfrm rot="5400000">
              <a:off x="5727334" y="954916"/>
              <a:ext cx="12600" cy="9792000"/>
            </a:xfrm>
            <a:prstGeom prst="bentConnector3">
              <a:avLst>
                <a:gd name="adj1" fmla="val 3463827"/>
              </a:avLst>
            </a:prstGeom>
            <a:noFill/>
            <a:ln w="12700" cap="flat" cmpd="sng">
              <a:solidFill>
                <a:schemeClr val="dk2"/>
              </a:solidFill>
              <a:prstDash val="dash"/>
              <a:miter lim="800000"/>
              <a:headEnd type="none" w="sm" len="sm"/>
              <a:tailEnd type="triangle" w="med" len="med"/>
            </a:ln>
          </p:spPr>
        </p:cxnSp>
        <p:sp>
          <p:nvSpPr>
            <p:cNvPr id="1163" name="Google Shape;1163;p123"/>
            <p:cNvSpPr/>
            <p:nvPr/>
          </p:nvSpPr>
          <p:spPr>
            <a:xfrm>
              <a:off x="5160653" y="6221910"/>
              <a:ext cx="1146000" cy="286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400"/>
                <a:buFont typeface="Quattrocento Sans"/>
                <a:buNone/>
              </a:pPr>
              <a:r>
                <a:rPr lang="en-US" sz="1400" b="0" i="0" u="none" strike="noStrike" cap="none">
                  <a:solidFill>
                    <a:srgbClr val="0078D4"/>
                  </a:solidFill>
                  <a:latin typeface="Quattrocento Sans"/>
                  <a:ea typeface="Quattrocento Sans"/>
                  <a:cs typeface="Quattrocento Sans"/>
                  <a:sym typeface="Quattrocento Sans"/>
                </a:rPr>
                <a:t>Iterate</a:t>
              </a:r>
              <a:endParaRPr/>
            </a:p>
          </p:txBody>
        </p:sp>
      </p:grpSp>
      <p:sp>
        <p:nvSpPr>
          <p:cNvPr id="1164" name="Google Shape;1164;p123"/>
          <p:cNvSpPr/>
          <p:nvPr/>
        </p:nvSpPr>
        <p:spPr>
          <a:xfrm>
            <a:off x="9571688" y="3751867"/>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30%</a:t>
            </a:r>
            <a:endParaRPr/>
          </a:p>
        </p:txBody>
      </p:sp>
      <p:sp>
        <p:nvSpPr>
          <p:cNvPr id="1165" name="Google Shape;1165;p123"/>
          <p:cNvSpPr/>
          <p:nvPr/>
        </p:nvSpPr>
        <p:spPr>
          <a:xfrm>
            <a:off x="3084711" y="2805466"/>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Gradient Boosted</a:t>
            </a:r>
            <a:endParaRPr/>
          </a:p>
        </p:txBody>
      </p:sp>
      <p:grpSp>
        <p:nvGrpSpPr>
          <p:cNvPr id="1166" name="Google Shape;1166;p123"/>
          <p:cNvGrpSpPr/>
          <p:nvPr/>
        </p:nvGrpSpPr>
        <p:grpSpPr>
          <a:xfrm>
            <a:off x="736222" y="2831239"/>
            <a:ext cx="1859700" cy="1345680"/>
            <a:chOff x="887982" y="2981479"/>
            <a:chExt cx="1859700" cy="1345680"/>
          </a:xfrm>
        </p:grpSpPr>
        <p:sp>
          <p:nvSpPr>
            <p:cNvPr id="1167" name="Google Shape;1167;p123"/>
            <p:cNvSpPr/>
            <p:nvPr/>
          </p:nvSpPr>
          <p:spPr>
            <a:xfrm>
              <a:off x="887982" y="298147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Mileage</a:t>
              </a:r>
              <a:endParaRPr/>
            </a:p>
          </p:txBody>
        </p:sp>
        <p:sp>
          <p:nvSpPr>
            <p:cNvPr id="1168" name="Google Shape;1168;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69" name="Google Shape;1169;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grpSp>
      <p:grpSp>
        <p:nvGrpSpPr>
          <p:cNvPr id="1170" name="Google Shape;1170;p123"/>
          <p:cNvGrpSpPr/>
          <p:nvPr/>
        </p:nvGrpSpPr>
        <p:grpSpPr>
          <a:xfrm>
            <a:off x="736222" y="3181181"/>
            <a:ext cx="1859700" cy="995738"/>
            <a:chOff x="887982" y="3331421"/>
            <a:chExt cx="1859700" cy="995738"/>
          </a:xfrm>
        </p:grpSpPr>
        <p:sp>
          <p:nvSpPr>
            <p:cNvPr id="1171" name="Google Shape;1171;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72" name="Google Shape;1172;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sp>
          <p:nvSpPr>
            <p:cNvPr id="1173" name="Google Shape;1173;p123"/>
            <p:cNvSpPr/>
            <p:nvPr/>
          </p:nvSpPr>
          <p:spPr>
            <a:xfrm>
              <a:off x="887982" y="3331421"/>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Condition</a:t>
              </a:r>
              <a:endParaRPr/>
            </a:p>
          </p:txBody>
        </p:sp>
      </p:grpSp>
      <p:grpSp>
        <p:nvGrpSpPr>
          <p:cNvPr id="1174" name="Google Shape;1174;p123"/>
          <p:cNvGrpSpPr/>
          <p:nvPr/>
        </p:nvGrpSpPr>
        <p:grpSpPr>
          <a:xfrm>
            <a:off x="7295194" y="4281369"/>
            <a:ext cx="1450646" cy="147093"/>
            <a:chOff x="8120217" y="3558127"/>
            <a:chExt cx="1940664" cy="147093"/>
          </a:xfrm>
        </p:grpSpPr>
        <p:cxnSp>
          <p:nvCxnSpPr>
            <p:cNvPr id="1175" name="Google Shape;1175;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6" name="Google Shape;1176;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77" name="Google Shape;1177;p123"/>
            <p:cNvGrpSpPr/>
            <p:nvPr/>
          </p:nvGrpSpPr>
          <p:grpSpPr>
            <a:xfrm>
              <a:off x="8335846" y="3595384"/>
              <a:ext cx="1509402" cy="109836"/>
              <a:chOff x="8335846" y="3502329"/>
              <a:chExt cx="1509402" cy="202800"/>
            </a:xfrm>
          </p:grpSpPr>
          <p:cxnSp>
            <p:nvCxnSpPr>
              <p:cNvPr id="1178" name="Google Shape;1178;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9" name="Google Shape;1179;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0" name="Google Shape;1180;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1" name="Google Shape;1181;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82" name="Google Shape;1182;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3" name="Google Shape;1183;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4" name="Google Shape;1184;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5" name="Google Shape;1185;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86" name="Google Shape;1186;p123"/>
          <p:cNvSpPr/>
          <p:nvPr/>
        </p:nvSpPr>
        <p:spPr>
          <a:xfrm>
            <a:off x="8193551" y="4336929"/>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87" name="Google Shape;1187;p123"/>
          <p:cNvSpPr txBox="1">
            <a:spLocks noGrp="1"/>
          </p:cNvSpPr>
          <p:nvPr>
            <p:ph type="title"/>
          </p:nvPr>
        </p:nvSpPr>
        <p:spPr>
          <a:xfrm>
            <a:off x="735754" y="339959"/>
            <a:ext cx="11128800" cy="1107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Creation Is Typically Time-Consuming</a:t>
            </a:r>
            <a:endParaRPr/>
          </a:p>
        </p:txBody>
      </p:sp>
      <p:sp>
        <p:nvSpPr>
          <p:cNvPr id="1188" name="Google Shape;1188;p123"/>
          <p:cNvSpPr/>
          <p:nvPr/>
        </p:nvSpPr>
        <p:spPr>
          <a:xfrm>
            <a:off x="5577476" y="2780150"/>
            <a:ext cx="1371600" cy="1750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1</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2</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3</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4</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Tree>
    <p:extLst>
      <p:ext uri="{BB962C8B-B14F-4D97-AF65-F5344CB8AC3E}">
        <p14:creationId xmlns:p14="http://schemas.microsoft.com/office/powerpoint/2010/main" val="29780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1170"/>
                                        </p:tgtEl>
                                        <p:attrNameLst>
                                          <p:attrName>style.visibility</p:attrName>
                                        </p:attrNameLst>
                                      </p:cBhvr>
                                      <p:to>
                                        <p:strVal val="visible"/>
                                      </p:to>
                                    </p:set>
                                    <p:animEffect transition="in" filter="fade">
                                      <p:cBhvr>
                                        <p:cTn id="11" dur="500"/>
                                        <p:tgtEl>
                                          <p:spTgt spid="117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05"/>
                                        </p:tgtEl>
                                        <p:attrNameLst>
                                          <p:attrName>style.visibility</p:attrName>
                                        </p:attrNameLst>
                                      </p:cBhvr>
                                      <p:to>
                                        <p:strVal val="visible"/>
                                      </p:to>
                                    </p:set>
                                    <p:animEffect transition="in" filter="fade">
                                      <p:cBhvr>
                                        <p:cTn id="15" dur="500"/>
                                        <p:tgtEl>
                                          <p:spTgt spid="1105"/>
                                        </p:tgtEl>
                                      </p:cBhvr>
                                    </p:animEffect>
                                  </p:childTnLst>
                                </p:cTn>
                              </p:par>
                              <p:par>
                                <p:cTn id="16" presetID="10" presetClass="exit" presetSubtype="0" fill="hold" nodeType="withEffect">
                                  <p:stCondLst>
                                    <p:cond delay="0"/>
                                  </p:stCondLst>
                                  <p:childTnLst>
                                    <p:animEffect transition="out" filter="fade">
                                      <p:cBhvr>
                                        <p:cTn id="17" dur="500"/>
                                        <p:tgtEl>
                                          <p:spTgt spid="1165"/>
                                        </p:tgtEl>
                                      </p:cBhvr>
                                    </p:animEffect>
                                    <p:set>
                                      <p:cBhvr>
                                        <p:cTn id="18" dur="1" fill="hold">
                                          <p:stCondLst>
                                            <p:cond delay="500"/>
                                          </p:stCondLst>
                                        </p:cTn>
                                        <p:tgtEl>
                                          <p:spTgt spid="1165"/>
                                        </p:tgtEl>
                                        <p:attrNameLst>
                                          <p:attrName>style.visibility</p:attrName>
                                        </p:attrNameLst>
                                      </p:cBhvr>
                                      <p:to>
                                        <p:strVal val="hidden"/>
                                      </p:to>
                                    </p:se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58"/>
                                        </p:tgtEl>
                                        <p:attrNameLst>
                                          <p:attrName>style.visibility</p:attrName>
                                        </p:attrNameLst>
                                      </p:cBhvr>
                                      <p:to>
                                        <p:strVal val="visible"/>
                                      </p:to>
                                    </p:set>
                                    <p:animEffect transition="in" filter="fade">
                                      <p:cBhvr>
                                        <p:cTn id="22" dur="500"/>
                                        <p:tgtEl>
                                          <p:spTgt spid="1158"/>
                                        </p:tgtEl>
                                      </p:cBhvr>
                                    </p:animEffect>
                                  </p:childTnLst>
                                </p:cTn>
                              </p:par>
                              <p:par>
                                <p:cTn id="23" presetID="10" presetClass="entr" presetSubtype="0" fill="hold" nodeType="withEffect">
                                  <p:stCondLst>
                                    <p:cond delay="0"/>
                                  </p:stCondLst>
                                  <p:childTnLst>
                                    <p:set>
                                      <p:cBhvr>
                                        <p:cTn id="24" dur="1" fill="hold">
                                          <p:stCondLst>
                                            <p:cond delay="0"/>
                                          </p:stCondLst>
                                        </p:cTn>
                                        <p:tgtEl>
                                          <p:spTgt spid="1159"/>
                                        </p:tgtEl>
                                        <p:attrNameLst>
                                          <p:attrName>style.visibility</p:attrName>
                                        </p:attrNameLst>
                                      </p:cBhvr>
                                      <p:to>
                                        <p:strVal val="visible"/>
                                      </p:to>
                                    </p:set>
                                    <p:animEffect transition="in" filter="fade">
                                      <p:cBhvr>
                                        <p:cTn id="25" dur="500"/>
                                        <p:tgtEl>
                                          <p:spTgt spid="1159"/>
                                        </p:tgtEl>
                                      </p:cBhvr>
                                    </p:animEffect>
                                  </p:childTnLst>
                                </p:cTn>
                              </p:par>
                              <p:par>
                                <p:cTn id="26" presetID="10" presetClass="entr" presetSubtype="0" fill="hold" nodeType="withEffect">
                                  <p:stCondLst>
                                    <p:cond delay="500"/>
                                  </p:stCondLst>
                                  <p:childTnLst>
                                    <p:set>
                                      <p:cBhvr>
                                        <p:cTn id="27" dur="1" fill="hold">
                                          <p:stCondLst>
                                            <p:cond delay="0"/>
                                          </p:stCondLst>
                                        </p:cTn>
                                        <p:tgtEl>
                                          <p:spTgt spid="1188"/>
                                        </p:tgtEl>
                                        <p:attrNameLst>
                                          <p:attrName>style.visibility</p:attrName>
                                        </p:attrNameLst>
                                      </p:cBhvr>
                                      <p:to>
                                        <p:strVal val="visible"/>
                                      </p:to>
                                    </p:set>
                                    <p:animEffect transition="in" filter="fade">
                                      <p:cBhvr>
                                        <p:cTn id="28" dur="500"/>
                                        <p:tgtEl>
                                          <p:spTgt spid="1188"/>
                                        </p:tgtEl>
                                      </p:cBhvr>
                                    </p:animEffect>
                                  </p:childTnLst>
                                </p:cTn>
                              </p:par>
                              <p:par>
                                <p:cTn id="29" presetID="10" presetClass="exit" presetSubtype="0" fill="hold" nodeType="withEffect">
                                  <p:stCondLst>
                                    <p:cond delay="500"/>
                                  </p:stCondLst>
                                  <p:childTnLst>
                                    <p:animEffect transition="out" filter="fade">
                                      <p:cBhvr>
                                        <p:cTn id="30" dur="500"/>
                                        <p:tgtEl>
                                          <p:spTgt spid="1188"/>
                                        </p:tgtEl>
                                      </p:cBhvr>
                                    </p:animEffect>
                                    <p:set>
                                      <p:cBhvr>
                                        <p:cTn id="31" dur="1" fill="hold">
                                          <p:stCondLst>
                                            <p:cond delay="500"/>
                                          </p:stCondLst>
                                        </p:cTn>
                                        <p:tgtEl>
                                          <p:spTgt spid="1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24"/>
          <p:cNvSpPr/>
          <p:nvPr/>
        </p:nvSpPr>
        <p:spPr>
          <a:xfrm>
            <a:off x="0" y="6543376"/>
            <a:ext cx="9162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 </a:t>
            </a:r>
            <a:r>
              <a:rPr lang="en-US" sz="1800" b="0" i="0" u="sng" strike="noStrike" cap="none">
                <a:solidFill>
                  <a:schemeClr val="hlink"/>
                </a:solidFill>
                <a:latin typeface="Calibri"/>
                <a:ea typeface="Calibri"/>
                <a:cs typeface="Calibri"/>
                <a:sym typeface="Calibri"/>
                <a:hlinkClick r:id="rId3"/>
              </a:rPr>
              <a:t>http://scikit-learn.org/stable/tutorial/machine_learning_map/index.html</a:t>
            </a:r>
            <a:r>
              <a:rPr lang="en-US" sz="1800" b="0" i="0" u="none" strike="noStrike" cap="none">
                <a:solidFill>
                  <a:schemeClr val="dk1"/>
                </a:solidFill>
                <a:latin typeface="Calibri"/>
                <a:ea typeface="Calibri"/>
                <a:cs typeface="Calibri"/>
                <a:sym typeface="Calibri"/>
              </a:rPr>
              <a:t> </a:t>
            </a:r>
            <a:endParaRPr/>
          </a:p>
        </p:txBody>
      </p:sp>
      <p:pic>
        <p:nvPicPr>
          <p:cNvPr id="1194" name="Google Shape;1194;p124"/>
          <p:cNvPicPr preferRelativeResize="0"/>
          <p:nvPr/>
        </p:nvPicPr>
        <p:blipFill rotWithShape="1">
          <a:blip r:embed="rId4">
            <a:alphaModFix/>
          </a:blip>
          <a:srcRect/>
          <a:stretch/>
        </p:blipFill>
        <p:spPr>
          <a:xfrm>
            <a:off x="765977" y="1171836"/>
            <a:ext cx="10456846" cy="5289494"/>
          </a:xfrm>
          <a:prstGeom prst="rect">
            <a:avLst/>
          </a:prstGeom>
          <a:noFill/>
          <a:ln>
            <a:noFill/>
          </a:ln>
        </p:spPr>
      </p:pic>
      <p:sp>
        <p:nvSpPr>
          <p:cNvPr id="1195" name="Google Shape;1195;p124"/>
          <p:cNvSpPr txBox="1">
            <a:spLocks noGrp="1"/>
          </p:cNvSpPr>
          <p:nvPr>
            <p:ph type="title"/>
          </p:nvPr>
        </p:nvSpPr>
        <p:spPr>
          <a:xfrm>
            <a:off x="765977" y="299816"/>
            <a:ext cx="11018400" cy="554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Machine Learning Complexity</a:t>
            </a:r>
            <a:endParaRPr/>
          </a:p>
        </p:txBody>
      </p:sp>
    </p:spTree>
    <p:extLst>
      <p:ext uri="{BB962C8B-B14F-4D97-AF65-F5344CB8AC3E}">
        <p14:creationId xmlns:p14="http://schemas.microsoft.com/office/powerpoint/2010/main" val="19774738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25"/>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05" name="Google Shape;1205;p125"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06" name="Google Shape;1206;p125"/>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07" name="Google Shape;1207;p125"/>
          <p:cNvSpPr txBox="1"/>
          <p:nvPr/>
        </p:nvSpPr>
        <p:spPr>
          <a:xfrm>
            <a:off x="1861456" y="2016575"/>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08" name="Google Shape;1208;p125"/>
          <p:cNvSpPr txBox="1"/>
          <p:nvPr/>
        </p:nvSpPr>
        <p:spPr>
          <a:xfrm>
            <a:off x="1858739" y="36303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1</a:t>
            </a:r>
            <a:endParaRPr/>
          </a:p>
        </p:txBody>
      </p:sp>
      <p:sp>
        <p:nvSpPr>
          <p:cNvPr id="1209" name="Google Shape;1209;p125"/>
          <p:cNvSpPr/>
          <p:nvPr/>
        </p:nvSpPr>
        <p:spPr>
          <a:xfrm>
            <a:off x="1387930" y="528230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0" name="Google Shape;1210;p125"/>
          <p:cNvSpPr txBox="1"/>
          <p:nvPr/>
        </p:nvSpPr>
        <p:spPr>
          <a:xfrm>
            <a:off x="1494067" y="547824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1</a:t>
            </a:r>
            <a:endParaRPr/>
          </a:p>
        </p:txBody>
      </p:sp>
      <p:sp>
        <p:nvSpPr>
          <p:cNvPr id="1211" name="Google Shape;1211;p125"/>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2" name="Google Shape;1212;p125"/>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1</a:t>
            </a:r>
            <a:endParaRPr/>
          </a:p>
        </p:txBody>
      </p:sp>
      <p:cxnSp>
        <p:nvCxnSpPr>
          <p:cNvPr id="1213" name="Google Shape;1213;p125"/>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14" name="Google Shape;1214;p125"/>
          <p:cNvCxnSpPr>
            <a:endCxn id="1211" idx="1"/>
          </p:cNvCxnSpPr>
          <p:nvPr/>
        </p:nvCxnSpPr>
        <p:spPr>
          <a:xfrm>
            <a:off x="7726124" y="3936987"/>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15" name="Google Shape;1215;p125"/>
          <p:cNvCxnSpPr>
            <a:stCxn id="1206" idx="3"/>
          </p:cNvCxnSpPr>
          <p:nvPr/>
        </p:nvCxnSpPr>
        <p:spPr>
          <a:xfrm>
            <a:off x="3551613" y="2200243"/>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16" name="Google Shape;1216;p125"/>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17" name="Google Shape;1217;p125"/>
          <p:cNvSpPr/>
          <p:nvPr/>
        </p:nvSpPr>
        <p:spPr>
          <a:xfrm>
            <a:off x="1622456" y="542654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8" name="Google Shape;1218;p125"/>
          <p:cNvSpPr txBox="1"/>
          <p:nvPr/>
        </p:nvSpPr>
        <p:spPr>
          <a:xfrm>
            <a:off x="1728593" y="562248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2</a:t>
            </a:r>
            <a:endParaRPr/>
          </a:p>
        </p:txBody>
      </p:sp>
      <p:sp>
        <p:nvSpPr>
          <p:cNvPr id="1219" name="Google Shape;1219;p125"/>
          <p:cNvSpPr/>
          <p:nvPr/>
        </p:nvSpPr>
        <p:spPr>
          <a:xfrm>
            <a:off x="9086382" y="3671053"/>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0" name="Google Shape;1220;p125"/>
          <p:cNvSpPr txBox="1"/>
          <p:nvPr/>
        </p:nvSpPr>
        <p:spPr>
          <a:xfrm>
            <a:off x="9625225" y="3964963"/>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2</a:t>
            </a:r>
            <a:endParaRPr/>
          </a:p>
        </p:txBody>
      </p:sp>
      <p:sp>
        <p:nvSpPr>
          <p:cNvPr id="1221" name="Google Shape;1221;p125"/>
          <p:cNvSpPr/>
          <p:nvPr/>
        </p:nvSpPr>
        <p:spPr>
          <a:xfrm>
            <a:off x="1847030" y="56224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2" name="Google Shape;1222;p125"/>
          <p:cNvSpPr txBox="1"/>
          <p:nvPr/>
        </p:nvSpPr>
        <p:spPr>
          <a:xfrm>
            <a:off x="1904045" y="5780652"/>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3</a:t>
            </a:r>
            <a:endParaRPr/>
          </a:p>
        </p:txBody>
      </p:sp>
      <p:sp>
        <p:nvSpPr>
          <p:cNvPr id="1223" name="Google Shape;1223;p125"/>
          <p:cNvSpPr/>
          <p:nvPr/>
        </p:nvSpPr>
        <p:spPr>
          <a:xfrm>
            <a:off x="9284890" y="38676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4" name="Google Shape;1224;p125"/>
          <p:cNvSpPr txBox="1"/>
          <p:nvPr/>
        </p:nvSpPr>
        <p:spPr>
          <a:xfrm>
            <a:off x="9823733" y="41615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3</a:t>
            </a:r>
            <a:endParaRPr/>
          </a:p>
        </p:txBody>
      </p:sp>
      <p:sp>
        <p:nvSpPr>
          <p:cNvPr id="1225" name="Google Shape;1225;p125"/>
          <p:cNvSpPr txBox="1"/>
          <p:nvPr/>
        </p:nvSpPr>
        <p:spPr>
          <a:xfrm>
            <a:off x="5484629" y="3387413"/>
            <a:ext cx="1674000" cy="92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Model Training</a:t>
            </a:r>
            <a:endParaRPr/>
          </a:p>
          <a:p>
            <a:pPr marL="0" marR="0" lvl="0" indent="0" algn="ctr" rtl="0">
              <a:spcBef>
                <a:spcPts val="0"/>
              </a:spcBef>
              <a:spcAft>
                <a:spcPts val="0"/>
              </a:spcAft>
              <a:buNone/>
            </a:pPr>
            <a:r>
              <a:rPr lang="en-US" sz="2000" b="1">
                <a:solidFill>
                  <a:schemeClr val="lt1"/>
                </a:solidFill>
                <a:latin typeface="Calibri"/>
                <a:ea typeface="Calibri"/>
                <a:cs typeface="Calibri"/>
                <a:sym typeface="Calibri"/>
              </a:rPr>
              <a:t>Infrastructure</a:t>
            </a:r>
            <a:endParaRPr/>
          </a:p>
        </p:txBody>
      </p:sp>
      <p:sp>
        <p:nvSpPr>
          <p:cNvPr id="1226" name="Google Shape;1226;p125"/>
          <p:cNvSpPr/>
          <p:nvPr/>
        </p:nvSpPr>
        <p:spPr>
          <a:xfrm>
            <a:off x="1478976" y="3630386"/>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7" name="Google Shape;1227;p125"/>
          <p:cNvSpPr txBox="1"/>
          <p:nvPr/>
        </p:nvSpPr>
        <p:spPr>
          <a:xfrm>
            <a:off x="2011139" y="37827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2</a:t>
            </a:r>
            <a:endParaRPr/>
          </a:p>
        </p:txBody>
      </p:sp>
      <p:sp>
        <p:nvSpPr>
          <p:cNvPr id="1228" name="Google Shape;1228;p125"/>
          <p:cNvSpPr/>
          <p:nvPr/>
        </p:nvSpPr>
        <p:spPr>
          <a:xfrm>
            <a:off x="1999430" y="57748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9" name="Google Shape;1229;p125"/>
          <p:cNvSpPr txBox="1"/>
          <p:nvPr/>
        </p:nvSpPr>
        <p:spPr>
          <a:xfrm>
            <a:off x="2056445" y="5933052"/>
            <a:ext cx="2076300" cy="61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4</a:t>
            </a:r>
            <a:endParaRPr/>
          </a:p>
        </p:txBody>
      </p:sp>
      <p:sp>
        <p:nvSpPr>
          <p:cNvPr id="1230" name="Google Shape;1230;p125"/>
          <p:cNvSpPr/>
          <p:nvPr/>
        </p:nvSpPr>
        <p:spPr>
          <a:xfrm>
            <a:off x="9437290" y="40200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31" name="Google Shape;1231;p125"/>
          <p:cNvSpPr txBox="1"/>
          <p:nvPr/>
        </p:nvSpPr>
        <p:spPr>
          <a:xfrm>
            <a:off x="9976133" y="43139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4</a:t>
            </a:r>
            <a:endParaRPr/>
          </a:p>
        </p:txBody>
      </p:sp>
      <p:sp>
        <p:nvSpPr>
          <p:cNvPr id="1232" name="Google Shape;1232;p125"/>
          <p:cNvSpPr txBox="1"/>
          <p:nvPr/>
        </p:nvSpPr>
        <p:spPr>
          <a:xfrm>
            <a:off x="8964523" y="5868335"/>
            <a:ext cx="30492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Repetitive &amp; Manual</a:t>
            </a:r>
            <a:endParaRPr/>
          </a:p>
        </p:txBody>
      </p:sp>
      <p:sp>
        <p:nvSpPr>
          <p:cNvPr id="1233" name="Google Shape;1233;p125"/>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Selection &amp; Hyperparameter Tuning</a:t>
            </a:r>
            <a:endParaRPr/>
          </a:p>
        </p:txBody>
      </p:sp>
    </p:spTree>
    <p:extLst>
      <p:ext uri="{BB962C8B-B14F-4D97-AF65-F5344CB8AC3E}">
        <p14:creationId xmlns:p14="http://schemas.microsoft.com/office/powerpoint/2010/main" val="9268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08"/>
                                        </p:tgtEl>
                                        <p:attrNameLst>
                                          <p:attrName>style.visibility</p:attrName>
                                        </p:attrNameLst>
                                      </p:cBhvr>
                                      <p:to>
                                        <p:strVal val="visible"/>
                                      </p:to>
                                    </p:set>
                                    <p:animEffect transition="in" filter="fade">
                                      <p:cBhvr>
                                        <p:cTn id="15" dur="500"/>
                                        <p:tgtEl>
                                          <p:spTgt spid="1208"/>
                                        </p:tgtEl>
                                      </p:cBhvr>
                                    </p:animEffect>
                                  </p:childTnLst>
                                </p:cTn>
                              </p:par>
                              <p:par>
                                <p:cTn id="16" presetID="10" presetClass="entr" presetSubtype="0" fill="hold" nodeType="withEffect">
                                  <p:stCondLst>
                                    <p:cond delay="0"/>
                                  </p:stCondLst>
                                  <p:childTnLst>
                                    <p:set>
                                      <p:cBhvr>
                                        <p:cTn id="17" dur="1" fill="hold">
                                          <p:stCondLst>
                                            <p:cond delay="0"/>
                                          </p:stCondLst>
                                        </p:cTn>
                                        <p:tgtEl>
                                          <p:spTgt spid="1204"/>
                                        </p:tgtEl>
                                        <p:attrNameLst>
                                          <p:attrName>style.visibility</p:attrName>
                                        </p:attrNameLst>
                                      </p:cBhvr>
                                      <p:to>
                                        <p:strVal val="visible"/>
                                      </p:to>
                                    </p:set>
                                    <p:animEffect transition="in" filter="fade">
                                      <p:cBhvr>
                                        <p:cTn id="18" dur="500"/>
                                        <p:tgtEl>
                                          <p:spTgt spid="1204"/>
                                        </p:tgtEl>
                                      </p:cBhvr>
                                    </p:animEffect>
                                  </p:childTnLst>
                                </p:cTn>
                              </p:par>
                              <p:par>
                                <p:cTn id="19" presetID="10" presetClass="entr" presetSubtype="0" fill="hold" nodeType="withEffect">
                                  <p:stCondLst>
                                    <p:cond delay="0"/>
                                  </p:stCondLst>
                                  <p:childTnLst>
                                    <p:set>
                                      <p:cBhvr>
                                        <p:cTn id="20" dur="1" fill="hold">
                                          <p:stCondLst>
                                            <p:cond delay="0"/>
                                          </p:stCondLst>
                                        </p:cTn>
                                        <p:tgtEl>
                                          <p:spTgt spid="1213"/>
                                        </p:tgtEl>
                                        <p:attrNameLst>
                                          <p:attrName>style.visibility</p:attrName>
                                        </p:attrNameLst>
                                      </p:cBhvr>
                                      <p:to>
                                        <p:strVal val="visible"/>
                                      </p:to>
                                    </p:set>
                                    <p:animEffect transition="in" filter="fade">
                                      <p:cBhvr>
                                        <p:cTn id="21" dur="500"/>
                                        <p:tgtEl>
                                          <p:spTgt spid="12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2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2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22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22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22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22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22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23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3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232"/>
                                        </p:tgtEl>
                                        <p:attrNameLst>
                                          <p:attrName>style.visibility</p:attrName>
                                        </p:attrNameLst>
                                      </p:cBhvr>
                                      <p:to>
                                        <p:strVal val="visible"/>
                                      </p:to>
                                    </p:set>
                                    <p:animEffect transition="in" filter="fade">
                                      <p:cBhvr>
                                        <p:cTn id="84" dur="500"/>
                                        <p:tgtEl>
                                          <p:spTgt spid="1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26"/>
          <p:cNvSpPr txBox="1">
            <a:spLocks noGrp="1"/>
          </p:cNvSpPr>
          <p:nvPr>
            <p:ph type="title"/>
          </p:nvPr>
        </p:nvSpPr>
        <p:spPr>
          <a:xfrm>
            <a:off x="378281" y="209868"/>
            <a:ext cx="10914900" cy="62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Introducing Automated Machine Learning</a:t>
            </a:r>
            <a:endParaRPr/>
          </a:p>
        </p:txBody>
      </p:sp>
      <p:sp>
        <p:nvSpPr>
          <p:cNvPr id="1243" name="Google Shape;1243;p126"/>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44" name="Google Shape;1244;p126"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45" name="Google Shape;1245;p126"/>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6" name="Google Shape;1246;p126"/>
          <p:cNvSpPr txBox="1"/>
          <p:nvPr/>
        </p:nvSpPr>
        <p:spPr>
          <a:xfrm>
            <a:off x="1499820" y="2011519"/>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47" name="Google Shape;1247;p126"/>
          <p:cNvSpPr txBox="1"/>
          <p:nvPr/>
        </p:nvSpPr>
        <p:spPr>
          <a:xfrm>
            <a:off x="1499820" y="3610989"/>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Optimization</a:t>
            </a:r>
            <a:endParaRPr sz="2000" b="1">
              <a:solidFill>
                <a:schemeClr val="lt1"/>
              </a:solidFill>
              <a:latin typeface="Calibri"/>
              <a:ea typeface="Calibri"/>
              <a:cs typeface="Calibri"/>
              <a:sym typeface="Calibri"/>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Metric</a:t>
            </a:r>
            <a:endParaRPr/>
          </a:p>
        </p:txBody>
      </p:sp>
      <p:sp>
        <p:nvSpPr>
          <p:cNvPr id="1248" name="Google Shape;1248;p126"/>
          <p:cNvSpPr/>
          <p:nvPr/>
        </p:nvSpPr>
        <p:spPr>
          <a:xfrm>
            <a:off x="1322612" y="5282300"/>
            <a:ext cx="22941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9" name="Google Shape;1249;p126"/>
          <p:cNvSpPr txBox="1"/>
          <p:nvPr/>
        </p:nvSpPr>
        <p:spPr>
          <a:xfrm>
            <a:off x="1499820" y="5389799"/>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Constraints</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(Time/Cost)</a:t>
            </a:r>
            <a:endParaRPr/>
          </a:p>
        </p:txBody>
      </p:sp>
      <p:sp>
        <p:nvSpPr>
          <p:cNvPr id="1250" name="Google Shape;1250;p126"/>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51" name="Google Shape;1251;p126"/>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ML Model</a:t>
            </a:r>
            <a:endParaRPr/>
          </a:p>
        </p:txBody>
      </p:sp>
      <p:cxnSp>
        <p:nvCxnSpPr>
          <p:cNvPr id="1252" name="Google Shape;1252;p126"/>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53" name="Google Shape;1253;p126"/>
          <p:cNvCxnSpPr/>
          <p:nvPr/>
        </p:nvCxnSpPr>
        <p:spPr>
          <a:xfrm>
            <a:off x="7726139" y="3937060"/>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54" name="Google Shape;1254;p126"/>
          <p:cNvCxnSpPr/>
          <p:nvPr/>
        </p:nvCxnSpPr>
        <p:spPr>
          <a:xfrm>
            <a:off x="3551463" y="2200275"/>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55" name="Google Shape;1255;p126"/>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56" name="Google Shape;1256;p126"/>
          <p:cNvSpPr txBox="1"/>
          <p:nvPr/>
        </p:nvSpPr>
        <p:spPr>
          <a:xfrm>
            <a:off x="5417954" y="3682688"/>
            <a:ext cx="1674000" cy="30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Automated ML</a:t>
            </a:r>
            <a:endParaRPr sz="1800">
              <a:solidFill>
                <a:schemeClr val="dk1"/>
              </a:solidFill>
              <a:latin typeface="Calibri"/>
              <a:ea typeface="Calibri"/>
              <a:cs typeface="Calibri"/>
              <a:sym typeface="Calibri"/>
            </a:endParaRPr>
          </a:p>
        </p:txBody>
      </p:sp>
      <p:sp>
        <p:nvSpPr>
          <p:cNvPr id="1257" name="Google Shape;1257;p126"/>
          <p:cNvSpPr txBox="1"/>
          <p:nvPr/>
        </p:nvSpPr>
        <p:spPr>
          <a:xfrm>
            <a:off x="8964473" y="6234460"/>
            <a:ext cx="31548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Accessible &amp; Faster</a:t>
            </a:r>
            <a:endParaRPr/>
          </a:p>
        </p:txBody>
      </p:sp>
    </p:spTree>
    <p:extLst>
      <p:ext uri="{BB962C8B-B14F-4D97-AF65-F5344CB8AC3E}">
        <p14:creationId xmlns:p14="http://schemas.microsoft.com/office/powerpoint/2010/main" val="301318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7"/>
                                        </p:tgtEl>
                                        <p:attrNameLst>
                                          <p:attrName>style.visibility</p:attrName>
                                        </p:attrNameLst>
                                      </p:cBhvr>
                                      <p:to>
                                        <p:strVal val="visible"/>
                                      </p:to>
                                    </p:set>
                                    <p:animEffect transition="in" filter="fade">
                                      <p:cBhvr>
                                        <p:cTn id="7" dur="500"/>
                                        <p:tgtEl>
                                          <p:spTgt spid="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63" name="Google Shape;1263;p127"/>
          <p:cNvSpPr txBox="1">
            <a:spLocks noGrp="1"/>
          </p:cNvSpPr>
          <p:nvPr>
            <p:ph type="body" idx="1"/>
          </p:nvPr>
        </p:nvSpPr>
        <p:spPr>
          <a:xfrm>
            <a:off x="838200" y="2102185"/>
            <a:ext cx="3797700" cy="4351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Based on Microsoft Research</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Brain trained with several million experiments</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Collaborative filtering and Bayesian optimization</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Privacy preserving: No need to “see” the data</a:t>
            </a:r>
            <a:endParaRPr/>
          </a:p>
        </p:txBody>
      </p:sp>
      <p:pic>
        <p:nvPicPr>
          <p:cNvPr id="1264" name="Google Shape;1264;p127" descr="A picture containing screenshot&#10;&#10;Description generated with very high confidence"/>
          <p:cNvPicPr preferRelativeResize="0"/>
          <p:nvPr/>
        </p:nvPicPr>
        <p:blipFill rotWithShape="1">
          <a:blip r:embed="rId3">
            <a:alphaModFix/>
          </a:blip>
          <a:srcRect/>
          <a:stretch/>
        </p:blipFill>
        <p:spPr>
          <a:xfrm>
            <a:off x="5024451" y="2068933"/>
            <a:ext cx="6329347" cy="3798216"/>
          </a:xfrm>
          <a:prstGeom prst="rect">
            <a:avLst/>
          </a:prstGeom>
          <a:noFill/>
          <a:ln>
            <a:noFill/>
          </a:ln>
        </p:spPr>
      </p:pic>
    </p:spTree>
    <p:extLst>
      <p:ext uri="{BB962C8B-B14F-4D97-AF65-F5344CB8AC3E}">
        <p14:creationId xmlns:p14="http://schemas.microsoft.com/office/powerpoint/2010/main" val="1359328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70" name="Google Shape;1270;p128"/>
          <p:cNvSpPr txBox="1">
            <a:spLocks noGrp="1"/>
          </p:cNvSpPr>
          <p:nvPr>
            <p:ph type="body" idx="1"/>
          </p:nvPr>
        </p:nvSpPr>
        <p:spPr>
          <a:xfrm>
            <a:off x="838200" y="1395500"/>
            <a:ext cx="4680000" cy="51099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ML Scenarios: Classification &amp; Regression</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Integration: Azure Machine Learning, Azure Notebooks, Jupyter Notebooks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Data Type: Numeric, Text</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Languages: Python SDK for deployment and hosting for inference </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Training Compute: Local Machine, Remote Azure DSVM (Linux), Azure Batch AI</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Transparency: View run history, model metrics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Scale: Faster model training using multiple cores and parallel experiments</a:t>
            </a:r>
            <a:endParaRPr/>
          </a:p>
        </p:txBody>
      </p:sp>
      <p:pic>
        <p:nvPicPr>
          <p:cNvPr id="1271" name="Google Shape;1271;p128" descr="A picture containing screenshot&#10;&#10;Description generated with very high confidence"/>
          <p:cNvPicPr preferRelativeResize="0"/>
          <p:nvPr/>
        </p:nvPicPr>
        <p:blipFill rotWithShape="1">
          <a:blip r:embed="rId3">
            <a:alphaModFix/>
          </a:blip>
          <a:srcRect/>
          <a:stretch/>
        </p:blipFill>
        <p:spPr>
          <a:xfrm>
            <a:off x="5756625" y="2102175"/>
            <a:ext cx="5597177" cy="3177575"/>
          </a:xfrm>
          <a:prstGeom prst="rect">
            <a:avLst/>
          </a:prstGeom>
          <a:noFill/>
          <a:ln>
            <a:noFill/>
          </a:ln>
        </p:spPr>
      </p:pic>
    </p:spTree>
    <p:extLst>
      <p:ext uri="{BB962C8B-B14F-4D97-AF65-F5344CB8AC3E}">
        <p14:creationId xmlns:p14="http://schemas.microsoft.com/office/powerpoint/2010/main" val="42880986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444817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10" dirty="0">
                <a:solidFill>
                  <a:srgbClr val="000000"/>
                </a:solidFill>
                <a:latin typeface="Segoe UI Semibold"/>
                <a:cs typeface="Segoe UI Semibold"/>
              </a:rPr>
              <a:t>Automated</a:t>
            </a:r>
            <a:r>
              <a:rPr sz="3600" b="0" spc="-65" dirty="0">
                <a:solidFill>
                  <a:srgbClr val="000000"/>
                </a:solidFill>
                <a:latin typeface="Segoe UI Semibold"/>
                <a:cs typeface="Segoe UI Semibold"/>
              </a:rPr>
              <a:t> </a:t>
            </a:r>
            <a:r>
              <a:rPr sz="3600" b="0" spc="-5" dirty="0">
                <a:solidFill>
                  <a:srgbClr val="000000"/>
                </a:solidFill>
                <a:latin typeface="Segoe UI Semibold"/>
                <a:cs typeface="Segoe UI Semibold"/>
              </a:rPr>
              <a:t>ML</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Current</a:t>
            </a:r>
            <a:r>
              <a:rPr sz="1950" b="0" spc="20" dirty="0">
                <a:solidFill>
                  <a:srgbClr val="000000"/>
                </a:solidFill>
                <a:latin typeface="Segoe UI"/>
                <a:cs typeface="Segoe UI"/>
              </a:rPr>
              <a:t> </a:t>
            </a:r>
            <a:r>
              <a:rPr sz="1950" b="0" spc="-5" dirty="0">
                <a:solidFill>
                  <a:srgbClr val="000000"/>
                </a:solidFill>
                <a:latin typeface="Segoe UI"/>
                <a:cs typeface="Segoe UI"/>
              </a:rPr>
              <a:t>Capabilities</a:t>
            </a:r>
            <a:endParaRPr sz="1950">
              <a:latin typeface="Segoe UI"/>
              <a:cs typeface="Segoe UI"/>
            </a:endParaRPr>
          </a:p>
        </p:txBody>
      </p:sp>
      <p:sp>
        <p:nvSpPr>
          <p:cNvPr id="3" name="object 3"/>
          <p:cNvSpPr/>
          <p:nvPr/>
        </p:nvSpPr>
        <p:spPr>
          <a:xfrm>
            <a:off x="536473" y="2595372"/>
            <a:ext cx="1726158" cy="196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33796" y="2349373"/>
            <a:ext cx="1133728" cy="15455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43067" y="2597276"/>
            <a:ext cx="935482" cy="19583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43067" y="2841117"/>
            <a:ext cx="989584" cy="19583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36473" y="3222244"/>
            <a:ext cx="1049502" cy="1524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236464" y="3222244"/>
            <a:ext cx="450723" cy="1524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768847" y="3230372"/>
            <a:ext cx="458469" cy="14427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36473" y="3661155"/>
            <a:ext cx="935202" cy="189611"/>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243067" y="3653028"/>
            <a:ext cx="594106" cy="19773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536473" y="4279900"/>
            <a:ext cx="2507970" cy="19773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5243067" y="4036059"/>
            <a:ext cx="876681" cy="152400"/>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5228590" y="4288028"/>
            <a:ext cx="344297" cy="144272"/>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5236464" y="4523740"/>
            <a:ext cx="450723" cy="152400"/>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5706617" y="4610921"/>
            <a:ext cx="54037" cy="12767"/>
          </a:xfrm>
          <a:prstGeom prst="rect">
            <a:avLst/>
          </a:prstGeom>
          <a:blipFill>
            <a:blip r:embed="rId15" cstate="print"/>
            <a:stretch>
              <a:fillRect/>
            </a:stretch>
          </a:blipFill>
        </p:spPr>
        <p:txBody>
          <a:bodyPr wrap="square" lIns="0" tIns="0" rIns="0" bIns="0" rtlCol="0"/>
          <a:lstStyle/>
          <a:p>
            <a:endParaRPr/>
          </a:p>
        </p:txBody>
      </p:sp>
      <p:sp>
        <p:nvSpPr>
          <p:cNvPr id="17" name="object 17"/>
          <p:cNvSpPr/>
          <p:nvPr/>
        </p:nvSpPr>
        <p:spPr>
          <a:xfrm>
            <a:off x="5789548" y="4521580"/>
            <a:ext cx="2717419" cy="198881"/>
          </a:xfrm>
          <a:prstGeom prst="rect">
            <a:avLst/>
          </a:prstGeom>
          <a:blipFill>
            <a:blip r:embed="rId16" cstate="print"/>
            <a:stretch>
              <a:fillRect/>
            </a:stretch>
          </a:blipFill>
        </p:spPr>
        <p:txBody>
          <a:bodyPr wrap="square" lIns="0" tIns="0" rIns="0" bIns="0" rtlCol="0"/>
          <a:lstStyle/>
          <a:p>
            <a:endParaRPr/>
          </a:p>
        </p:txBody>
      </p:sp>
      <p:sp>
        <p:nvSpPr>
          <p:cNvPr id="18" name="object 18"/>
          <p:cNvSpPr/>
          <p:nvPr/>
        </p:nvSpPr>
        <p:spPr>
          <a:xfrm>
            <a:off x="8527288" y="4523740"/>
            <a:ext cx="1411351" cy="197739"/>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536473" y="4914900"/>
            <a:ext cx="1116558" cy="144272"/>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5243067" y="4906771"/>
            <a:ext cx="2694432" cy="197738"/>
          </a:xfrm>
          <a:prstGeom prst="rect">
            <a:avLst/>
          </a:prstGeom>
          <a:blipFill>
            <a:blip r:embed="rId19" cstate="print"/>
            <a:stretch>
              <a:fillRect/>
            </a:stretch>
          </a:blipFill>
        </p:spPr>
        <p:txBody>
          <a:bodyPr wrap="square" lIns="0" tIns="0" rIns="0" bIns="0" rtlCol="0"/>
          <a:lstStyle/>
          <a:p>
            <a:endParaRPr/>
          </a:p>
        </p:txBody>
      </p:sp>
      <p:graphicFrame>
        <p:nvGraphicFramePr>
          <p:cNvPr id="21" name="object 21"/>
          <p:cNvGraphicFramePr>
            <a:graphicFrameLocks noGrp="1"/>
          </p:cNvGraphicFramePr>
          <p:nvPr/>
        </p:nvGraphicFramePr>
        <p:xfrm>
          <a:off x="420077" y="1891029"/>
          <a:ext cx="11472544" cy="4393510"/>
        </p:xfrm>
        <a:graphic>
          <a:graphicData uri="http://schemas.openxmlformats.org/drawingml/2006/table">
            <a:tbl>
              <a:tblPr firstRow="1" bandRow="1">
                <a:tableStyleId>{2D5ABB26-0587-4C30-8999-92F81FD0307C}</a:tableStyleId>
              </a:tblPr>
              <a:tblGrid>
                <a:gridCol w="1512570">
                  <a:extLst>
                    <a:ext uri="{9D8B030D-6E8A-4147-A177-3AD203B41FA5}">
                      <a16:colId xmlns:a16="http://schemas.microsoft.com/office/drawing/2014/main" val="20000"/>
                    </a:ext>
                  </a:extLst>
                </a:gridCol>
                <a:gridCol w="3805554">
                  <a:extLst>
                    <a:ext uri="{9D8B030D-6E8A-4147-A177-3AD203B41FA5}">
                      <a16:colId xmlns:a16="http://schemas.microsoft.com/office/drawing/2014/main" val="20001"/>
                    </a:ext>
                  </a:extLst>
                </a:gridCol>
                <a:gridCol w="6154420">
                  <a:extLst>
                    <a:ext uri="{9D8B030D-6E8A-4147-A177-3AD203B41FA5}">
                      <a16:colId xmlns:a16="http://schemas.microsoft.com/office/drawing/2014/main" val="20002"/>
                    </a:ext>
                  </a:extLst>
                </a:gridCol>
              </a:tblGrid>
              <a:tr h="360425">
                <a:tc>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359410">
                        <a:lnSpc>
                          <a:spcPct val="100000"/>
                        </a:lnSpc>
                        <a:spcBef>
                          <a:spcPts val="325"/>
                        </a:spcBef>
                      </a:pPr>
                      <a:r>
                        <a:rPr sz="1750" b="1" spc="10" dirty="0">
                          <a:solidFill>
                            <a:srgbClr val="0078D3"/>
                          </a:solidFill>
                          <a:latin typeface="Segoe UI"/>
                          <a:cs typeface="Segoe UI"/>
                        </a:rPr>
                        <a:t>Category</a:t>
                      </a:r>
                      <a:endParaRPr sz="1750">
                        <a:latin typeface="Segoe UI"/>
                        <a:cs typeface="Segoe UI"/>
                      </a:endParaRPr>
                    </a:p>
                  </a:txBody>
                  <a:tcPr marL="0" marR="0" marT="41275" marB="0">
                    <a:lnT w="12700">
                      <a:solidFill>
                        <a:srgbClr val="0078D3"/>
                      </a:solidFill>
                      <a:prstDash val="solid"/>
                    </a:lnT>
                    <a:lnB w="12700">
                      <a:solidFill>
                        <a:srgbClr val="0078D3"/>
                      </a:solidFill>
                      <a:prstDash val="solid"/>
                    </a:lnB>
                  </a:tcPr>
                </a:tc>
                <a:tc>
                  <a:txBody>
                    <a:bodyPr/>
                    <a:lstStyle/>
                    <a:p>
                      <a:pPr marR="603885" algn="ctr">
                        <a:lnSpc>
                          <a:spcPct val="100000"/>
                        </a:lnSpc>
                        <a:spcBef>
                          <a:spcPts val="325"/>
                        </a:spcBef>
                      </a:pPr>
                      <a:r>
                        <a:rPr sz="1750" b="1" spc="-25" dirty="0">
                          <a:solidFill>
                            <a:srgbClr val="0078D3"/>
                          </a:solidFill>
                          <a:latin typeface="Segoe UI"/>
                          <a:cs typeface="Segoe UI"/>
                        </a:rPr>
                        <a:t>Value</a:t>
                      </a:r>
                      <a:endParaRPr sz="1750">
                        <a:latin typeface="Segoe UI"/>
                        <a:cs typeface="Segoe UI"/>
                      </a:endParaRPr>
                    </a:p>
                  </a:txBody>
                  <a:tcPr marL="0" marR="0" marT="41275"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0078D3"/>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30784">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579069">
                <a:tc rowSpan="2">
                  <a:txBody>
                    <a:bodyPr/>
                    <a:lstStyle/>
                    <a:p>
                      <a:pPr>
                        <a:lnSpc>
                          <a:spcPct val="100000"/>
                        </a:lnSpc>
                      </a:pPr>
                      <a:endParaRPr sz="2050">
                        <a:latin typeface="Times New Roman"/>
                        <a:cs typeface="Times New Roman"/>
                      </a:endParaRPr>
                    </a:p>
                    <a:p>
                      <a:pPr marL="90805" marR="588010">
                        <a:lnSpc>
                          <a:spcPct val="100000"/>
                        </a:lnSpc>
                      </a:pPr>
                      <a:r>
                        <a:rPr sz="1600" u="sng" spc="-5" dirty="0">
                          <a:solidFill>
                            <a:srgbClr val="0462C1"/>
                          </a:solidFill>
                          <a:uFill>
                            <a:solidFill>
                              <a:srgbClr val="0462C1"/>
                            </a:solidFill>
                          </a:uFill>
                          <a:latin typeface="Segoe UI"/>
                          <a:cs typeface="Segoe UI"/>
                        </a:rPr>
                        <a:t>Compu</a:t>
                      </a:r>
                      <a:r>
                        <a:rPr sz="1600" u="sng" spc="-20" dirty="0">
                          <a:solidFill>
                            <a:srgbClr val="0462C1"/>
                          </a:solidFill>
                          <a:uFill>
                            <a:solidFill>
                              <a:srgbClr val="0462C1"/>
                            </a:solidFill>
                          </a:uFill>
                          <a:latin typeface="Segoe UI"/>
                          <a:cs typeface="Segoe UI"/>
                        </a:rPr>
                        <a:t>t</a:t>
                      </a:r>
                      <a:r>
                        <a:rPr sz="1600" u="sng" dirty="0">
                          <a:solidFill>
                            <a:srgbClr val="0462C1"/>
                          </a:solidFill>
                          <a:uFill>
                            <a:solidFill>
                              <a:srgbClr val="0462C1"/>
                            </a:solidFill>
                          </a:uFill>
                          <a:latin typeface="Segoe UI"/>
                          <a:cs typeface="Segoe UI"/>
                        </a:rPr>
                        <a:t>e </a:t>
                      </a:r>
                      <a:r>
                        <a:rPr sz="1600" dirty="0">
                          <a:solidFill>
                            <a:srgbClr val="0462C1"/>
                          </a:solidFill>
                          <a:latin typeface="Segoe UI"/>
                          <a:cs typeface="Segoe UI"/>
                        </a:rPr>
                        <a:t> </a:t>
                      </a:r>
                      <a:r>
                        <a:rPr sz="1600" u="sng" spc="-35" dirty="0">
                          <a:solidFill>
                            <a:srgbClr val="0462C1"/>
                          </a:solidFill>
                          <a:uFill>
                            <a:solidFill>
                              <a:srgbClr val="0462C1"/>
                            </a:solidFill>
                          </a:uFill>
                          <a:latin typeface="Segoe UI"/>
                          <a:cs typeface="Segoe UI"/>
                          <a:hlinkClick r:id="rId20"/>
                        </a:rPr>
                        <a:t>Target</a:t>
                      </a:r>
                      <a:endParaRPr sz="1600">
                        <a:latin typeface="Segoe UI"/>
                        <a:cs typeface="Segoe UI"/>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BEBEBE"/>
                      </a:solidFill>
                      <a:prstDash val="solid"/>
                    </a:lnT>
                    <a:lnB w="12700">
                      <a:solidFill>
                        <a:srgbClr val="D2D2D2"/>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515746">
                <a:tc vMerge="1">
                  <a:txBody>
                    <a:bodyPr/>
                    <a:lstStyle/>
                    <a:p>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D2D2D2"/>
                      </a:solidFill>
                      <a:prstDash val="solid"/>
                    </a:lnT>
                    <a:lnB w="12700">
                      <a:solidFill>
                        <a:srgbClr val="BEBEBE"/>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sp>
        <p:nvSpPr>
          <p:cNvPr id="22" name="object 22"/>
          <p:cNvSpPr/>
          <p:nvPr/>
        </p:nvSpPr>
        <p:spPr>
          <a:xfrm>
            <a:off x="2032761" y="5289803"/>
            <a:ext cx="2510028" cy="197739"/>
          </a:xfrm>
          <a:prstGeom prst="rect">
            <a:avLst/>
          </a:prstGeom>
          <a:blipFill>
            <a:blip r:embed="rId21" cstate="print"/>
            <a:stretch>
              <a:fillRect/>
            </a:stretch>
          </a:blipFill>
        </p:spPr>
        <p:txBody>
          <a:bodyPr wrap="square" lIns="0" tIns="0" rIns="0" bIns="0" rtlCol="0"/>
          <a:lstStyle/>
          <a:p>
            <a:endParaRPr/>
          </a:p>
        </p:txBody>
      </p:sp>
      <p:sp>
        <p:nvSpPr>
          <p:cNvPr id="23" name="object 23"/>
          <p:cNvSpPr/>
          <p:nvPr/>
        </p:nvSpPr>
        <p:spPr>
          <a:xfrm>
            <a:off x="2034667" y="5535548"/>
            <a:ext cx="578865" cy="195859"/>
          </a:xfrm>
          <a:prstGeom prst="rect">
            <a:avLst/>
          </a:prstGeom>
          <a:blipFill>
            <a:blip r:embed="rId22" cstate="print"/>
            <a:stretch>
              <a:fillRect/>
            </a:stretch>
          </a:blipFill>
        </p:spPr>
        <p:txBody>
          <a:bodyPr wrap="square" lIns="0" tIns="0" rIns="0" bIns="0" rtlCol="0"/>
          <a:lstStyle/>
          <a:p>
            <a:endParaRPr/>
          </a:p>
        </p:txBody>
      </p:sp>
      <p:sp>
        <p:nvSpPr>
          <p:cNvPr id="24" name="object 24"/>
          <p:cNvSpPr/>
          <p:nvPr/>
        </p:nvSpPr>
        <p:spPr>
          <a:xfrm>
            <a:off x="5226684" y="5411723"/>
            <a:ext cx="4234307" cy="196672"/>
          </a:xfrm>
          <a:prstGeom prst="rect">
            <a:avLst/>
          </a:prstGeom>
          <a:blipFill>
            <a:blip r:embed="rId23" cstate="print"/>
            <a:stretch>
              <a:fillRect/>
            </a:stretch>
          </a:blipFill>
        </p:spPr>
        <p:txBody>
          <a:bodyPr wrap="square" lIns="0" tIns="0" rIns="0" bIns="0" rtlCol="0"/>
          <a:lstStyle/>
          <a:p>
            <a:endParaRPr/>
          </a:p>
        </p:txBody>
      </p:sp>
      <p:sp>
        <p:nvSpPr>
          <p:cNvPr id="25" name="object 25"/>
          <p:cNvSpPr/>
          <p:nvPr/>
        </p:nvSpPr>
        <p:spPr>
          <a:xfrm>
            <a:off x="2032761" y="5959182"/>
            <a:ext cx="2486405" cy="152412"/>
          </a:xfrm>
          <a:prstGeom prst="rect">
            <a:avLst/>
          </a:prstGeom>
          <a:blipFill>
            <a:blip r:embed="rId24" cstate="print"/>
            <a:stretch>
              <a:fillRect/>
            </a:stretch>
          </a:blipFill>
        </p:spPr>
        <p:txBody>
          <a:bodyPr wrap="square" lIns="0" tIns="0" rIns="0" bIns="0" rtlCol="0"/>
          <a:lstStyle/>
          <a:p>
            <a:endParaRPr/>
          </a:p>
        </p:txBody>
      </p:sp>
      <p:sp>
        <p:nvSpPr>
          <p:cNvPr id="26" name="object 26"/>
          <p:cNvSpPr/>
          <p:nvPr/>
        </p:nvSpPr>
        <p:spPr>
          <a:xfrm>
            <a:off x="5243067" y="5959182"/>
            <a:ext cx="5659628" cy="196659"/>
          </a:xfrm>
          <a:prstGeom prst="rect">
            <a:avLst/>
          </a:prstGeom>
          <a:blipFill>
            <a:blip r:embed="rId2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168042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018" y="244856"/>
            <a:ext cx="7085965" cy="696595"/>
          </a:xfrm>
          <a:prstGeom prst="rect">
            <a:avLst/>
          </a:prstGeom>
        </p:spPr>
        <p:txBody>
          <a:bodyPr vert="horz" wrap="square" lIns="0" tIns="12700" rIns="0" bIns="0" rtlCol="0">
            <a:spAutoFit/>
          </a:bodyPr>
          <a:lstStyle/>
          <a:p>
            <a:pPr marL="12700">
              <a:lnSpc>
                <a:spcPct val="100000"/>
              </a:lnSpc>
              <a:spcBef>
                <a:spcPts val="100"/>
              </a:spcBef>
            </a:pPr>
            <a:r>
              <a:rPr sz="4400" b="0" spc="-55" dirty="0">
                <a:solidFill>
                  <a:srgbClr val="000000"/>
                </a:solidFill>
                <a:latin typeface="Calibri Light"/>
                <a:cs typeface="Calibri Light"/>
              </a:rPr>
              <a:t>Web </a:t>
            </a:r>
            <a:r>
              <a:rPr sz="4400" b="0" dirty="0">
                <a:solidFill>
                  <a:srgbClr val="000000"/>
                </a:solidFill>
                <a:latin typeface="Calibri Light"/>
                <a:cs typeface="Calibri Light"/>
              </a:rPr>
              <a:t>UI </a:t>
            </a:r>
            <a:r>
              <a:rPr sz="4400" b="0" spc="-15" dirty="0">
                <a:solidFill>
                  <a:srgbClr val="000000"/>
                </a:solidFill>
                <a:latin typeface="Calibri Light"/>
                <a:cs typeface="Calibri Light"/>
              </a:rPr>
              <a:t>[Azure </a:t>
            </a:r>
            <a:r>
              <a:rPr sz="4400" b="0" spc="-10" dirty="0">
                <a:solidFill>
                  <a:srgbClr val="000000"/>
                </a:solidFill>
                <a:latin typeface="Calibri Light"/>
                <a:cs typeface="Calibri Light"/>
              </a:rPr>
              <a:t>portal </a:t>
            </a:r>
            <a:r>
              <a:rPr sz="4400" b="0" dirty="0">
                <a:solidFill>
                  <a:srgbClr val="000000"/>
                </a:solidFill>
                <a:latin typeface="Calibri Light"/>
                <a:cs typeface="Calibri Light"/>
              </a:rPr>
              <a:t>-</a:t>
            </a:r>
            <a:r>
              <a:rPr sz="4400" b="0" spc="35" dirty="0">
                <a:solidFill>
                  <a:srgbClr val="000000"/>
                </a:solidFill>
                <a:latin typeface="Calibri Light"/>
                <a:cs typeface="Calibri Light"/>
              </a:rPr>
              <a:t> </a:t>
            </a:r>
            <a:r>
              <a:rPr sz="4400" b="0" spc="-25" dirty="0">
                <a:solidFill>
                  <a:srgbClr val="000000"/>
                </a:solidFill>
                <a:latin typeface="Calibri Light"/>
                <a:cs typeface="Calibri Light"/>
              </a:rPr>
              <a:t>Preview]</a:t>
            </a:r>
            <a:endParaRPr sz="4400">
              <a:latin typeface="Calibri Light"/>
              <a:cs typeface="Calibri Light"/>
            </a:endParaRPr>
          </a:p>
        </p:txBody>
      </p:sp>
      <p:sp>
        <p:nvSpPr>
          <p:cNvPr id="3" name="object 3"/>
          <p:cNvSpPr/>
          <p:nvPr/>
        </p:nvSpPr>
        <p:spPr>
          <a:xfrm>
            <a:off x="300227" y="4029455"/>
            <a:ext cx="11587480" cy="1400810"/>
          </a:xfrm>
          <a:custGeom>
            <a:avLst/>
            <a:gdLst/>
            <a:ahLst/>
            <a:cxnLst/>
            <a:rect l="l" t="t" r="r" b="b"/>
            <a:pathLst>
              <a:path w="11587480" h="1400810">
                <a:moveTo>
                  <a:pt x="10886694" y="0"/>
                </a:moveTo>
                <a:lnTo>
                  <a:pt x="10886694" y="350139"/>
                </a:lnTo>
                <a:lnTo>
                  <a:pt x="0" y="350139"/>
                </a:lnTo>
                <a:lnTo>
                  <a:pt x="350139" y="700278"/>
                </a:lnTo>
                <a:lnTo>
                  <a:pt x="0" y="1050417"/>
                </a:lnTo>
                <a:lnTo>
                  <a:pt x="10886694" y="1050417"/>
                </a:lnTo>
                <a:lnTo>
                  <a:pt x="10886694" y="1400556"/>
                </a:lnTo>
                <a:lnTo>
                  <a:pt x="11586972" y="700278"/>
                </a:lnTo>
                <a:lnTo>
                  <a:pt x="10886694" y="0"/>
                </a:lnTo>
                <a:close/>
              </a:path>
            </a:pathLst>
          </a:custGeom>
          <a:solidFill>
            <a:srgbClr val="CFD4EA"/>
          </a:solidFill>
        </p:spPr>
        <p:txBody>
          <a:bodyPr wrap="square" lIns="0" tIns="0" rIns="0" bIns="0" rtlCol="0"/>
          <a:lstStyle/>
          <a:p>
            <a:endParaRPr/>
          </a:p>
        </p:txBody>
      </p:sp>
      <p:sp>
        <p:nvSpPr>
          <p:cNvPr id="4" name="object 4"/>
          <p:cNvSpPr/>
          <p:nvPr/>
        </p:nvSpPr>
        <p:spPr>
          <a:xfrm>
            <a:off x="1844039" y="4549140"/>
            <a:ext cx="350520" cy="350520"/>
          </a:xfrm>
          <a:custGeom>
            <a:avLst/>
            <a:gdLst/>
            <a:ahLst/>
            <a:cxnLst/>
            <a:rect l="l" t="t" r="r" b="b"/>
            <a:pathLst>
              <a:path w="350519"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5" name="object 5"/>
          <p:cNvSpPr/>
          <p:nvPr/>
        </p:nvSpPr>
        <p:spPr>
          <a:xfrm>
            <a:off x="1844039" y="4549140"/>
            <a:ext cx="350520" cy="350520"/>
          </a:xfrm>
          <a:custGeom>
            <a:avLst/>
            <a:gdLst/>
            <a:ahLst/>
            <a:cxnLst/>
            <a:rect l="l" t="t" r="r" b="b"/>
            <a:pathLst>
              <a:path w="350519"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6" name="object 6"/>
          <p:cNvSpPr txBox="1"/>
          <p:nvPr/>
        </p:nvSpPr>
        <p:spPr>
          <a:xfrm>
            <a:off x="4167885" y="5038404"/>
            <a:ext cx="3205480" cy="1365250"/>
          </a:xfrm>
          <a:prstGeom prst="rect">
            <a:avLst/>
          </a:prstGeom>
        </p:spPr>
        <p:txBody>
          <a:bodyPr vert="horz" wrap="square" lIns="0" tIns="106680" rIns="0" bIns="0" rtlCol="0">
            <a:spAutoFit/>
          </a:bodyPr>
          <a:lstStyle/>
          <a:p>
            <a:pPr marL="12700">
              <a:lnSpc>
                <a:spcPct val="100000"/>
              </a:lnSpc>
              <a:spcBef>
                <a:spcPts val="840"/>
              </a:spcBef>
            </a:pPr>
            <a:r>
              <a:rPr sz="1400" spc="-5" dirty="0">
                <a:latin typeface="Calibri"/>
                <a:cs typeface="Calibri"/>
              </a:rPr>
              <a:t>Public </a:t>
            </a:r>
            <a:r>
              <a:rPr sz="1400" spc="-10" dirty="0">
                <a:latin typeface="Calibri"/>
                <a:cs typeface="Calibri"/>
              </a:rPr>
              <a:t>Preview </a:t>
            </a:r>
            <a:r>
              <a:rPr sz="1400" dirty="0">
                <a:latin typeface="Calibri"/>
                <a:cs typeface="Calibri"/>
              </a:rPr>
              <a:t>- April </a:t>
            </a:r>
            <a:r>
              <a:rPr sz="1400" spc="-5" dirty="0">
                <a:latin typeface="Calibri"/>
                <a:cs typeface="Calibri"/>
              </a:rPr>
              <a:t>2019</a:t>
            </a:r>
            <a:endParaRPr sz="1400">
              <a:latin typeface="Calibri"/>
              <a:cs typeface="Calibri"/>
            </a:endParaRPr>
          </a:p>
          <a:p>
            <a:pPr marL="76200" indent="-63500">
              <a:lnSpc>
                <a:spcPct val="100000"/>
              </a:lnSpc>
              <a:spcBef>
                <a:spcPts val="520"/>
              </a:spcBef>
              <a:buSzPct val="90000"/>
              <a:buChar char="•"/>
              <a:tabLst>
                <a:tab pos="76835" algn="l"/>
              </a:tabLst>
            </a:pPr>
            <a:r>
              <a:rPr sz="1000" spc="-10" dirty="0">
                <a:latin typeface="Calibri"/>
                <a:cs typeface="Calibri"/>
              </a:rPr>
              <a:t>Set </a:t>
            </a:r>
            <a:r>
              <a:rPr sz="1000" spc="-5" dirty="0">
                <a:latin typeface="Calibri"/>
                <a:cs typeface="Calibri"/>
              </a:rPr>
              <a:t>advanced settings for the training</a:t>
            </a:r>
            <a:r>
              <a:rPr sz="1000" spc="35" dirty="0">
                <a:latin typeface="Calibri"/>
                <a:cs typeface="Calibri"/>
              </a:rPr>
              <a:t> </a:t>
            </a:r>
            <a:r>
              <a:rPr sz="1000" spc="-5" dirty="0">
                <a:latin typeface="Calibri"/>
                <a:cs typeface="Calibri"/>
              </a:rPr>
              <a:t>job</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Forecasting</a:t>
            </a:r>
            <a:r>
              <a:rPr sz="1000" spc="5" dirty="0">
                <a:latin typeface="Calibri"/>
                <a:cs typeface="Calibri"/>
              </a:rPr>
              <a:t> </a:t>
            </a:r>
            <a:r>
              <a:rPr sz="1000" spc="-5" dirty="0">
                <a:latin typeface="Calibri"/>
                <a:cs typeface="Calibri"/>
              </a:rPr>
              <a:t>support</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Automatically deploy a</a:t>
            </a:r>
            <a:r>
              <a:rPr sz="1000" spc="10" dirty="0">
                <a:latin typeface="Calibri"/>
                <a:cs typeface="Calibri"/>
              </a:rPr>
              <a:t> </a:t>
            </a:r>
            <a:r>
              <a:rPr sz="1000" spc="-5" dirty="0">
                <a:latin typeface="Calibri"/>
                <a:cs typeface="Calibri"/>
              </a:rPr>
              <a:t>model</a:t>
            </a:r>
            <a:endParaRPr sz="1000">
              <a:latin typeface="Calibri"/>
              <a:cs typeface="Calibri"/>
            </a:endParaRPr>
          </a:p>
          <a:p>
            <a:pPr marL="76200" indent="-63500">
              <a:lnSpc>
                <a:spcPct val="100000"/>
              </a:lnSpc>
              <a:spcBef>
                <a:spcPts val="80"/>
              </a:spcBef>
              <a:buSzPct val="90000"/>
              <a:buChar char="•"/>
              <a:tabLst>
                <a:tab pos="76835" algn="l"/>
              </a:tabLst>
            </a:pPr>
            <a:r>
              <a:rPr sz="1000" spc="-5" dirty="0">
                <a:latin typeface="Calibri"/>
                <a:cs typeface="Calibri"/>
              </a:rPr>
              <a:t>Advanced data exploration (visualizations, correlations,</a:t>
            </a:r>
            <a:r>
              <a:rPr sz="1000" spc="75" dirty="0">
                <a:latin typeface="Calibri"/>
                <a:cs typeface="Calibri"/>
              </a:rPr>
              <a:t> </a:t>
            </a:r>
            <a:r>
              <a:rPr sz="1000" spc="-5" dirty="0">
                <a:latin typeface="Calibri"/>
                <a:cs typeface="Calibri"/>
              </a:rPr>
              <a:t>etc.)</a:t>
            </a:r>
            <a:endParaRPr sz="1000">
              <a:latin typeface="Calibri"/>
              <a:cs typeface="Calibri"/>
            </a:endParaRPr>
          </a:p>
          <a:p>
            <a:pPr marL="76200" indent="-63500">
              <a:lnSpc>
                <a:spcPct val="100000"/>
              </a:lnSpc>
              <a:spcBef>
                <a:spcPts val="75"/>
              </a:spcBef>
              <a:buSzPct val="90000"/>
              <a:buChar char="•"/>
              <a:tabLst>
                <a:tab pos="76835" algn="l"/>
              </a:tabLst>
            </a:pPr>
            <a:r>
              <a:rPr sz="1000" spc="-10" dirty="0">
                <a:latin typeface="Calibri"/>
                <a:cs typeface="Calibri"/>
              </a:rPr>
              <a:t>View </a:t>
            </a:r>
            <a:r>
              <a:rPr sz="1000" spc="-5" dirty="0">
                <a:latin typeface="Calibri"/>
                <a:cs typeface="Calibri"/>
              </a:rPr>
              <a:t>model</a:t>
            </a:r>
            <a:r>
              <a:rPr sz="1000" spc="20" dirty="0">
                <a:latin typeface="Calibri"/>
                <a:cs typeface="Calibri"/>
              </a:rPr>
              <a:t> </a:t>
            </a:r>
            <a:r>
              <a:rPr sz="1000" spc="-5" dirty="0">
                <a:latin typeface="Calibri"/>
                <a:cs typeface="Calibri"/>
              </a:rPr>
              <a:t>Explainability</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data sources </a:t>
            </a:r>
            <a:r>
              <a:rPr sz="1000" spc="-10" dirty="0">
                <a:latin typeface="Calibri"/>
                <a:cs typeface="Calibri"/>
              </a:rPr>
              <a:t>(e.g. </a:t>
            </a:r>
            <a:r>
              <a:rPr sz="1000" spc="-5" dirty="0">
                <a:latin typeface="Calibri"/>
                <a:cs typeface="Calibri"/>
              </a:rPr>
              <a:t>Azure SQL, ADLS,</a:t>
            </a:r>
            <a:r>
              <a:rPr sz="1000" spc="80" dirty="0">
                <a:latin typeface="Calibri"/>
                <a:cs typeface="Calibri"/>
              </a:rPr>
              <a:t> </a:t>
            </a:r>
            <a:r>
              <a:rPr sz="1000" spc="-10" dirty="0">
                <a:latin typeface="Calibri"/>
                <a:cs typeface="Calibri"/>
              </a:rPr>
              <a:t>…)</a:t>
            </a:r>
            <a:endParaRPr sz="1000">
              <a:latin typeface="Calibri"/>
              <a:cs typeface="Calibri"/>
            </a:endParaRPr>
          </a:p>
        </p:txBody>
      </p:sp>
      <p:sp>
        <p:nvSpPr>
          <p:cNvPr id="7" name="object 7"/>
          <p:cNvSpPr/>
          <p:nvPr/>
        </p:nvSpPr>
        <p:spPr>
          <a:xfrm>
            <a:off x="5596128"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8" name="object 8"/>
          <p:cNvSpPr/>
          <p:nvPr/>
        </p:nvSpPr>
        <p:spPr>
          <a:xfrm>
            <a:off x="5596128"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9" name="object 9"/>
          <p:cNvSpPr txBox="1"/>
          <p:nvPr/>
        </p:nvSpPr>
        <p:spPr>
          <a:xfrm>
            <a:off x="8116569" y="3402771"/>
            <a:ext cx="2303780" cy="877569"/>
          </a:xfrm>
          <a:prstGeom prst="rect">
            <a:avLst/>
          </a:prstGeom>
        </p:spPr>
        <p:txBody>
          <a:bodyPr vert="horz" wrap="square" lIns="0" tIns="106680" rIns="0" bIns="0" rtlCol="0">
            <a:spAutoFit/>
          </a:bodyPr>
          <a:lstStyle/>
          <a:p>
            <a:pPr marL="12700">
              <a:lnSpc>
                <a:spcPct val="100000"/>
              </a:lnSpc>
              <a:spcBef>
                <a:spcPts val="840"/>
              </a:spcBef>
            </a:pPr>
            <a:r>
              <a:rPr sz="1400" spc="-10" dirty="0">
                <a:latin typeface="Calibri"/>
                <a:cs typeface="Calibri"/>
              </a:rPr>
              <a:t>May </a:t>
            </a:r>
            <a:r>
              <a:rPr sz="1400" spc="-5" dirty="0">
                <a:latin typeface="Calibri"/>
                <a:cs typeface="Calibri"/>
              </a:rPr>
              <a:t>2019 </a:t>
            </a:r>
            <a:r>
              <a:rPr sz="1400" dirty="0">
                <a:latin typeface="Calibri"/>
                <a:cs typeface="Calibri"/>
              </a:rPr>
              <a:t>– </a:t>
            </a:r>
            <a:r>
              <a:rPr sz="1400" spc="-5" dirty="0">
                <a:latin typeface="Calibri"/>
                <a:cs typeface="Calibri"/>
              </a:rPr>
              <a:t>General</a:t>
            </a:r>
            <a:r>
              <a:rPr sz="1400" spc="-55" dirty="0">
                <a:latin typeface="Calibri"/>
                <a:cs typeface="Calibri"/>
              </a:rPr>
              <a:t> </a:t>
            </a:r>
            <a:r>
              <a:rPr sz="1400" spc="-5" dirty="0">
                <a:latin typeface="Calibri"/>
                <a:cs typeface="Calibri"/>
              </a:rPr>
              <a:t>Availability</a:t>
            </a:r>
            <a:endParaRPr sz="1400">
              <a:latin typeface="Calibri"/>
              <a:cs typeface="Calibri"/>
            </a:endParaRPr>
          </a:p>
          <a:p>
            <a:pPr marL="76200" indent="-63500">
              <a:lnSpc>
                <a:spcPct val="100000"/>
              </a:lnSpc>
              <a:spcBef>
                <a:spcPts val="520"/>
              </a:spcBef>
              <a:buSzPct val="90000"/>
              <a:buChar char="•"/>
              <a:tabLst>
                <a:tab pos="76835" algn="l"/>
              </a:tabLst>
            </a:pPr>
            <a:r>
              <a:rPr sz="1000" spc="-5" dirty="0">
                <a:latin typeface="Calibri"/>
                <a:cs typeface="Calibri"/>
              </a:rPr>
              <a:t>Apply data</a:t>
            </a:r>
            <a:r>
              <a:rPr sz="1000" spc="-10" dirty="0">
                <a:latin typeface="Calibri"/>
                <a:cs typeface="Calibri"/>
              </a:rPr>
              <a:t> </a:t>
            </a:r>
            <a:r>
              <a:rPr sz="1000" spc="-5" dirty="0">
                <a:latin typeface="Calibri"/>
                <a:cs typeface="Calibri"/>
              </a:rPr>
              <a:t>transformations</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&amp; 3p data</a:t>
            </a:r>
            <a:r>
              <a:rPr sz="1000" spc="5" dirty="0">
                <a:latin typeface="Calibri"/>
                <a:cs typeface="Calibri"/>
              </a:rPr>
              <a:t> </a:t>
            </a:r>
            <a:r>
              <a:rPr sz="1000" spc="-5" dirty="0">
                <a:latin typeface="Calibri"/>
                <a:cs typeface="Calibri"/>
              </a:rPr>
              <a:t>source</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Continue experiment in Jupyter</a:t>
            </a:r>
            <a:r>
              <a:rPr sz="1000" spc="20" dirty="0">
                <a:latin typeface="Calibri"/>
                <a:cs typeface="Calibri"/>
              </a:rPr>
              <a:t> </a:t>
            </a:r>
            <a:r>
              <a:rPr sz="1000" spc="-5" dirty="0">
                <a:latin typeface="Calibri"/>
                <a:cs typeface="Calibri"/>
              </a:rPr>
              <a:t>Notebook</a:t>
            </a:r>
            <a:endParaRPr sz="1000">
              <a:latin typeface="Calibri"/>
              <a:cs typeface="Calibri"/>
            </a:endParaRPr>
          </a:p>
        </p:txBody>
      </p:sp>
      <p:sp>
        <p:nvSpPr>
          <p:cNvPr id="10" name="object 10"/>
          <p:cNvSpPr/>
          <p:nvPr/>
        </p:nvSpPr>
        <p:spPr>
          <a:xfrm>
            <a:off x="9090659"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11" name="object 11"/>
          <p:cNvSpPr/>
          <p:nvPr/>
        </p:nvSpPr>
        <p:spPr>
          <a:xfrm>
            <a:off x="9090659"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12" name="object 12"/>
          <p:cNvSpPr txBox="1"/>
          <p:nvPr/>
        </p:nvSpPr>
        <p:spPr>
          <a:xfrm>
            <a:off x="10299572" y="6606337"/>
            <a:ext cx="17976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0000"/>
                </a:solidFill>
                <a:latin typeface="Calibri"/>
                <a:cs typeface="Calibri"/>
              </a:rPr>
              <a:t>Microsoft confidential</a:t>
            </a:r>
            <a:r>
              <a:rPr sz="1200" spc="-85" dirty="0">
                <a:solidFill>
                  <a:srgbClr val="FF0000"/>
                </a:solidFill>
                <a:latin typeface="Calibri"/>
                <a:cs typeface="Calibri"/>
              </a:rPr>
              <a:t> </a:t>
            </a:r>
            <a:r>
              <a:rPr sz="1200" spc="-5" dirty="0">
                <a:solidFill>
                  <a:srgbClr val="FF0000"/>
                </a:solidFill>
                <a:latin typeface="Calibri"/>
                <a:cs typeface="Calibri"/>
              </a:rPr>
              <a:t>(NDA)</a:t>
            </a:r>
            <a:endParaRPr sz="1200">
              <a:latin typeface="Calibri"/>
              <a:cs typeface="Calibri"/>
            </a:endParaRPr>
          </a:p>
        </p:txBody>
      </p:sp>
      <p:sp>
        <p:nvSpPr>
          <p:cNvPr id="13" name="object 13"/>
          <p:cNvSpPr txBox="1"/>
          <p:nvPr/>
        </p:nvSpPr>
        <p:spPr>
          <a:xfrm>
            <a:off x="379272" y="1136396"/>
            <a:ext cx="7591425" cy="3150870"/>
          </a:xfrm>
          <a:prstGeom prst="rect">
            <a:avLst/>
          </a:prstGeom>
        </p:spPr>
        <p:txBody>
          <a:bodyPr vert="horz" wrap="square" lIns="0" tIns="12700" rIns="0" bIns="0" rtlCol="0">
            <a:spAutoFit/>
          </a:bodyPr>
          <a:lstStyle/>
          <a:p>
            <a:pPr marL="273685">
              <a:lnSpc>
                <a:spcPct val="100000"/>
              </a:lnSpc>
              <a:spcBef>
                <a:spcPts val="100"/>
              </a:spcBef>
            </a:pPr>
            <a:r>
              <a:rPr sz="1800" b="0" spc="-10" dirty="0">
                <a:latin typeface="Segoe UI Light"/>
                <a:cs typeface="Segoe UI Light"/>
              </a:rPr>
              <a:t>Create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experiments </a:t>
            </a:r>
            <a:r>
              <a:rPr sz="1800" b="0" spc="-10" dirty="0">
                <a:latin typeface="Segoe UI Light"/>
                <a:cs typeface="Segoe UI Light"/>
              </a:rPr>
              <a:t>from </a:t>
            </a:r>
            <a:r>
              <a:rPr sz="1800" b="0" dirty="0">
                <a:latin typeface="Segoe UI Light"/>
                <a:cs typeface="Segoe UI Light"/>
              </a:rPr>
              <a:t>UI </a:t>
            </a:r>
            <a:r>
              <a:rPr sz="1800" b="0" spc="-5" dirty="0">
                <a:latin typeface="Segoe UI Light"/>
                <a:cs typeface="Segoe UI Light"/>
              </a:rPr>
              <a:t>only (“no</a:t>
            </a:r>
            <a:r>
              <a:rPr sz="1800" b="0" dirty="0">
                <a:latin typeface="Segoe UI Light"/>
                <a:cs typeface="Segoe UI Light"/>
              </a:rPr>
              <a:t> code”)</a:t>
            </a:r>
            <a:endParaRPr sz="1800">
              <a:latin typeface="Segoe UI Light"/>
              <a:cs typeface="Segoe UI Light"/>
            </a:endParaRPr>
          </a:p>
          <a:p>
            <a:pPr marL="616585" indent="-342900">
              <a:lnSpc>
                <a:spcPct val="100000"/>
              </a:lnSpc>
              <a:buFont typeface="Arial"/>
              <a:buChar char="•"/>
              <a:tabLst>
                <a:tab pos="616585" algn="l"/>
                <a:tab pos="617220" algn="l"/>
              </a:tabLst>
            </a:pPr>
            <a:r>
              <a:rPr sz="1800" b="0" dirty="0">
                <a:latin typeface="Segoe UI Light"/>
                <a:cs typeface="Segoe UI Light"/>
              </a:rPr>
              <a:t>Get </a:t>
            </a:r>
            <a:r>
              <a:rPr sz="1800" b="0" spc="10" dirty="0">
                <a:latin typeface="Segoe UI Light"/>
                <a:cs typeface="Segoe UI Light"/>
              </a:rPr>
              <a:t>started </a:t>
            </a:r>
            <a:r>
              <a:rPr sz="1800" b="0" dirty="0">
                <a:latin typeface="Segoe UI Light"/>
                <a:cs typeface="Segoe UI Light"/>
              </a:rPr>
              <a:t>with ML</a:t>
            </a:r>
            <a:r>
              <a:rPr sz="1800" b="0" spc="-55" dirty="0">
                <a:latin typeface="Segoe UI Light"/>
                <a:cs typeface="Segoe UI Light"/>
              </a:rPr>
              <a:t> </a:t>
            </a:r>
            <a:r>
              <a:rPr sz="1800" b="0" spc="-5" dirty="0">
                <a:latin typeface="Segoe UI Light"/>
                <a:cs typeface="Segoe UI Light"/>
              </a:rPr>
              <a:t>quickly</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20" dirty="0">
                <a:latin typeface="Segoe UI Light"/>
                <a:cs typeface="Segoe UI Light"/>
              </a:rPr>
              <a:t>Powered </a:t>
            </a:r>
            <a:r>
              <a:rPr sz="1800" b="0" spc="-5" dirty="0">
                <a:latin typeface="Segoe UI Light"/>
                <a:cs typeface="Segoe UI Light"/>
              </a:rPr>
              <a:t>by </a:t>
            </a:r>
            <a:r>
              <a:rPr sz="1800" b="0" dirty="0">
                <a:latin typeface="Segoe UI Light"/>
                <a:cs typeface="Segoe UI Light"/>
              </a:rPr>
              <a:t>the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SDK </a:t>
            </a:r>
            <a:r>
              <a:rPr sz="1800" b="0" dirty="0">
                <a:latin typeface="Segoe UI Light"/>
                <a:cs typeface="Segoe UI Light"/>
              </a:rPr>
              <a:t>– easily customize </a:t>
            </a:r>
            <a:r>
              <a:rPr sz="1800" b="0" spc="-5" dirty="0">
                <a:latin typeface="Segoe UI Light"/>
                <a:cs typeface="Segoe UI Light"/>
              </a:rPr>
              <a:t>advanced</a:t>
            </a:r>
            <a:r>
              <a:rPr sz="1800" b="0" spc="-65" dirty="0">
                <a:latin typeface="Segoe UI Light"/>
                <a:cs typeface="Segoe UI Light"/>
              </a:rPr>
              <a:t> </a:t>
            </a:r>
            <a:r>
              <a:rPr sz="1800" b="0" spc="-5" dirty="0">
                <a:latin typeface="Segoe UI Light"/>
                <a:cs typeface="Segoe UI Light"/>
              </a:rPr>
              <a:t>settings</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Automate </a:t>
            </a:r>
            <a:r>
              <a:rPr sz="1800" b="0" dirty="0">
                <a:latin typeface="Segoe UI Light"/>
                <a:cs typeface="Segoe UI Light"/>
              </a:rPr>
              <a:t>the end-to-end ML </a:t>
            </a:r>
            <a:r>
              <a:rPr sz="1800" b="0" spc="-5" dirty="0">
                <a:latin typeface="Segoe UI Light"/>
                <a:cs typeface="Segoe UI Light"/>
              </a:rPr>
              <a:t>workflow </a:t>
            </a:r>
            <a:r>
              <a:rPr sz="1800" b="0" spc="-10" dirty="0">
                <a:latin typeface="Segoe UI Light"/>
                <a:cs typeface="Segoe UI Light"/>
              </a:rPr>
              <a:t>from </a:t>
            </a:r>
            <a:r>
              <a:rPr sz="1800" b="0" spc="-5" dirty="0">
                <a:latin typeface="Segoe UI Light"/>
                <a:cs typeface="Segoe UI Light"/>
              </a:rPr>
              <a:t>the</a:t>
            </a:r>
            <a:r>
              <a:rPr sz="1800" b="0" spc="-20" dirty="0">
                <a:latin typeface="Segoe UI Light"/>
                <a:cs typeface="Segoe UI Light"/>
              </a:rPr>
              <a:t> </a:t>
            </a:r>
            <a:r>
              <a:rPr sz="1800" b="0" dirty="0">
                <a:latin typeface="Segoe UI Light"/>
                <a:cs typeface="Segoe UI Light"/>
              </a:rPr>
              <a:t>UI</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Easily explore and monitor all your experiments </a:t>
            </a:r>
            <a:r>
              <a:rPr sz="1800" b="0" spc="-15" dirty="0">
                <a:latin typeface="Segoe UI Light"/>
                <a:cs typeface="Segoe UI Light"/>
              </a:rPr>
              <a:t>from </a:t>
            </a:r>
            <a:r>
              <a:rPr sz="1800" b="0" dirty="0">
                <a:latin typeface="Segoe UI Light"/>
                <a:cs typeface="Segoe UI Light"/>
              </a:rPr>
              <a:t>a </a:t>
            </a:r>
            <a:r>
              <a:rPr sz="1800" b="0" spc="-5" dirty="0">
                <a:latin typeface="Segoe UI Light"/>
                <a:cs typeface="Segoe UI Light"/>
              </a:rPr>
              <a:t>single</a:t>
            </a:r>
            <a:r>
              <a:rPr sz="1800" b="0" spc="95" dirty="0">
                <a:latin typeface="Segoe UI Light"/>
                <a:cs typeface="Segoe UI Light"/>
              </a:rPr>
              <a:t> </a:t>
            </a:r>
            <a:r>
              <a:rPr sz="1800" b="0" spc="-5" dirty="0">
                <a:latin typeface="Segoe UI Light"/>
                <a:cs typeface="Segoe UI Light"/>
              </a:rPr>
              <a:t>place</a:t>
            </a:r>
            <a:endParaRPr sz="1800">
              <a:latin typeface="Segoe UI Light"/>
              <a:cs typeface="Segoe UI Light"/>
            </a:endParaRPr>
          </a:p>
          <a:p>
            <a:pPr marL="12700">
              <a:lnSpc>
                <a:spcPct val="100000"/>
              </a:lnSpc>
              <a:spcBef>
                <a:spcPts val="1475"/>
              </a:spcBef>
            </a:pPr>
            <a:r>
              <a:rPr sz="1800" b="0" dirty="0">
                <a:latin typeface="Segoe UI Light"/>
                <a:cs typeface="Segoe UI Light"/>
              </a:rPr>
              <a:t>Roadmap</a:t>
            </a:r>
            <a:endParaRPr sz="1800">
              <a:latin typeface="Segoe UI Light"/>
              <a:cs typeface="Segoe UI Light"/>
            </a:endParaRPr>
          </a:p>
          <a:p>
            <a:pPr marL="60960">
              <a:lnSpc>
                <a:spcPct val="100000"/>
              </a:lnSpc>
              <a:spcBef>
                <a:spcPts val="710"/>
              </a:spcBef>
            </a:pPr>
            <a:r>
              <a:rPr sz="1300" spc="-10" dirty="0">
                <a:latin typeface="Calibri"/>
                <a:cs typeface="Calibri"/>
              </a:rPr>
              <a:t>Private </a:t>
            </a:r>
            <a:r>
              <a:rPr sz="1300" spc="-5" dirty="0">
                <a:latin typeface="Calibri"/>
                <a:cs typeface="Calibri"/>
              </a:rPr>
              <a:t>Preview -</a:t>
            </a:r>
            <a:r>
              <a:rPr sz="1300" spc="5" dirty="0">
                <a:latin typeface="Calibri"/>
                <a:cs typeface="Calibri"/>
              </a:rPr>
              <a:t> </a:t>
            </a:r>
            <a:r>
              <a:rPr sz="1300" spc="-5" dirty="0">
                <a:latin typeface="Calibri"/>
                <a:cs typeface="Calibri"/>
              </a:rPr>
              <a:t>2/11</a:t>
            </a:r>
            <a:endParaRPr sz="1300">
              <a:latin typeface="Calibri"/>
              <a:cs typeface="Calibri"/>
            </a:endParaRPr>
          </a:p>
          <a:p>
            <a:pPr marL="119380" indent="-58419">
              <a:lnSpc>
                <a:spcPct val="100000"/>
              </a:lnSpc>
              <a:spcBef>
                <a:spcPts val="484"/>
              </a:spcBef>
              <a:buSzPct val="90000"/>
              <a:buChar char="•"/>
              <a:tabLst>
                <a:tab pos="125730" algn="l"/>
              </a:tabLst>
            </a:pPr>
            <a:r>
              <a:rPr sz="1000" spc="-5" dirty="0">
                <a:latin typeface="Calibri"/>
                <a:cs typeface="Calibri"/>
              </a:rPr>
              <a:t>Getting started</a:t>
            </a:r>
            <a:r>
              <a:rPr sz="1000" spc="10" dirty="0">
                <a:latin typeface="Calibri"/>
                <a:cs typeface="Calibri"/>
              </a:rPr>
              <a:t> </a:t>
            </a:r>
            <a:r>
              <a:rPr sz="1000" spc="-5" dirty="0">
                <a:latin typeface="Calibri"/>
                <a:cs typeface="Calibri"/>
              </a:rPr>
              <a:t>experience</a:t>
            </a:r>
            <a:endParaRPr sz="1000">
              <a:latin typeface="Calibri"/>
              <a:cs typeface="Calibri"/>
            </a:endParaRPr>
          </a:p>
          <a:p>
            <a:pPr marL="119380" marR="4988560" indent="-58419">
              <a:lnSpc>
                <a:spcPts val="1100"/>
              </a:lnSpc>
              <a:spcBef>
                <a:spcPts val="190"/>
              </a:spcBef>
              <a:buSzPct val="90000"/>
              <a:buChar char="•"/>
              <a:tabLst>
                <a:tab pos="125730" algn="l"/>
              </a:tabLst>
            </a:pPr>
            <a:r>
              <a:rPr sz="1000" spc="-5" dirty="0">
                <a:latin typeface="Calibri"/>
                <a:cs typeface="Calibri"/>
              </a:rPr>
              <a:t>Start an automated ml training job on your data  (upload/Blob)</a:t>
            </a:r>
            <a:endParaRPr sz="1000">
              <a:latin typeface="Calibri"/>
              <a:cs typeface="Calibri"/>
            </a:endParaRPr>
          </a:p>
          <a:p>
            <a:pPr marL="125095" indent="-64135">
              <a:lnSpc>
                <a:spcPct val="100000"/>
              </a:lnSpc>
              <a:spcBef>
                <a:spcPts val="70"/>
              </a:spcBef>
              <a:buSzPct val="90000"/>
              <a:buChar char="•"/>
              <a:tabLst>
                <a:tab pos="125730" algn="l"/>
              </a:tabLst>
            </a:pPr>
            <a:r>
              <a:rPr sz="1000" spc="-5" dirty="0">
                <a:latin typeface="Calibri"/>
                <a:cs typeface="Calibri"/>
              </a:rPr>
              <a:t>Explore data</a:t>
            </a:r>
            <a:endParaRPr sz="1000">
              <a:latin typeface="Calibri"/>
              <a:cs typeface="Calibri"/>
            </a:endParaRPr>
          </a:p>
          <a:p>
            <a:pPr marL="125095" indent="-64135">
              <a:lnSpc>
                <a:spcPct val="100000"/>
              </a:lnSpc>
              <a:spcBef>
                <a:spcPts val="70"/>
              </a:spcBef>
              <a:buSzPct val="90000"/>
              <a:buChar char="•"/>
              <a:tabLst>
                <a:tab pos="125730" algn="l"/>
              </a:tabLst>
            </a:pPr>
            <a:r>
              <a:rPr sz="1000" spc="-10" dirty="0">
                <a:latin typeface="Calibri"/>
                <a:cs typeface="Calibri"/>
              </a:rPr>
              <a:t>View </a:t>
            </a:r>
            <a:r>
              <a:rPr sz="1000" spc="-5" dirty="0">
                <a:latin typeface="Calibri"/>
                <a:cs typeface="Calibri"/>
              </a:rPr>
              <a:t>progress and results for training job and each</a:t>
            </a:r>
            <a:r>
              <a:rPr sz="1000" spc="60" dirty="0">
                <a:latin typeface="Calibri"/>
                <a:cs typeface="Calibri"/>
              </a:rPr>
              <a:t> </a:t>
            </a:r>
            <a:r>
              <a:rPr sz="1000" spc="-5" dirty="0">
                <a:latin typeface="Calibri"/>
                <a:cs typeface="Calibri"/>
              </a:rPr>
              <a:t>iteration</a:t>
            </a:r>
            <a:endParaRPr sz="1000">
              <a:latin typeface="Calibri"/>
              <a:cs typeface="Calibri"/>
            </a:endParaRPr>
          </a:p>
          <a:p>
            <a:pPr marL="125095" indent="-64135">
              <a:lnSpc>
                <a:spcPct val="100000"/>
              </a:lnSpc>
              <a:spcBef>
                <a:spcPts val="85"/>
              </a:spcBef>
              <a:buSzPct val="90000"/>
              <a:buChar char="•"/>
              <a:tabLst>
                <a:tab pos="125730" algn="l"/>
              </a:tabLst>
            </a:pPr>
            <a:r>
              <a:rPr sz="1000" spc="-10" dirty="0">
                <a:latin typeface="Calibri"/>
                <a:cs typeface="Calibri"/>
              </a:rPr>
              <a:t>View </a:t>
            </a:r>
            <a:r>
              <a:rPr sz="1000" spc="-5" dirty="0">
                <a:latin typeface="Calibri"/>
                <a:cs typeface="Calibri"/>
              </a:rPr>
              <a:t>automated ML dashboard for an</a:t>
            </a:r>
            <a:r>
              <a:rPr sz="1000" spc="40" dirty="0">
                <a:latin typeface="Calibri"/>
                <a:cs typeface="Calibri"/>
              </a:rPr>
              <a:t> </a:t>
            </a:r>
            <a:r>
              <a:rPr sz="1000" spc="-10" dirty="0">
                <a:latin typeface="Calibri"/>
                <a:cs typeface="Calibri"/>
              </a:rPr>
              <a:t>overview</a:t>
            </a:r>
            <a:endParaRPr sz="1000">
              <a:latin typeface="Calibri"/>
              <a:cs typeface="Calibri"/>
            </a:endParaRPr>
          </a:p>
        </p:txBody>
      </p:sp>
    </p:spTree>
    <p:extLst>
      <p:ext uri="{BB962C8B-B14F-4D97-AF65-F5344CB8AC3E}">
        <p14:creationId xmlns:p14="http://schemas.microsoft.com/office/powerpoint/2010/main" val="3070275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20062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5279" y="795527"/>
            <a:ext cx="1769364" cy="53721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5" name="object 5"/>
          <p:cNvSpPr txBox="1">
            <a:spLocks noGrp="1"/>
          </p:cNvSpPr>
          <p:nvPr>
            <p:ph type="title"/>
          </p:nvPr>
        </p:nvSpPr>
        <p:spPr>
          <a:xfrm>
            <a:off x="8890507" y="17780"/>
            <a:ext cx="287083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0” </a:t>
            </a:r>
            <a:r>
              <a:rPr sz="1800" b="0" spc="-15" dirty="0">
                <a:solidFill>
                  <a:srgbClr val="FFFFFF"/>
                </a:solidFill>
                <a:latin typeface="Calibri"/>
                <a:cs typeface="Calibri"/>
              </a:rPr>
              <a:t>(First </a:t>
            </a:r>
            <a:r>
              <a:rPr sz="1800" b="0" spc="-5" dirty="0">
                <a:solidFill>
                  <a:srgbClr val="FFFFFF"/>
                </a:solidFill>
                <a:latin typeface="Calibri"/>
                <a:cs typeface="Calibri"/>
              </a:rPr>
              <a:t>time)</a:t>
            </a:r>
            <a:r>
              <a:rPr sz="1800" b="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6" name="object 6"/>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7" name="object 7"/>
          <p:cNvSpPr/>
          <p:nvPr/>
        </p:nvSpPr>
        <p:spPr>
          <a:xfrm>
            <a:off x="2170176" y="795527"/>
            <a:ext cx="8836152" cy="562051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203704" y="1694688"/>
            <a:ext cx="3586479" cy="388620"/>
          </a:xfrm>
          <a:prstGeom prst="rect">
            <a:avLst/>
          </a:prstGeom>
          <a:solidFill>
            <a:srgbClr val="FFFFFF"/>
          </a:solidFill>
        </p:spPr>
        <p:txBody>
          <a:bodyPr vert="horz" wrap="square" lIns="0" tIns="37465" rIns="0" bIns="0" rtlCol="0">
            <a:spAutoFit/>
          </a:bodyPr>
          <a:lstStyle/>
          <a:p>
            <a:pPr marL="90805" marR="112395">
              <a:lnSpc>
                <a:spcPct val="100000"/>
              </a:lnSpc>
              <a:spcBef>
                <a:spcPts val="295"/>
              </a:spcBef>
            </a:pPr>
            <a:r>
              <a:rPr sz="1000" spc="-10" dirty="0">
                <a:latin typeface="Calibri"/>
                <a:cs typeface="Calibri"/>
              </a:rPr>
              <a:t>Create </a:t>
            </a:r>
            <a:r>
              <a:rPr sz="1000" spc="-5" dirty="0">
                <a:latin typeface="Calibri"/>
                <a:cs typeface="Calibri"/>
              </a:rPr>
              <a:t>your first experiment with automated machine learning to  produce quality models with zero effort</a:t>
            </a:r>
            <a:endParaRPr sz="1000">
              <a:latin typeface="Calibri"/>
              <a:cs typeface="Calibri"/>
            </a:endParaRPr>
          </a:p>
        </p:txBody>
      </p:sp>
      <p:sp>
        <p:nvSpPr>
          <p:cNvPr id="9" name="object 9"/>
          <p:cNvSpPr txBox="1"/>
          <p:nvPr/>
        </p:nvSpPr>
        <p:spPr>
          <a:xfrm>
            <a:off x="2203704" y="3506723"/>
            <a:ext cx="5105400" cy="611505"/>
          </a:xfrm>
          <a:prstGeom prst="rect">
            <a:avLst/>
          </a:prstGeom>
          <a:solidFill>
            <a:srgbClr val="FFFFFF"/>
          </a:solidFill>
        </p:spPr>
        <p:txBody>
          <a:bodyPr vert="horz" wrap="square" lIns="0" tIns="37465" rIns="0" bIns="0" rtlCol="0">
            <a:spAutoFit/>
          </a:bodyPr>
          <a:lstStyle/>
          <a:p>
            <a:pPr marL="90805" marR="97155">
              <a:lnSpc>
                <a:spcPct val="100000"/>
              </a:lnSpc>
              <a:spcBef>
                <a:spcPts val="295"/>
              </a:spcBef>
            </a:pPr>
            <a:r>
              <a:rPr sz="1000" spc="-5" dirty="0">
                <a:latin typeface="Calibri"/>
                <a:cs typeface="Calibri"/>
              </a:rPr>
              <a:t>Automate the process of algorithm selection, hyperparameter tuning, and </a:t>
            </a:r>
            <a:r>
              <a:rPr sz="1000" spc="-10" dirty="0">
                <a:latin typeface="Calibri"/>
                <a:cs typeface="Calibri"/>
              </a:rPr>
              <a:t>best </a:t>
            </a:r>
            <a:r>
              <a:rPr sz="1000" spc="-5" dirty="0">
                <a:latin typeface="Calibri"/>
                <a:cs typeface="Calibri"/>
              </a:rPr>
              <a:t>model selection  with automated machine learning, and accelerate your productivity. Select your data and let  automated ML do the </a:t>
            </a:r>
            <a:r>
              <a:rPr sz="1000" spc="-10" dirty="0">
                <a:latin typeface="Calibri"/>
                <a:cs typeface="Calibri"/>
              </a:rPr>
              <a:t>rest </a:t>
            </a:r>
            <a:r>
              <a:rPr sz="1000" spc="-5" dirty="0">
                <a:latin typeface="Calibri"/>
                <a:cs typeface="Calibri"/>
              </a:rPr>
              <a:t>to provide the best model </a:t>
            </a:r>
            <a:r>
              <a:rPr sz="1000" spc="-10" dirty="0">
                <a:latin typeface="Calibri"/>
                <a:cs typeface="Calibri"/>
              </a:rPr>
              <a:t>from </a:t>
            </a:r>
            <a:r>
              <a:rPr sz="1000" spc="-5" dirty="0">
                <a:latin typeface="Calibri"/>
                <a:cs typeface="Calibri"/>
              </a:rPr>
              <a:t>endless possible</a:t>
            </a:r>
            <a:r>
              <a:rPr sz="1000" spc="85" dirty="0">
                <a:latin typeface="Calibri"/>
                <a:cs typeface="Calibri"/>
              </a:rPr>
              <a:t> </a:t>
            </a:r>
            <a:r>
              <a:rPr sz="1000" spc="-5" dirty="0">
                <a:latin typeface="Calibri"/>
                <a:cs typeface="Calibri"/>
              </a:rPr>
              <a:t>options</a:t>
            </a:r>
            <a:endParaRPr sz="1000">
              <a:latin typeface="Calibri"/>
              <a:cs typeface="Calibri"/>
            </a:endParaRPr>
          </a:p>
        </p:txBody>
      </p:sp>
    </p:spTree>
    <p:extLst>
      <p:ext uri="{BB962C8B-B14F-4D97-AF65-F5344CB8AC3E}">
        <p14:creationId xmlns:p14="http://schemas.microsoft.com/office/powerpoint/2010/main" val="5049749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amlcompute-4a57de20b3f1</a:t>
            </a:r>
            <a:endParaRPr sz="800">
              <a:latin typeface="Calibri"/>
              <a:cs typeface="Calibri"/>
            </a:endParaRPr>
          </a:p>
        </p:txBody>
      </p:sp>
      <p:sp>
        <p:nvSpPr>
          <p:cNvPr id="6" name="object 6"/>
          <p:cNvSpPr txBox="1"/>
          <p:nvPr/>
        </p:nvSpPr>
        <p:spPr>
          <a:xfrm>
            <a:off x="3848100" y="2602992"/>
            <a:ext cx="859790" cy="220979"/>
          </a:xfrm>
          <a:prstGeom prst="rect">
            <a:avLst/>
          </a:prstGeom>
          <a:solidFill>
            <a:srgbClr val="005CDA"/>
          </a:solidFill>
        </p:spPr>
        <p:txBody>
          <a:bodyPr vert="horz" wrap="square" lIns="0" tIns="43180" rIns="0" bIns="0" rtlCol="0">
            <a:spAutoFit/>
          </a:bodyPr>
          <a:lstStyle/>
          <a:p>
            <a:pPr marL="1270" algn="ctr">
              <a:lnSpc>
                <a:spcPct val="100000"/>
              </a:lnSpc>
              <a:spcBef>
                <a:spcPts val="340"/>
              </a:spcBef>
            </a:pPr>
            <a:r>
              <a:rPr sz="800" spc="-5" dirty="0">
                <a:solidFill>
                  <a:srgbClr val="FFFFFF"/>
                </a:solidFill>
                <a:latin typeface="Calibri"/>
                <a:cs typeface="Calibri"/>
              </a:rPr>
              <a:t>Next</a:t>
            </a:r>
            <a:endParaRPr sz="800">
              <a:latin typeface="Calibri"/>
              <a:cs typeface="Calibri"/>
            </a:endParaRPr>
          </a:p>
        </p:txBody>
      </p:sp>
      <p:sp>
        <p:nvSpPr>
          <p:cNvPr id="7" name="object 7"/>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8" name="object 8"/>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9" name="object 9"/>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389632" y="2609088"/>
            <a:ext cx="847725" cy="208915"/>
          </a:xfrm>
          <a:prstGeom prst="rect">
            <a:avLst/>
          </a:prstGeom>
          <a:ln w="12191">
            <a:solidFill>
              <a:srgbClr val="005CDA"/>
            </a:solidFill>
          </a:ln>
        </p:spPr>
        <p:txBody>
          <a:bodyPr vert="horz" wrap="square" lIns="0" tIns="36830" rIns="0" bIns="0" rtlCol="0">
            <a:spAutoFit/>
          </a:bodyPr>
          <a:lstStyle/>
          <a:p>
            <a:pPr marL="1270"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
        <p:nvSpPr>
          <p:cNvPr id="11" name="object 11"/>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3" name="object 13"/>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Tree>
    <p:extLst>
      <p:ext uri="{BB962C8B-B14F-4D97-AF65-F5344CB8AC3E}">
        <p14:creationId xmlns:p14="http://schemas.microsoft.com/office/powerpoint/2010/main" val="37773669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solidFill>
                  <a:srgbClr val="A6A6A6"/>
                </a:solidFill>
                <a:latin typeface="Calibri"/>
                <a:cs typeface="Calibri"/>
              </a:rPr>
              <a:t>Select</a:t>
            </a:r>
            <a:r>
              <a:rPr sz="800" spc="-10" dirty="0">
                <a:solidFill>
                  <a:srgbClr val="A6A6A6"/>
                </a:solidFill>
                <a:latin typeface="Calibri"/>
                <a:cs typeface="Calibri"/>
              </a:rPr>
              <a:t> </a:t>
            </a:r>
            <a:r>
              <a:rPr sz="800" spc="-5" dirty="0">
                <a:solidFill>
                  <a:srgbClr val="A6A6A6"/>
                </a:solidFill>
                <a:latin typeface="Calibri"/>
                <a:cs typeface="Calibri"/>
              </a:rPr>
              <a:t>existing…</a:t>
            </a:r>
            <a:endParaRPr sz="800">
              <a:latin typeface="Calibri"/>
              <a:cs typeface="Calibri"/>
            </a:endParaRPr>
          </a:p>
        </p:txBody>
      </p:sp>
      <p:sp>
        <p:nvSpPr>
          <p:cNvPr id="6" name="object 6"/>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7" name="object 7"/>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8" name="object 8"/>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1" name="object 11"/>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txBox="1"/>
          <p:nvPr/>
        </p:nvSpPr>
        <p:spPr>
          <a:xfrm>
            <a:off x="2384298" y="2600959"/>
            <a:ext cx="27832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Select </a:t>
            </a:r>
            <a:r>
              <a:rPr sz="1200" dirty="0">
                <a:latin typeface="Calibri"/>
                <a:cs typeface="Calibri"/>
              </a:rPr>
              <a:t>a file </a:t>
            </a:r>
            <a:r>
              <a:rPr sz="1200" spc="-10" dirty="0">
                <a:latin typeface="Calibri"/>
                <a:cs typeface="Calibri"/>
              </a:rPr>
              <a:t>from </a:t>
            </a:r>
            <a:r>
              <a:rPr sz="1200" spc="-5" dirty="0">
                <a:latin typeface="Calibri"/>
                <a:cs typeface="Calibri"/>
              </a:rPr>
              <a:t>Azure </a:t>
            </a:r>
            <a:r>
              <a:rPr sz="1200" dirty="0">
                <a:latin typeface="Calibri"/>
                <a:cs typeface="Calibri"/>
              </a:rPr>
              <a:t>blob </a:t>
            </a:r>
            <a:r>
              <a:rPr sz="1200" spc="-10" dirty="0">
                <a:latin typeface="Calibri"/>
                <a:cs typeface="Calibri"/>
              </a:rPr>
              <a:t>storage</a:t>
            </a:r>
            <a:r>
              <a:rPr sz="1200" spc="-80" dirty="0">
                <a:latin typeface="Calibri"/>
                <a:cs typeface="Calibri"/>
              </a:rPr>
              <a:t> </a:t>
            </a:r>
            <a:r>
              <a:rPr sz="1200" spc="-5" dirty="0">
                <a:latin typeface="Calibri"/>
                <a:cs typeface="Calibri"/>
              </a:rPr>
              <a:t>account</a:t>
            </a:r>
            <a:endParaRPr sz="1200">
              <a:latin typeface="Calibri"/>
              <a:cs typeface="Calibri"/>
            </a:endParaRPr>
          </a:p>
        </p:txBody>
      </p:sp>
      <p:sp>
        <p:nvSpPr>
          <p:cNvPr id="14" name="object 14"/>
          <p:cNvSpPr/>
          <p:nvPr/>
        </p:nvSpPr>
        <p:spPr>
          <a:xfrm>
            <a:off x="2298192" y="3270503"/>
            <a:ext cx="6966584" cy="2502535"/>
          </a:xfrm>
          <a:custGeom>
            <a:avLst/>
            <a:gdLst/>
            <a:ahLst/>
            <a:cxnLst/>
            <a:rect l="l" t="t" r="r" b="b"/>
            <a:pathLst>
              <a:path w="6966584" h="2502535">
                <a:moveTo>
                  <a:pt x="0" y="2502408"/>
                </a:moveTo>
                <a:lnTo>
                  <a:pt x="6966204" y="2502408"/>
                </a:lnTo>
                <a:lnTo>
                  <a:pt x="6966204" y="0"/>
                </a:lnTo>
                <a:lnTo>
                  <a:pt x="0" y="0"/>
                </a:lnTo>
                <a:lnTo>
                  <a:pt x="0" y="2502408"/>
                </a:lnTo>
                <a:close/>
              </a:path>
            </a:pathLst>
          </a:custGeom>
          <a:ln w="9144">
            <a:solidFill>
              <a:srgbClr val="D0CECE"/>
            </a:solidFill>
          </a:ln>
        </p:spPr>
        <p:txBody>
          <a:bodyPr wrap="square" lIns="0" tIns="0" rIns="0" bIns="0" rtlCol="0"/>
          <a:lstStyle/>
          <a:p>
            <a:endParaRPr/>
          </a:p>
        </p:txBody>
      </p:sp>
      <p:sp>
        <p:nvSpPr>
          <p:cNvPr id="15" name="object 15"/>
          <p:cNvSpPr txBox="1"/>
          <p:nvPr/>
        </p:nvSpPr>
        <p:spPr>
          <a:xfrm>
            <a:off x="2311907" y="6044184"/>
            <a:ext cx="974090" cy="190500"/>
          </a:xfrm>
          <a:prstGeom prst="rect">
            <a:avLst/>
          </a:prstGeom>
          <a:solidFill>
            <a:srgbClr val="B4C6E7"/>
          </a:solidFill>
        </p:spPr>
        <p:txBody>
          <a:bodyPr vert="horz" wrap="square" lIns="0" tIns="3810" rIns="0" bIns="0" rtlCol="0">
            <a:spAutoFit/>
          </a:bodyPr>
          <a:lstStyle/>
          <a:p>
            <a:pPr marL="107314">
              <a:lnSpc>
                <a:spcPct val="100000"/>
              </a:lnSpc>
              <a:spcBef>
                <a:spcPts val="3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16" name="object 16"/>
          <p:cNvSpPr txBox="1"/>
          <p:nvPr/>
        </p:nvSpPr>
        <p:spPr>
          <a:xfrm>
            <a:off x="3279647" y="6050279"/>
            <a:ext cx="963294" cy="178435"/>
          </a:xfrm>
          <a:prstGeom prst="rect">
            <a:avLst/>
          </a:prstGeom>
          <a:ln w="12192">
            <a:solidFill>
              <a:srgbClr val="AEABAB"/>
            </a:solidFill>
          </a:ln>
        </p:spPr>
        <p:txBody>
          <a:bodyPr vert="horz" wrap="square" lIns="0" tIns="0" rIns="0" bIns="0" rtlCol="0">
            <a:spAutoFit/>
          </a:bodyPr>
          <a:lstStyle/>
          <a:p>
            <a:pPr marL="145415">
              <a:lnSpc>
                <a:spcPts val="130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7" name="object 17"/>
          <p:cNvSpPr/>
          <p:nvPr/>
        </p:nvSpPr>
        <p:spPr>
          <a:xfrm>
            <a:off x="4402835" y="6074664"/>
            <a:ext cx="963167" cy="129539"/>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2478151" y="6503314"/>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9" name="object 19"/>
          <p:cNvSpPr txBox="1"/>
          <p:nvPr/>
        </p:nvSpPr>
        <p:spPr>
          <a:xfrm>
            <a:off x="3722878"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0" name="object 20"/>
          <p:cNvSpPr txBox="1"/>
          <p:nvPr/>
        </p:nvSpPr>
        <p:spPr>
          <a:xfrm>
            <a:off x="493750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1" name="object 21"/>
          <p:cNvSpPr txBox="1"/>
          <p:nvPr/>
        </p:nvSpPr>
        <p:spPr>
          <a:xfrm>
            <a:off x="6132067"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2" name="object 22"/>
          <p:cNvSpPr txBox="1"/>
          <p:nvPr/>
        </p:nvSpPr>
        <p:spPr>
          <a:xfrm>
            <a:off x="7330820"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3" name="object 23"/>
          <p:cNvSpPr txBox="1"/>
          <p:nvPr/>
        </p:nvSpPr>
        <p:spPr>
          <a:xfrm>
            <a:off x="8795131"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4" name="object 24"/>
          <p:cNvSpPr txBox="1"/>
          <p:nvPr/>
        </p:nvSpPr>
        <p:spPr>
          <a:xfrm>
            <a:off x="1006703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5" name="object 25"/>
          <p:cNvSpPr txBox="1"/>
          <p:nvPr/>
        </p:nvSpPr>
        <p:spPr>
          <a:xfrm>
            <a:off x="11127993"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6" name="object 26"/>
          <p:cNvSpPr/>
          <p:nvPr/>
        </p:nvSpPr>
        <p:spPr>
          <a:xfrm>
            <a:off x="3547871" y="6512052"/>
            <a:ext cx="163067" cy="16154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4751832" y="6498335"/>
            <a:ext cx="163067" cy="163068"/>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5939028" y="6496811"/>
            <a:ext cx="163067" cy="161544"/>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7153656" y="6512052"/>
            <a:ext cx="163068" cy="16154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9881616" y="6515100"/>
            <a:ext cx="163068" cy="163068"/>
          </a:xfrm>
          <a:prstGeom prst="rect">
            <a:avLst/>
          </a:prstGeom>
          <a:blipFill>
            <a:blip r:embed="rId7" cstate="print"/>
            <a:stretch>
              <a:fillRect/>
            </a:stretch>
          </a:blipFill>
        </p:spPr>
        <p:txBody>
          <a:bodyPr wrap="square" lIns="0" tIns="0" rIns="0" bIns="0" rtlCol="0"/>
          <a:lstStyle/>
          <a:p>
            <a:endParaRPr/>
          </a:p>
        </p:txBody>
      </p:sp>
      <p:sp>
        <p:nvSpPr>
          <p:cNvPr id="31" name="object 31"/>
          <p:cNvSpPr txBox="1"/>
          <p:nvPr/>
        </p:nvSpPr>
        <p:spPr>
          <a:xfrm>
            <a:off x="2477516" y="6288735"/>
            <a:ext cx="975994"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Calibri"/>
                <a:cs typeface="Calibri"/>
              </a:rPr>
              <a:t>Use </a:t>
            </a:r>
            <a:r>
              <a:rPr sz="800" spc="-5" dirty="0">
                <a:latin typeface="Calibri"/>
                <a:cs typeface="Calibri"/>
              </a:rPr>
              <a:t>first row </a:t>
            </a:r>
            <a:r>
              <a:rPr sz="800" dirty="0">
                <a:latin typeface="Calibri"/>
                <a:cs typeface="Calibri"/>
              </a:rPr>
              <a:t>as</a:t>
            </a:r>
            <a:r>
              <a:rPr sz="800" spc="-65" dirty="0">
                <a:latin typeface="Calibri"/>
                <a:cs typeface="Calibri"/>
              </a:rPr>
              <a:t> </a:t>
            </a:r>
            <a:r>
              <a:rPr sz="800" spc="-5" dirty="0">
                <a:latin typeface="Calibri"/>
                <a:cs typeface="Calibri"/>
              </a:rPr>
              <a:t>header</a:t>
            </a:r>
            <a:endParaRPr sz="800">
              <a:latin typeface="Calibri"/>
              <a:cs typeface="Calibri"/>
            </a:endParaRPr>
          </a:p>
        </p:txBody>
      </p:sp>
      <p:sp>
        <p:nvSpPr>
          <p:cNvPr id="32" name="object 32"/>
          <p:cNvSpPr/>
          <p:nvPr/>
        </p:nvSpPr>
        <p:spPr>
          <a:xfrm>
            <a:off x="2296667" y="6499859"/>
            <a:ext cx="163068" cy="163068"/>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8616695" y="6502907"/>
            <a:ext cx="163068" cy="163068"/>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2319527" y="6711694"/>
            <a:ext cx="9459468" cy="129539"/>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11967971" y="1004316"/>
            <a:ext cx="161544" cy="5821678"/>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2299716" y="6292596"/>
            <a:ext cx="163068" cy="163067"/>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10952988" y="6502907"/>
            <a:ext cx="163068" cy="161544"/>
          </a:xfrm>
          <a:prstGeom prst="rect">
            <a:avLst/>
          </a:prstGeom>
          <a:blipFill>
            <a:blip r:embed="rId7" cstate="print"/>
            <a:stretch>
              <a:fillRect/>
            </a:stretch>
          </a:blipFill>
        </p:spPr>
        <p:txBody>
          <a:bodyPr wrap="square" lIns="0" tIns="0" rIns="0" bIns="0" rtlCol="0"/>
          <a:lstStyle/>
          <a:p>
            <a:endParaRPr/>
          </a:p>
        </p:txBody>
      </p:sp>
      <p:sp>
        <p:nvSpPr>
          <p:cNvPr id="38" name="object 38"/>
          <p:cNvSpPr txBox="1"/>
          <p:nvPr/>
        </p:nvSpPr>
        <p:spPr>
          <a:xfrm>
            <a:off x="3060627" y="3399790"/>
            <a:ext cx="1395095" cy="134620"/>
          </a:xfrm>
          <a:prstGeom prst="rect">
            <a:avLst/>
          </a:prstGeom>
        </p:spPr>
        <p:txBody>
          <a:bodyPr vert="horz" wrap="square" lIns="0" tIns="0" rIns="0" bIns="0" rtlCol="0">
            <a:spAutoFit/>
          </a:bodyPr>
          <a:lstStyle/>
          <a:p>
            <a:pPr>
              <a:lnSpc>
                <a:spcPts val="1000"/>
              </a:lnSpc>
            </a:pPr>
            <a:r>
              <a:rPr sz="1050" dirty="0">
                <a:latin typeface="Calibri"/>
                <a:cs typeface="Calibri"/>
              </a:rPr>
              <a:t>rage </a:t>
            </a:r>
            <a:r>
              <a:rPr sz="1050" spc="-5" dirty="0">
                <a:latin typeface="Calibri"/>
                <a:cs typeface="Calibri"/>
              </a:rPr>
              <a:t>account </a:t>
            </a:r>
            <a:r>
              <a:rPr sz="1050" dirty="0">
                <a:latin typeface="Calibri"/>
                <a:cs typeface="Calibri"/>
              </a:rPr>
              <a:t>and a</a:t>
            </a:r>
            <a:r>
              <a:rPr sz="1050" spc="-75" dirty="0">
                <a:latin typeface="Calibri"/>
                <a:cs typeface="Calibri"/>
              </a:rPr>
              <a:t> </a:t>
            </a:r>
            <a:r>
              <a:rPr sz="1050" spc="-5" dirty="0">
                <a:latin typeface="Calibri"/>
                <a:cs typeface="Calibri"/>
              </a:rPr>
              <a:t>contai</a:t>
            </a:r>
            <a:endParaRPr sz="1050">
              <a:latin typeface="Calibri"/>
              <a:cs typeface="Calibri"/>
            </a:endParaRPr>
          </a:p>
        </p:txBody>
      </p:sp>
      <p:sp>
        <p:nvSpPr>
          <p:cNvPr id="39" name="object 39"/>
          <p:cNvSpPr txBox="1"/>
          <p:nvPr/>
        </p:nvSpPr>
        <p:spPr>
          <a:xfrm>
            <a:off x="2443226" y="3399790"/>
            <a:ext cx="3271520" cy="134620"/>
          </a:xfrm>
          <a:prstGeom prst="rect">
            <a:avLst/>
          </a:prstGeom>
        </p:spPr>
        <p:txBody>
          <a:bodyPr vert="horz" wrap="square" lIns="0" tIns="0" rIns="0" bIns="0" rtlCol="0">
            <a:spAutoFit/>
          </a:bodyPr>
          <a:lstStyle/>
          <a:p>
            <a:pPr>
              <a:lnSpc>
                <a:spcPts val="1000"/>
              </a:lnSpc>
              <a:tabLst>
                <a:tab pos="2011680" algn="l"/>
              </a:tabLst>
            </a:pPr>
            <a:r>
              <a:rPr sz="1050" dirty="0">
                <a:latin typeface="Calibri"/>
                <a:cs typeface="Calibri"/>
              </a:rPr>
              <a:t>Select</a:t>
            </a:r>
            <a:r>
              <a:rPr sz="1050" spc="-10" dirty="0">
                <a:latin typeface="Calibri"/>
                <a:cs typeface="Calibri"/>
              </a:rPr>
              <a:t> </a:t>
            </a:r>
            <a:r>
              <a:rPr sz="1050" dirty="0">
                <a:latin typeface="Calibri"/>
                <a:cs typeface="Calibri"/>
              </a:rPr>
              <a:t>a</a:t>
            </a:r>
            <a:r>
              <a:rPr sz="1050" spc="5" dirty="0">
                <a:latin typeface="Calibri"/>
                <a:cs typeface="Calibri"/>
              </a:rPr>
              <a:t> </a:t>
            </a:r>
            <a:r>
              <a:rPr sz="1050" spc="-5" dirty="0">
                <a:latin typeface="Calibri"/>
                <a:cs typeface="Calibri"/>
              </a:rPr>
              <a:t>sto	ner to </a:t>
            </a:r>
            <a:r>
              <a:rPr sz="1050" dirty="0">
                <a:latin typeface="Calibri"/>
                <a:cs typeface="Calibri"/>
              </a:rPr>
              <a:t>view </a:t>
            </a:r>
            <a:r>
              <a:rPr sz="1050" spc="-5" dirty="0">
                <a:latin typeface="Calibri"/>
                <a:cs typeface="Calibri"/>
              </a:rPr>
              <a:t>the files</a:t>
            </a:r>
            <a:r>
              <a:rPr sz="1050" spc="-65" dirty="0">
                <a:latin typeface="Calibri"/>
                <a:cs typeface="Calibri"/>
              </a:rPr>
              <a:t> </a:t>
            </a:r>
            <a:r>
              <a:rPr sz="1050" spc="-5" dirty="0">
                <a:latin typeface="Calibri"/>
                <a:cs typeface="Calibri"/>
              </a:rPr>
              <a:t>list</a:t>
            </a:r>
            <a:endParaRPr sz="1050">
              <a:latin typeface="Calibri"/>
              <a:cs typeface="Calibri"/>
            </a:endParaRPr>
          </a:p>
        </p:txBody>
      </p:sp>
      <p:sp>
        <p:nvSpPr>
          <p:cNvPr id="40" name="object 40"/>
          <p:cNvSpPr/>
          <p:nvPr/>
        </p:nvSpPr>
        <p:spPr>
          <a:xfrm>
            <a:off x="3058667" y="3439667"/>
            <a:ext cx="1381125" cy="151130"/>
          </a:xfrm>
          <a:custGeom>
            <a:avLst/>
            <a:gdLst/>
            <a:ahLst/>
            <a:cxnLst/>
            <a:rect l="l" t="t" r="r" b="b"/>
            <a:pathLst>
              <a:path w="1381125" h="151129">
                <a:moveTo>
                  <a:pt x="0" y="150875"/>
                </a:moveTo>
                <a:lnTo>
                  <a:pt x="1380744" y="150875"/>
                </a:lnTo>
                <a:lnTo>
                  <a:pt x="1380744" y="0"/>
                </a:lnTo>
                <a:lnTo>
                  <a:pt x="0" y="0"/>
                </a:lnTo>
                <a:lnTo>
                  <a:pt x="0" y="150875"/>
                </a:lnTo>
                <a:close/>
              </a:path>
            </a:pathLst>
          </a:custGeom>
          <a:solidFill>
            <a:srgbClr val="FFFFFF"/>
          </a:solidFill>
        </p:spPr>
        <p:txBody>
          <a:bodyPr wrap="square" lIns="0" tIns="0" rIns="0" bIns="0" rtlCol="0"/>
          <a:lstStyle/>
          <a:p>
            <a:endParaRPr/>
          </a:p>
        </p:txBody>
      </p:sp>
      <p:sp>
        <p:nvSpPr>
          <p:cNvPr id="41" name="object 41"/>
          <p:cNvSpPr/>
          <p:nvPr/>
        </p:nvSpPr>
        <p:spPr>
          <a:xfrm>
            <a:off x="4329684" y="2968751"/>
            <a:ext cx="140208" cy="114300"/>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3299459" y="2968751"/>
            <a:ext cx="939165" cy="104139"/>
          </a:xfrm>
          <a:custGeom>
            <a:avLst/>
            <a:gdLst/>
            <a:ahLst/>
            <a:cxnLst/>
            <a:rect l="l" t="t" r="r" b="b"/>
            <a:pathLst>
              <a:path w="939164" h="104139">
                <a:moveTo>
                  <a:pt x="0" y="103632"/>
                </a:moveTo>
                <a:lnTo>
                  <a:pt x="938784" y="103632"/>
                </a:lnTo>
                <a:lnTo>
                  <a:pt x="938784" y="0"/>
                </a:lnTo>
                <a:lnTo>
                  <a:pt x="0" y="0"/>
                </a:lnTo>
                <a:lnTo>
                  <a:pt x="0" y="103632"/>
                </a:lnTo>
                <a:close/>
              </a:path>
            </a:pathLst>
          </a:custGeom>
          <a:ln w="12192">
            <a:solidFill>
              <a:srgbClr val="FFFFFF"/>
            </a:solidFill>
          </a:ln>
        </p:spPr>
        <p:txBody>
          <a:bodyPr wrap="square" lIns="0" tIns="0" rIns="0" bIns="0" rtlCol="0"/>
          <a:lstStyle/>
          <a:p>
            <a:endParaRPr/>
          </a:p>
        </p:txBody>
      </p:sp>
      <p:sp>
        <p:nvSpPr>
          <p:cNvPr id="43" name="object 43"/>
          <p:cNvSpPr txBox="1"/>
          <p:nvPr/>
        </p:nvSpPr>
        <p:spPr>
          <a:xfrm>
            <a:off x="3229355" y="2941320"/>
            <a:ext cx="1280160" cy="158750"/>
          </a:xfrm>
          <a:prstGeom prst="rect">
            <a:avLst/>
          </a:prstGeom>
          <a:ln w="12192">
            <a:solidFill>
              <a:srgbClr val="BEBEBE"/>
            </a:solidFill>
          </a:ln>
        </p:spPr>
        <p:txBody>
          <a:bodyPr vert="horz" wrap="square" lIns="0" tIns="21590" rIns="0" bIns="0" rtlCol="0">
            <a:spAutoFit/>
          </a:bodyPr>
          <a:lstStyle/>
          <a:p>
            <a:pPr marL="69850">
              <a:lnSpc>
                <a:spcPct val="100000"/>
              </a:lnSpc>
              <a:spcBef>
                <a:spcPts val="170"/>
              </a:spcBef>
            </a:pPr>
            <a:r>
              <a:rPr sz="700" spc="-5" dirty="0">
                <a:latin typeface="Calibri"/>
                <a:cs typeface="Calibri"/>
              </a:rPr>
              <a:t>mytestmlexperimentsto…</a:t>
            </a:r>
            <a:endParaRPr sz="700">
              <a:latin typeface="Calibri"/>
              <a:cs typeface="Calibri"/>
            </a:endParaRPr>
          </a:p>
        </p:txBody>
      </p:sp>
      <p:sp>
        <p:nvSpPr>
          <p:cNvPr id="44" name="object 44"/>
          <p:cNvSpPr/>
          <p:nvPr/>
        </p:nvSpPr>
        <p:spPr>
          <a:xfrm>
            <a:off x="6402323" y="2958083"/>
            <a:ext cx="134111" cy="1143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5428488" y="2956560"/>
            <a:ext cx="908685" cy="116205"/>
          </a:xfrm>
          <a:custGeom>
            <a:avLst/>
            <a:gdLst/>
            <a:ahLst/>
            <a:cxnLst/>
            <a:rect l="l" t="t" r="r" b="b"/>
            <a:pathLst>
              <a:path w="908685" h="116205">
                <a:moveTo>
                  <a:pt x="0" y="115824"/>
                </a:moveTo>
                <a:lnTo>
                  <a:pt x="908303" y="115824"/>
                </a:lnTo>
                <a:lnTo>
                  <a:pt x="908303" y="0"/>
                </a:lnTo>
                <a:lnTo>
                  <a:pt x="0" y="0"/>
                </a:lnTo>
                <a:lnTo>
                  <a:pt x="0" y="115824"/>
                </a:lnTo>
                <a:close/>
              </a:path>
            </a:pathLst>
          </a:custGeom>
          <a:ln w="12192">
            <a:solidFill>
              <a:srgbClr val="FFFFFF"/>
            </a:solidFill>
          </a:ln>
        </p:spPr>
        <p:txBody>
          <a:bodyPr wrap="square" lIns="0" tIns="0" rIns="0" bIns="0" rtlCol="0"/>
          <a:lstStyle/>
          <a:p>
            <a:endParaRPr/>
          </a:p>
        </p:txBody>
      </p:sp>
      <p:sp>
        <p:nvSpPr>
          <p:cNvPr id="46" name="object 46"/>
          <p:cNvSpPr txBox="1"/>
          <p:nvPr/>
        </p:nvSpPr>
        <p:spPr>
          <a:xfrm>
            <a:off x="5375147" y="2929127"/>
            <a:ext cx="1191895" cy="170815"/>
          </a:xfrm>
          <a:prstGeom prst="rect">
            <a:avLst/>
          </a:prstGeom>
          <a:ln w="12192">
            <a:solidFill>
              <a:srgbClr val="BEBEBE"/>
            </a:solidFill>
          </a:ln>
        </p:spPr>
        <p:txBody>
          <a:bodyPr vert="horz" wrap="square" lIns="0" tIns="27305" rIns="0" bIns="0" rtlCol="0">
            <a:spAutoFit/>
          </a:bodyPr>
          <a:lstStyle/>
          <a:p>
            <a:pPr marL="54610">
              <a:lnSpc>
                <a:spcPct val="100000"/>
              </a:lnSpc>
              <a:spcBef>
                <a:spcPts val="215"/>
              </a:spcBef>
            </a:pPr>
            <a:r>
              <a:rPr sz="700" spc="-10" dirty="0">
                <a:latin typeface="Calibri"/>
                <a:cs typeface="Calibri"/>
              </a:rPr>
              <a:t>automl-blob-d8b2d4df-…</a:t>
            </a:r>
            <a:endParaRPr sz="700">
              <a:latin typeface="Calibri"/>
              <a:cs typeface="Calibri"/>
            </a:endParaRPr>
          </a:p>
        </p:txBody>
      </p:sp>
      <p:sp>
        <p:nvSpPr>
          <p:cNvPr id="47" name="object 47"/>
          <p:cNvSpPr txBox="1"/>
          <p:nvPr/>
        </p:nvSpPr>
        <p:spPr>
          <a:xfrm>
            <a:off x="2343150" y="2951480"/>
            <a:ext cx="83121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 </a:t>
            </a:r>
            <a:r>
              <a:rPr sz="800" spc="-5" dirty="0">
                <a:latin typeface="Segoe UI"/>
                <a:cs typeface="Segoe UI"/>
              </a:rPr>
              <a:t>Storage</a:t>
            </a:r>
            <a:r>
              <a:rPr sz="800" spc="-40" dirty="0">
                <a:latin typeface="Segoe UI"/>
                <a:cs typeface="Segoe UI"/>
              </a:rPr>
              <a:t> </a:t>
            </a:r>
            <a:r>
              <a:rPr sz="800" dirty="0">
                <a:latin typeface="Segoe UI"/>
                <a:cs typeface="Segoe UI"/>
              </a:rPr>
              <a:t>account</a:t>
            </a:r>
            <a:endParaRPr sz="800">
              <a:latin typeface="Segoe UI"/>
              <a:cs typeface="Segoe UI"/>
            </a:endParaRPr>
          </a:p>
        </p:txBody>
      </p:sp>
      <p:sp>
        <p:nvSpPr>
          <p:cNvPr id="48" name="object 48"/>
          <p:cNvSpPr txBox="1"/>
          <p:nvPr/>
        </p:nvSpPr>
        <p:spPr>
          <a:xfrm>
            <a:off x="4759197" y="2947797"/>
            <a:ext cx="5346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a:t>
            </a:r>
            <a:r>
              <a:rPr sz="800" spc="-35" dirty="0">
                <a:solidFill>
                  <a:srgbClr val="FF0000"/>
                </a:solidFill>
                <a:latin typeface="Segoe UI"/>
                <a:cs typeface="Segoe UI"/>
              </a:rPr>
              <a:t> </a:t>
            </a:r>
            <a:r>
              <a:rPr sz="800" spc="-5" dirty="0">
                <a:latin typeface="Segoe UI"/>
                <a:cs typeface="Segoe UI"/>
              </a:rPr>
              <a:t>Container</a:t>
            </a:r>
            <a:endParaRPr sz="800">
              <a:latin typeface="Segoe UI"/>
              <a:cs typeface="Segoe UI"/>
            </a:endParaRPr>
          </a:p>
        </p:txBody>
      </p:sp>
      <p:sp>
        <p:nvSpPr>
          <p:cNvPr id="49" name="object 49"/>
          <p:cNvSpPr/>
          <p:nvPr/>
        </p:nvSpPr>
        <p:spPr>
          <a:xfrm>
            <a:off x="2350007" y="3351276"/>
            <a:ext cx="6792468" cy="1755648"/>
          </a:xfrm>
          <a:prstGeom prst="rect">
            <a:avLst/>
          </a:prstGeom>
          <a:blipFill>
            <a:blip r:embed="rId12" cstate="print"/>
            <a:stretch>
              <a:fillRect/>
            </a:stretch>
          </a:blipFill>
        </p:spPr>
        <p:txBody>
          <a:bodyPr wrap="square" lIns="0" tIns="0" rIns="0" bIns="0" rtlCol="0"/>
          <a:lstStyle/>
          <a:p>
            <a:endParaRPr/>
          </a:p>
        </p:txBody>
      </p:sp>
      <p:sp>
        <p:nvSpPr>
          <p:cNvPr id="50" name="object 50"/>
          <p:cNvSpPr/>
          <p:nvPr/>
        </p:nvSpPr>
        <p:spPr>
          <a:xfrm>
            <a:off x="2467355" y="3352800"/>
            <a:ext cx="4572000" cy="222503"/>
          </a:xfrm>
          <a:prstGeom prst="rect">
            <a:avLst/>
          </a:prstGeom>
          <a:blipFill>
            <a:blip r:embed="rId13" cstate="print"/>
            <a:stretch>
              <a:fillRect/>
            </a:stretch>
          </a:blipFill>
        </p:spPr>
        <p:txBody>
          <a:bodyPr wrap="square" lIns="0" tIns="0" rIns="0" bIns="0" rtlCol="0"/>
          <a:lstStyle/>
          <a:p>
            <a:endParaRPr/>
          </a:p>
        </p:txBody>
      </p:sp>
      <p:sp>
        <p:nvSpPr>
          <p:cNvPr id="51" name="object 51"/>
          <p:cNvSpPr/>
          <p:nvPr/>
        </p:nvSpPr>
        <p:spPr>
          <a:xfrm>
            <a:off x="2467355" y="4716779"/>
            <a:ext cx="6675120" cy="289560"/>
          </a:xfrm>
          <a:custGeom>
            <a:avLst/>
            <a:gdLst/>
            <a:ahLst/>
            <a:cxnLst/>
            <a:rect l="l" t="t" r="r" b="b"/>
            <a:pathLst>
              <a:path w="6675120" h="289560">
                <a:moveTo>
                  <a:pt x="0" y="289560"/>
                </a:moveTo>
                <a:lnTo>
                  <a:pt x="6675120" y="289560"/>
                </a:lnTo>
                <a:lnTo>
                  <a:pt x="6675120" y="0"/>
                </a:lnTo>
                <a:lnTo>
                  <a:pt x="0" y="0"/>
                </a:lnTo>
                <a:lnTo>
                  <a:pt x="0" y="289560"/>
                </a:lnTo>
                <a:close/>
              </a:path>
            </a:pathLst>
          </a:custGeom>
          <a:solidFill>
            <a:srgbClr val="DDEFFF">
              <a:alpha val="23136"/>
            </a:srgbClr>
          </a:solidFill>
        </p:spPr>
        <p:txBody>
          <a:bodyPr wrap="square" lIns="0" tIns="0" rIns="0" bIns="0" rtlCol="0"/>
          <a:lstStyle/>
          <a:p>
            <a:endParaRPr/>
          </a:p>
        </p:txBody>
      </p:sp>
    </p:spTree>
    <p:extLst>
      <p:ext uri="{BB962C8B-B14F-4D97-AF65-F5344CB8AC3E}">
        <p14:creationId xmlns:p14="http://schemas.microsoft.com/office/powerpoint/2010/main" val="12946737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52242" y="1447926"/>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5" name="object 5"/>
          <p:cNvSpPr txBox="1"/>
          <p:nvPr/>
        </p:nvSpPr>
        <p:spPr>
          <a:xfrm>
            <a:off x="3696970"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txBox="1"/>
          <p:nvPr/>
        </p:nvSpPr>
        <p:spPr>
          <a:xfrm>
            <a:off x="4911597"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7" name="object 7"/>
          <p:cNvSpPr txBox="1"/>
          <p:nvPr/>
        </p:nvSpPr>
        <p:spPr>
          <a:xfrm>
            <a:off x="6106159"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8" name="object 8"/>
          <p:cNvSpPr txBox="1"/>
          <p:nvPr/>
        </p:nvSpPr>
        <p:spPr>
          <a:xfrm>
            <a:off x="7304913"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9" name="object 9"/>
          <p:cNvSpPr txBox="1"/>
          <p:nvPr/>
        </p:nvSpPr>
        <p:spPr>
          <a:xfrm>
            <a:off x="8769222"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0" name="object 10"/>
          <p:cNvSpPr txBox="1"/>
          <p:nvPr/>
        </p:nvSpPr>
        <p:spPr>
          <a:xfrm>
            <a:off x="10041128"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1" name="object 11"/>
          <p:cNvSpPr txBox="1"/>
          <p:nvPr/>
        </p:nvSpPr>
        <p:spPr>
          <a:xfrm>
            <a:off x="11102085"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2" name="object 12"/>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9" name="object 19"/>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2275332" y="882396"/>
            <a:ext cx="974090" cy="190500"/>
          </a:xfrm>
          <a:prstGeom prst="rect">
            <a:avLst/>
          </a:prstGeom>
          <a:solidFill>
            <a:srgbClr val="B4C6E7"/>
          </a:solidFill>
        </p:spPr>
        <p:txBody>
          <a:bodyPr vert="horz" wrap="square" lIns="0" tIns="2540" rIns="0" bIns="0" rtlCol="0">
            <a:spAutoFit/>
          </a:bodyPr>
          <a:lstStyle/>
          <a:p>
            <a:pPr marL="107950">
              <a:lnSpc>
                <a:spcPct val="100000"/>
              </a:lnSpc>
              <a:spcBef>
                <a:spcPts val="2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21" name="object 21"/>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29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22" name="object 22"/>
          <p:cNvSpPr/>
          <p:nvPr/>
        </p:nvSpPr>
        <p:spPr>
          <a:xfrm>
            <a:off x="4366259" y="912875"/>
            <a:ext cx="963167" cy="129539"/>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11967971" y="1004316"/>
            <a:ext cx="161544" cy="5821678"/>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7" name="object 27"/>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8" name="object 28"/>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9" name="object 29"/>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30" name="object 30"/>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31" name="object 31"/>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32" name="object 32"/>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33" name="object 33"/>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34" name="object 34"/>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35" name="object 35"/>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36" name="object 36"/>
          <p:cNvSpPr/>
          <p:nvPr/>
        </p:nvSpPr>
        <p:spPr>
          <a:xfrm>
            <a:off x="6387084" y="5597652"/>
            <a:ext cx="132587" cy="114300"/>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6387084" y="5949696"/>
            <a:ext cx="132587" cy="114300"/>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384035" y="6313932"/>
            <a:ext cx="132587" cy="114300"/>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12554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64942" y="1481582"/>
            <a:ext cx="7061834" cy="106680"/>
          </a:xfrm>
          <a:prstGeom prst="rect">
            <a:avLst/>
          </a:prstGeom>
        </p:spPr>
        <p:txBody>
          <a:bodyPr vert="horz" wrap="square" lIns="0" tIns="0" rIns="0" bIns="0" rtlCol="0">
            <a:spAutoFit/>
          </a:bodyPr>
          <a:lstStyle/>
          <a:p>
            <a:pPr>
              <a:lnSpc>
                <a:spcPts val="800"/>
              </a:lnSpc>
              <a:tabLst>
                <a:tab pos="1244600" algn="l"/>
                <a:tab pos="2458720" algn="l"/>
                <a:tab pos="3653790" algn="l"/>
                <a:tab pos="4852035" algn="l"/>
                <a:tab pos="6316345"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a:t>
            </a:r>
            <a:r>
              <a:rPr sz="1200" spc="-7" baseline="3472" dirty="0">
                <a:latin typeface="Calibri"/>
                <a:cs typeface="Calibri"/>
              </a:rPr>
              <a:t>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 in</a:t>
            </a:r>
            <a:r>
              <a:rPr sz="1200" spc="-60" baseline="3472" dirty="0">
                <a:latin typeface="Calibri"/>
                <a:cs typeface="Calibri"/>
              </a:rPr>
              <a:t> </a:t>
            </a:r>
            <a:r>
              <a:rPr sz="1200" spc="-7" baseline="3472" dirty="0">
                <a:latin typeface="Calibri"/>
                <a:cs typeface="Calibri"/>
              </a:rPr>
              <a:t>training</a:t>
            </a:r>
            <a:endParaRPr sz="1200" baseline="3472">
              <a:latin typeface="Calibri"/>
              <a:cs typeface="Calibri"/>
            </a:endParaRPr>
          </a:p>
        </p:txBody>
      </p:sp>
      <p:sp>
        <p:nvSpPr>
          <p:cNvPr id="5" name="object 5"/>
          <p:cNvSpPr txBox="1"/>
          <p:nvPr/>
        </p:nvSpPr>
        <p:spPr>
          <a:xfrm>
            <a:off x="10053828" y="1481582"/>
            <a:ext cx="1805939" cy="102235"/>
          </a:xfrm>
          <a:prstGeom prst="rect">
            <a:avLst/>
          </a:prstGeom>
        </p:spPr>
        <p:txBody>
          <a:bodyPr vert="horz" wrap="square" lIns="0" tIns="0" rIns="0" bIns="0" rtlCol="0">
            <a:spAutoFit/>
          </a:bodyPr>
          <a:lstStyle/>
          <a:p>
            <a:pPr>
              <a:lnSpc>
                <a:spcPts val="765"/>
              </a:lnSpc>
              <a:tabLst>
                <a:tab pos="1060450"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Include in</a:t>
            </a:r>
            <a:r>
              <a:rPr sz="800" spc="-40"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14" name="object 14"/>
          <p:cNvSpPr txBox="1"/>
          <p:nvPr/>
        </p:nvSpPr>
        <p:spPr>
          <a:xfrm>
            <a:off x="2383535" y="919861"/>
            <a:ext cx="755650" cy="140335"/>
          </a:xfrm>
          <a:prstGeom prst="rect">
            <a:avLst/>
          </a:prstGeom>
        </p:spPr>
        <p:txBody>
          <a:bodyPr vert="horz" wrap="square" lIns="0" tIns="0" rIns="0" bIns="0" rtlCol="0">
            <a:spAutoFit/>
          </a:bodyPr>
          <a:lstStyle/>
          <a:p>
            <a:pPr>
              <a:lnSpc>
                <a:spcPts val="1050"/>
              </a:lnSpc>
            </a:pPr>
            <a:r>
              <a:rPr sz="1100" dirty="0">
                <a:latin typeface="Calibri"/>
                <a:cs typeface="Calibri"/>
              </a:rPr>
              <a:t>Data</a:t>
            </a:r>
            <a:r>
              <a:rPr sz="1100" spc="-100" dirty="0">
                <a:latin typeface="Calibri"/>
                <a:cs typeface="Calibri"/>
              </a:rPr>
              <a:t> </a:t>
            </a:r>
            <a:r>
              <a:rPr sz="1100" dirty="0">
                <a:latin typeface="Calibri"/>
                <a:cs typeface="Calibri"/>
              </a:rPr>
              <a:t>Preview</a:t>
            </a:r>
            <a:endParaRPr sz="1100">
              <a:latin typeface="Calibri"/>
              <a:cs typeface="Calibri"/>
            </a:endParaRPr>
          </a:p>
        </p:txBody>
      </p:sp>
      <p:sp>
        <p:nvSpPr>
          <p:cNvPr id="15" name="object 15"/>
          <p:cNvSpPr txBox="1"/>
          <p:nvPr/>
        </p:nvSpPr>
        <p:spPr>
          <a:xfrm>
            <a:off x="3388740" y="919861"/>
            <a:ext cx="669925" cy="140335"/>
          </a:xfrm>
          <a:prstGeom prst="rect">
            <a:avLst/>
          </a:prstGeom>
        </p:spPr>
        <p:txBody>
          <a:bodyPr vert="horz" wrap="square" lIns="0" tIns="0" rIns="0" bIns="0" rtlCol="0">
            <a:spAutoFit/>
          </a:bodyPr>
          <a:lstStyle/>
          <a:p>
            <a:pPr>
              <a:lnSpc>
                <a:spcPts val="1050"/>
              </a:lnSpc>
            </a:pPr>
            <a:r>
              <a:rPr sz="1100" dirty="0">
                <a:solidFill>
                  <a:srgbClr val="767070"/>
                </a:solidFill>
                <a:latin typeface="Calibri"/>
                <a:cs typeface="Calibri"/>
              </a:rPr>
              <a:t>Data</a:t>
            </a:r>
            <a:r>
              <a:rPr sz="1100" spc="-80"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6" name="object 16"/>
          <p:cNvSpPr/>
          <p:nvPr/>
        </p:nvSpPr>
        <p:spPr>
          <a:xfrm>
            <a:off x="11967971" y="1004316"/>
            <a:ext cx="161544" cy="582167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0" name="object 20"/>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1" name="object 21"/>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2" name="object 22"/>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23" name="object 23"/>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4" name="object 24"/>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25" name="object 25"/>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26" name="object 26"/>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27" name="object 27"/>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28" name="object 28"/>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29" name="object 29"/>
          <p:cNvSpPr/>
          <p:nvPr/>
        </p:nvSpPr>
        <p:spPr>
          <a:xfrm>
            <a:off x="6387084" y="5597652"/>
            <a:ext cx="132587" cy="114300"/>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6387084" y="5949696"/>
            <a:ext cx="132587" cy="114300"/>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6384035" y="6313932"/>
            <a:ext cx="132587" cy="114300"/>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2281427" y="1120139"/>
            <a:ext cx="7691628" cy="3642360"/>
          </a:xfrm>
          <a:prstGeom prst="rect">
            <a:avLst/>
          </a:prstGeom>
          <a:blipFill>
            <a:blip r:embed="rId10" cstate="print"/>
            <a:stretch>
              <a:fillRect/>
            </a:stretch>
          </a:blipFill>
        </p:spPr>
        <p:txBody>
          <a:bodyPr wrap="square" lIns="0" tIns="0" rIns="0" bIns="0" rtlCol="0"/>
          <a:lstStyle/>
          <a:p>
            <a:endParaRPr/>
          </a:p>
        </p:txBody>
      </p:sp>
      <p:sp>
        <p:nvSpPr>
          <p:cNvPr id="33" name="object 33"/>
          <p:cNvSpPr txBox="1"/>
          <p:nvPr/>
        </p:nvSpPr>
        <p:spPr>
          <a:xfrm>
            <a:off x="2281427" y="888491"/>
            <a:ext cx="962025" cy="178435"/>
          </a:xfrm>
          <a:prstGeom prst="rect">
            <a:avLst/>
          </a:prstGeom>
          <a:solidFill>
            <a:srgbClr val="FFFFFF"/>
          </a:solidFill>
          <a:ln w="12192">
            <a:solidFill>
              <a:srgbClr val="AEABAB"/>
            </a:solidFill>
          </a:ln>
        </p:spPr>
        <p:txBody>
          <a:bodyPr vert="horz" wrap="square" lIns="0" tIns="0" rIns="0" bIns="0" rtlCol="0">
            <a:spAutoFit/>
          </a:bodyPr>
          <a:lstStyle/>
          <a:p>
            <a:pPr marL="101600">
              <a:lnSpc>
                <a:spcPts val="1300"/>
              </a:lnSpc>
            </a:pPr>
            <a:r>
              <a:rPr sz="1100" dirty="0">
                <a:solidFill>
                  <a:srgbClr val="767070"/>
                </a:solidFill>
                <a:latin typeface="Calibri"/>
                <a:cs typeface="Calibri"/>
              </a:rPr>
              <a:t>Data</a:t>
            </a:r>
            <a:r>
              <a:rPr sz="1100" spc="-45" dirty="0">
                <a:solidFill>
                  <a:srgbClr val="767070"/>
                </a:solidFill>
                <a:latin typeface="Calibri"/>
                <a:cs typeface="Calibri"/>
              </a:rPr>
              <a:t> </a:t>
            </a:r>
            <a:r>
              <a:rPr sz="1100" dirty="0">
                <a:solidFill>
                  <a:srgbClr val="767070"/>
                </a:solidFill>
                <a:latin typeface="Calibri"/>
                <a:cs typeface="Calibri"/>
              </a:rPr>
              <a:t>Preview</a:t>
            </a:r>
            <a:endParaRPr sz="1100">
              <a:latin typeface="Calibri"/>
              <a:cs typeface="Calibri"/>
            </a:endParaRPr>
          </a:p>
        </p:txBody>
      </p:sp>
      <p:sp>
        <p:nvSpPr>
          <p:cNvPr id="34" name="object 34"/>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solidFill>
            <a:srgbClr val="B4C6E7"/>
          </a:solidFill>
        </p:spPr>
        <p:txBody>
          <a:bodyPr wrap="square" lIns="0" tIns="0" rIns="0" bIns="0" rtlCol="0"/>
          <a:lstStyle/>
          <a:p>
            <a:endParaRPr/>
          </a:p>
        </p:txBody>
      </p:sp>
      <p:sp>
        <p:nvSpPr>
          <p:cNvPr id="35" name="object 35"/>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ln w="12192">
            <a:solidFill>
              <a:srgbClr val="B4C6E7"/>
            </a:solidFill>
          </a:ln>
        </p:spPr>
        <p:txBody>
          <a:bodyPr wrap="square" lIns="0" tIns="0" rIns="0" bIns="0" rtlCol="0"/>
          <a:lstStyle/>
          <a:p>
            <a:endParaRPr/>
          </a:p>
        </p:txBody>
      </p:sp>
      <p:sp>
        <p:nvSpPr>
          <p:cNvPr id="36" name="object 36"/>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300"/>
              </a:lnSpc>
            </a:pPr>
            <a:r>
              <a:rPr sz="1100" dirty="0">
                <a:solidFill>
                  <a:srgbClr val="171717"/>
                </a:solidFill>
                <a:latin typeface="Calibri"/>
                <a:cs typeface="Calibri"/>
              </a:rPr>
              <a:t>Data</a:t>
            </a:r>
            <a:r>
              <a:rPr sz="1100" spc="-35" dirty="0">
                <a:solidFill>
                  <a:srgbClr val="171717"/>
                </a:solidFill>
                <a:latin typeface="Calibri"/>
                <a:cs typeface="Calibri"/>
              </a:rPr>
              <a:t> </a:t>
            </a:r>
            <a:r>
              <a:rPr sz="1100" spc="-5" dirty="0">
                <a:solidFill>
                  <a:srgbClr val="171717"/>
                </a:solidFill>
                <a:latin typeface="Calibri"/>
                <a:cs typeface="Calibri"/>
              </a:rPr>
              <a:t>Profile</a:t>
            </a:r>
            <a:endParaRPr sz="1100">
              <a:latin typeface="Calibri"/>
              <a:cs typeface="Calibri"/>
            </a:endParaRPr>
          </a:p>
        </p:txBody>
      </p:sp>
      <p:sp>
        <p:nvSpPr>
          <p:cNvPr id="37" name="object 37"/>
          <p:cNvSpPr/>
          <p:nvPr/>
        </p:nvSpPr>
        <p:spPr>
          <a:xfrm>
            <a:off x="9214104" y="1277111"/>
            <a:ext cx="2779776" cy="3485388"/>
          </a:xfrm>
          <a:prstGeom prst="rect">
            <a:avLst/>
          </a:prstGeom>
          <a:blipFill>
            <a:blip r:embed="rId11" cstate="print"/>
            <a:stretch>
              <a:fillRect/>
            </a:stretch>
          </a:blipFill>
        </p:spPr>
        <p:txBody>
          <a:bodyPr wrap="square" lIns="0" tIns="0" rIns="0" bIns="0" rtlCol="0"/>
          <a:lstStyle/>
          <a:p>
            <a:endParaRPr/>
          </a:p>
        </p:txBody>
      </p:sp>
      <p:sp>
        <p:nvSpPr>
          <p:cNvPr id="38" name="object 38"/>
          <p:cNvSpPr txBox="1"/>
          <p:nvPr/>
        </p:nvSpPr>
        <p:spPr>
          <a:xfrm>
            <a:off x="6852919" y="1084833"/>
            <a:ext cx="70485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Condensed</a:t>
            </a:r>
            <a:r>
              <a:rPr sz="800" spc="-25" dirty="0">
                <a:latin typeface="Calibri"/>
                <a:cs typeface="Calibri"/>
              </a:rPr>
              <a:t> </a:t>
            </a:r>
            <a:r>
              <a:rPr sz="800" spc="-5" dirty="0">
                <a:latin typeface="Calibri"/>
                <a:cs typeface="Calibri"/>
              </a:rPr>
              <a:t>view</a:t>
            </a:r>
            <a:endParaRPr sz="800">
              <a:latin typeface="Calibri"/>
              <a:cs typeface="Calibri"/>
            </a:endParaRPr>
          </a:p>
        </p:txBody>
      </p:sp>
      <p:sp>
        <p:nvSpPr>
          <p:cNvPr id="39" name="object 39"/>
          <p:cNvSpPr/>
          <p:nvPr/>
        </p:nvSpPr>
        <p:spPr>
          <a:xfrm>
            <a:off x="6722364" y="1112519"/>
            <a:ext cx="111250" cy="112775"/>
          </a:xfrm>
          <a:prstGeom prst="rect">
            <a:avLst/>
          </a:prstGeom>
          <a:blipFill>
            <a:blip r:embed="rId12" cstate="print"/>
            <a:stretch>
              <a:fillRect/>
            </a:stretch>
          </a:blipFill>
        </p:spPr>
        <p:txBody>
          <a:bodyPr wrap="square" lIns="0" tIns="0" rIns="0" bIns="0" rtlCol="0"/>
          <a:lstStyle/>
          <a:p>
            <a:endParaRPr/>
          </a:p>
        </p:txBody>
      </p:sp>
      <p:sp>
        <p:nvSpPr>
          <p:cNvPr id="40" name="object 40"/>
          <p:cNvSpPr/>
          <p:nvPr/>
        </p:nvSpPr>
        <p:spPr>
          <a:xfrm>
            <a:off x="6717792" y="1104900"/>
            <a:ext cx="113030" cy="111760"/>
          </a:xfrm>
          <a:custGeom>
            <a:avLst/>
            <a:gdLst/>
            <a:ahLst/>
            <a:cxnLst/>
            <a:rect l="l" t="t" r="r" b="b"/>
            <a:pathLst>
              <a:path w="113029" h="111759">
                <a:moveTo>
                  <a:pt x="0" y="111251"/>
                </a:moveTo>
                <a:lnTo>
                  <a:pt x="112775" y="111251"/>
                </a:lnTo>
                <a:lnTo>
                  <a:pt x="112775" y="0"/>
                </a:lnTo>
                <a:lnTo>
                  <a:pt x="0" y="0"/>
                </a:lnTo>
                <a:lnTo>
                  <a:pt x="0" y="111251"/>
                </a:lnTo>
                <a:close/>
              </a:path>
            </a:pathLst>
          </a:custGeom>
          <a:ln w="6096">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8002546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p:nvPr/>
        </p:nvSpPr>
        <p:spPr>
          <a:xfrm>
            <a:off x="2290571" y="3517391"/>
            <a:ext cx="9605772" cy="1630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967971" y="1004316"/>
            <a:ext cx="161544" cy="582167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57805" y="3894582"/>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8" name="object 8"/>
          <p:cNvSpPr txBox="1"/>
          <p:nvPr/>
        </p:nvSpPr>
        <p:spPr>
          <a:xfrm>
            <a:off x="2244344" y="4241038"/>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9" name="object 9"/>
          <p:cNvSpPr txBox="1"/>
          <p:nvPr/>
        </p:nvSpPr>
        <p:spPr>
          <a:xfrm>
            <a:off x="4288535" y="4223003"/>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10" name="object 10"/>
          <p:cNvSpPr txBox="1"/>
          <p:nvPr/>
        </p:nvSpPr>
        <p:spPr>
          <a:xfrm>
            <a:off x="2244344" y="4604715"/>
            <a:ext cx="918844" cy="163195"/>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11" name="object 11"/>
          <p:cNvSpPr txBox="1"/>
          <p:nvPr/>
        </p:nvSpPr>
        <p:spPr>
          <a:xfrm>
            <a:off x="4288535" y="4582667"/>
            <a:ext cx="2312035" cy="231775"/>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12" name="object 12"/>
          <p:cNvSpPr txBox="1"/>
          <p:nvPr/>
        </p:nvSpPr>
        <p:spPr>
          <a:xfrm>
            <a:off x="2244344" y="4959857"/>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13" name="object 13"/>
          <p:cNvSpPr txBox="1"/>
          <p:nvPr/>
        </p:nvSpPr>
        <p:spPr>
          <a:xfrm>
            <a:off x="4288535" y="4937759"/>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14" name="object 14"/>
          <p:cNvSpPr txBox="1"/>
          <p:nvPr/>
        </p:nvSpPr>
        <p:spPr>
          <a:xfrm>
            <a:off x="2336673" y="5309361"/>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15" name="object 15"/>
          <p:cNvSpPr txBox="1"/>
          <p:nvPr/>
        </p:nvSpPr>
        <p:spPr>
          <a:xfrm>
            <a:off x="4288535" y="5291328"/>
            <a:ext cx="2312035" cy="231775"/>
          </a:xfrm>
          <a:prstGeom prst="rect">
            <a:avLst/>
          </a:prstGeom>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16" name="object 16"/>
          <p:cNvSpPr/>
          <p:nvPr/>
        </p:nvSpPr>
        <p:spPr>
          <a:xfrm>
            <a:off x="6387084" y="4293108"/>
            <a:ext cx="132587" cy="11430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387084" y="4643628"/>
            <a:ext cx="132587" cy="11430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6384035" y="5007864"/>
            <a:ext cx="132587" cy="11430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281427" y="1025652"/>
            <a:ext cx="7691628" cy="246278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9214104" y="1025652"/>
            <a:ext cx="2779776" cy="2462784"/>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5506211" y="6227064"/>
            <a:ext cx="1094740" cy="208915"/>
          </a:xfrm>
          <a:prstGeom prst="rect">
            <a:avLst/>
          </a:prstGeom>
          <a:solidFill>
            <a:srgbClr val="005CDA"/>
          </a:solidFill>
        </p:spPr>
        <p:txBody>
          <a:bodyPr vert="horz" wrap="square" lIns="0" tIns="36830" rIns="0" bIns="0" rtlCol="0">
            <a:spAutoFit/>
          </a:bodyPr>
          <a:lstStyle/>
          <a:p>
            <a:pPr marL="635" algn="ctr">
              <a:lnSpc>
                <a:spcPct val="100000"/>
              </a:lnSpc>
              <a:spcBef>
                <a:spcPts val="290"/>
              </a:spcBef>
            </a:pPr>
            <a:r>
              <a:rPr sz="800" spc="-5" dirty="0">
                <a:solidFill>
                  <a:srgbClr val="FFFFFF"/>
                </a:solidFill>
                <a:latin typeface="Calibri"/>
                <a:cs typeface="Calibri"/>
              </a:rPr>
              <a:t>Start</a:t>
            </a:r>
            <a:endParaRPr sz="800">
              <a:latin typeface="Calibri"/>
              <a:cs typeface="Calibri"/>
            </a:endParaRPr>
          </a:p>
        </p:txBody>
      </p:sp>
      <p:sp>
        <p:nvSpPr>
          <p:cNvPr id="22" name="object 22"/>
          <p:cNvSpPr txBox="1"/>
          <p:nvPr/>
        </p:nvSpPr>
        <p:spPr>
          <a:xfrm>
            <a:off x="4599432" y="6227064"/>
            <a:ext cx="845819" cy="208915"/>
          </a:xfrm>
          <a:prstGeom prst="rect">
            <a:avLst/>
          </a:prstGeom>
          <a:ln w="12192">
            <a:solidFill>
              <a:srgbClr val="005CDA"/>
            </a:solidFill>
          </a:ln>
        </p:spPr>
        <p:txBody>
          <a:bodyPr vert="horz" wrap="square" lIns="0" tIns="36830" rIns="0" bIns="0" rtlCol="0">
            <a:spAutoFit/>
          </a:bodyPr>
          <a:lstStyle/>
          <a:p>
            <a:pPr marL="635"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Tree>
    <p:extLst>
      <p:ext uri="{BB962C8B-B14F-4D97-AF65-F5344CB8AC3E}">
        <p14:creationId xmlns:p14="http://schemas.microsoft.com/office/powerpoint/2010/main" val="6074830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1331975"/>
            <a:ext cx="1737360" cy="525170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9852" y="804672"/>
            <a:ext cx="1764792" cy="534924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6" name="object 6"/>
          <p:cNvSpPr txBox="1"/>
          <p:nvPr/>
        </p:nvSpPr>
        <p:spPr>
          <a:xfrm>
            <a:off x="2318385" y="911478"/>
            <a:ext cx="3540760" cy="299720"/>
          </a:xfrm>
          <a:prstGeom prst="rect">
            <a:avLst/>
          </a:prstGeom>
        </p:spPr>
        <p:txBody>
          <a:bodyPr vert="horz" wrap="square" lIns="0" tIns="12700" rIns="0" bIns="0" rtlCol="0">
            <a:spAutoFit/>
          </a:bodyPr>
          <a:lstStyle/>
          <a:p>
            <a:pPr marL="12700">
              <a:lnSpc>
                <a:spcPct val="100000"/>
              </a:lnSpc>
              <a:spcBef>
                <a:spcPts val="100"/>
              </a:spcBef>
            </a:pPr>
            <a:r>
              <a:rPr sz="1800" b="0" spc="-5" dirty="0">
                <a:latin typeface="Segoe UI Light"/>
                <a:cs typeface="Segoe UI Light"/>
              </a:rPr>
              <a:t>Myfirstautomlexperiment </a:t>
            </a:r>
            <a:r>
              <a:rPr sz="1800" b="0" dirty="0">
                <a:latin typeface="Segoe UI Light"/>
                <a:cs typeface="Segoe UI Light"/>
              </a:rPr>
              <a:t>| </a:t>
            </a:r>
            <a:r>
              <a:rPr sz="1800" b="0" spc="-5" dirty="0">
                <a:latin typeface="Segoe UI Light"/>
                <a:cs typeface="Segoe UI Light"/>
              </a:rPr>
              <a:t>Run</a:t>
            </a:r>
            <a:r>
              <a:rPr sz="1800" b="0" spc="5" dirty="0">
                <a:latin typeface="Segoe UI Light"/>
                <a:cs typeface="Segoe UI Light"/>
              </a:rPr>
              <a:t> </a:t>
            </a:r>
            <a:r>
              <a:rPr sz="1800" b="0" spc="-5" dirty="0">
                <a:latin typeface="Segoe UI Light"/>
                <a:cs typeface="Segoe UI Light"/>
              </a:rPr>
              <a:t>#XXX</a:t>
            </a:r>
            <a:endParaRPr sz="1800">
              <a:latin typeface="Segoe UI Light"/>
              <a:cs typeface="Segoe UI Light"/>
            </a:endParaRPr>
          </a:p>
        </p:txBody>
      </p:sp>
      <p:sp>
        <p:nvSpPr>
          <p:cNvPr id="7" name="object 7"/>
          <p:cNvSpPr/>
          <p:nvPr/>
        </p:nvSpPr>
        <p:spPr>
          <a:xfrm>
            <a:off x="2238755" y="1408175"/>
            <a:ext cx="1309116" cy="2849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38755" y="1693164"/>
            <a:ext cx="9726295" cy="0"/>
          </a:xfrm>
          <a:custGeom>
            <a:avLst/>
            <a:gdLst/>
            <a:ahLst/>
            <a:cxnLst/>
            <a:rect l="l" t="t" r="r" b="b"/>
            <a:pathLst>
              <a:path w="9726295">
                <a:moveTo>
                  <a:pt x="0" y="0"/>
                </a:moveTo>
                <a:lnTo>
                  <a:pt x="9726295" y="0"/>
                </a:lnTo>
              </a:path>
            </a:pathLst>
          </a:custGeom>
          <a:ln w="6096">
            <a:solidFill>
              <a:srgbClr val="E3E3E3"/>
            </a:solidFill>
          </a:ln>
        </p:spPr>
        <p:txBody>
          <a:bodyPr wrap="square" lIns="0" tIns="0" rIns="0" bIns="0" rtlCol="0"/>
          <a:lstStyle/>
          <a:p>
            <a:endParaRPr/>
          </a:p>
        </p:txBody>
      </p:sp>
      <p:sp>
        <p:nvSpPr>
          <p:cNvPr id="9" name="object 9"/>
          <p:cNvSpPr/>
          <p:nvPr/>
        </p:nvSpPr>
        <p:spPr>
          <a:xfrm>
            <a:off x="2238755" y="1770888"/>
            <a:ext cx="9726168" cy="186385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238755" y="3674364"/>
            <a:ext cx="6391656" cy="299770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852916" y="3674364"/>
            <a:ext cx="3112007" cy="2997708"/>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5960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txBox="1"/>
          <p:nvPr/>
        </p:nvSpPr>
        <p:spPr>
          <a:xfrm>
            <a:off x="2321432" y="873378"/>
            <a:ext cx="37693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Automated </a:t>
            </a:r>
            <a:r>
              <a:rPr sz="1800" dirty="0">
                <a:latin typeface="Calibri"/>
                <a:cs typeface="Calibri"/>
              </a:rPr>
              <a:t>machine </a:t>
            </a:r>
            <a:r>
              <a:rPr sz="1800" spc="-5" dirty="0">
                <a:latin typeface="Calibri"/>
                <a:cs typeface="Calibri"/>
              </a:rPr>
              <a:t>learning</a:t>
            </a:r>
            <a:r>
              <a:rPr sz="1800" spc="40" dirty="0">
                <a:latin typeface="Calibri"/>
                <a:cs typeface="Calibri"/>
              </a:rPr>
              <a:t> </a:t>
            </a:r>
            <a:r>
              <a:rPr sz="1800" spc="-10" dirty="0">
                <a:latin typeface="Calibri"/>
                <a:cs typeface="Calibri"/>
              </a:rPr>
              <a:t>dashboard</a:t>
            </a:r>
            <a:endParaRPr sz="1800">
              <a:latin typeface="Calibri"/>
              <a:cs typeface="Calibri"/>
            </a:endParaRPr>
          </a:p>
        </p:txBody>
      </p:sp>
      <p:sp>
        <p:nvSpPr>
          <p:cNvPr id="6" name="object 6"/>
          <p:cNvSpPr/>
          <p:nvPr/>
        </p:nvSpPr>
        <p:spPr>
          <a:xfrm>
            <a:off x="2241804" y="3668267"/>
            <a:ext cx="9835896" cy="28376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353055" y="1877567"/>
            <a:ext cx="1010919" cy="763905"/>
          </a:xfrm>
          <a:custGeom>
            <a:avLst/>
            <a:gdLst/>
            <a:ahLst/>
            <a:cxnLst/>
            <a:rect l="l" t="t" r="r" b="b"/>
            <a:pathLst>
              <a:path w="1010920" h="763905">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8" name="object 8"/>
          <p:cNvSpPr txBox="1"/>
          <p:nvPr/>
        </p:nvSpPr>
        <p:spPr>
          <a:xfrm>
            <a:off x="2549144" y="2021839"/>
            <a:ext cx="620395"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dirty="0">
                <a:latin typeface="Calibri"/>
                <a:cs typeface="Calibri"/>
              </a:rPr>
              <a:t>R</a:t>
            </a:r>
            <a:r>
              <a:rPr sz="1400" spc="-10" dirty="0">
                <a:latin typeface="Calibri"/>
                <a:cs typeface="Calibri"/>
              </a:rPr>
              <a:t>unn</a:t>
            </a:r>
            <a:r>
              <a:rPr sz="1400" dirty="0">
                <a:latin typeface="Calibri"/>
                <a:cs typeface="Calibri"/>
              </a:rPr>
              <a:t>ing</a:t>
            </a:r>
            <a:endParaRPr sz="1400">
              <a:latin typeface="Calibri"/>
              <a:cs typeface="Calibri"/>
            </a:endParaRPr>
          </a:p>
        </p:txBody>
      </p:sp>
      <p:sp>
        <p:nvSpPr>
          <p:cNvPr id="9" name="object 9"/>
          <p:cNvSpPr/>
          <p:nvPr/>
        </p:nvSpPr>
        <p:spPr>
          <a:xfrm>
            <a:off x="3427476" y="1877567"/>
            <a:ext cx="1009015" cy="763905"/>
          </a:xfrm>
          <a:custGeom>
            <a:avLst/>
            <a:gdLst/>
            <a:ahLst/>
            <a:cxnLst/>
            <a:rect l="l" t="t" r="r" b="b"/>
            <a:pathLst>
              <a:path w="1009014" h="763905">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0" name="object 10"/>
          <p:cNvSpPr txBox="1"/>
          <p:nvPr/>
        </p:nvSpPr>
        <p:spPr>
          <a:xfrm>
            <a:off x="3523615" y="2021839"/>
            <a:ext cx="817880" cy="452755"/>
          </a:xfrm>
          <a:prstGeom prst="rect">
            <a:avLst/>
          </a:prstGeom>
        </p:spPr>
        <p:txBody>
          <a:bodyPr vert="horz" wrap="square" lIns="0" tIns="13335" rIns="0" bIns="0" rtlCol="0">
            <a:spAutoFit/>
          </a:bodyPr>
          <a:lstStyle/>
          <a:p>
            <a:pPr marL="1270"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Com</a:t>
            </a:r>
            <a:r>
              <a:rPr sz="1400" spc="-10" dirty="0">
                <a:latin typeface="Calibri"/>
                <a:cs typeface="Calibri"/>
              </a:rPr>
              <a:t>p</a:t>
            </a:r>
            <a:r>
              <a:rPr sz="1400" dirty="0">
                <a:latin typeface="Calibri"/>
                <a:cs typeface="Calibri"/>
              </a:rPr>
              <a:t>l</a:t>
            </a:r>
            <a:r>
              <a:rPr sz="1400" spc="-15" dirty="0">
                <a:latin typeface="Calibri"/>
                <a:cs typeface="Calibri"/>
              </a:rPr>
              <a:t>et</a:t>
            </a:r>
            <a:r>
              <a:rPr sz="1400" dirty="0">
                <a:latin typeface="Calibri"/>
                <a:cs typeface="Calibri"/>
              </a:rPr>
              <a:t>ed</a:t>
            </a:r>
            <a:endParaRPr sz="1400">
              <a:latin typeface="Calibri"/>
              <a:cs typeface="Calibri"/>
            </a:endParaRPr>
          </a:p>
        </p:txBody>
      </p:sp>
      <p:sp>
        <p:nvSpPr>
          <p:cNvPr id="11" name="object 11"/>
          <p:cNvSpPr/>
          <p:nvPr/>
        </p:nvSpPr>
        <p:spPr>
          <a:xfrm>
            <a:off x="2353055" y="2727960"/>
            <a:ext cx="1010919" cy="763905"/>
          </a:xfrm>
          <a:custGeom>
            <a:avLst/>
            <a:gdLst/>
            <a:ahLst/>
            <a:cxnLst/>
            <a:rect l="l" t="t" r="r" b="b"/>
            <a:pathLst>
              <a:path w="1010920" h="763904">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12" name="object 12"/>
          <p:cNvSpPr txBox="1"/>
          <p:nvPr/>
        </p:nvSpPr>
        <p:spPr>
          <a:xfrm>
            <a:off x="2632964" y="2872232"/>
            <a:ext cx="453390"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35" dirty="0">
                <a:latin typeface="Calibri"/>
                <a:cs typeface="Calibri"/>
              </a:rPr>
              <a:t>F</a:t>
            </a:r>
            <a:r>
              <a:rPr sz="1400" dirty="0">
                <a:latin typeface="Calibri"/>
                <a:cs typeface="Calibri"/>
              </a:rPr>
              <a:t>ailed</a:t>
            </a:r>
            <a:endParaRPr sz="1400">
              <a:latin typeface="Calibri"/>
              <a:cs typeface="Calibri"/>
            </a:endParaRPr>
          </a:p>
        </p:txBody>
      </p:sp>
      <p:sp>
        <p:nvSpPr>
          <p:cNvPr id="13" name="object 13"/>
          <p:cNvSpPr/>
          <p:nvPr/>
        </p:nvSpPr>
        <p:spPr>
          <a:xfrm>
            <a:off x="3427476" y="2720339"/>
            <a:ext cx="1009015" cy="763905"/>
          </a:xfrm>
          <a:custGeom>
            <a:avLst/>
            <a:gdLst/>
            <a:ahLst/>
            <a:cxnLst/>
            <a:rect l="l" t="t" r="r" b="b"/>
            <a:pathLst>
              <a:path w="1009014" h="763904">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4" name="object 14"/>
          <p:cNvSpPr txBox="1"/>
          <p:nvPr/>
        </p:nvSpPr>
        <p:spPr>
          <a:xfrm>
            <a:off x="3569334" y="2864612"/>
            <a:ext cx="726440" cy="453390"/>
          </a:xfrm>
          <a:prstGeom prst="rect">
            <a:avLst/>
          </a:prstGeom>
        </p:spPr>
        <p:txBody>
          <a:bodyPr vert="horz" wrap="square" lIns="0" tIns="13335" rIns="0" bIns="0" rtlCol="0">
            <a:spAutoFit/>
          </a:bodyPr>
          <a:lstStyle/>
          <a:p>
            <a:pPr marL="635"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Cancelled</a:t>
            </a:r>
            <a:endParaRPr sz="1400">
              <a:latin typeface="Calibri"/>
              <a:cs typeface="Calibri"/>
            </a:endParaRPr>
          </a:p>
        </p:txBody>
      </p:sp>
      <p:sp>
        <p:nvSpPr>
          <p:cNvPr id="15" name="object 15"/>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16" name="object 16"/>
          <p:cNvSpPr txBox="1">
            <a:spLocks noGrp="1"/>
          </p:cNvSpPr>
          <p:nvPr>
            <p:ph type="title"/>
          </p:nvPr>
        </p:nvSpPr>
        <p:spPr>
          <a:xfrm>
            <a:off x="8890507" y="17780"/>
            <a:ext cx="192214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30”</a:t>
            </a:r>
            <a:r>
              <a:rPr sz="1800" b="0" spc="-5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17" name="object 17"/>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solidFill>
            <a:srgbClr val="D9D9D9"/>
          </a:solidFill>
        </p:spPr>
        <p:txBody>
          <a:bodyPr wrap="square" lIns="0" tIns="0" rIns="0" bIns="0" rtlCol="0"/>
          <a:lstStyle/>
          <a:p>
            <a:endParaRPr/>
          </a:p>
        </p:txBody>
      </p:sp>
      <p:sp>
        <p:nvSpPr>
          <p:cNvPr id="18" name="object 18"/>
          <p:cNvSpPr/>
          <p:nvPr/>
        </p:nvSpPr>
        <p:spPr>
          <a:xfrm>
            <a:off x="10133076" y="2770632"/>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19" name="object 19"/>
          <p:cNvSpPr/>
          <p:nvPr/>
        </p:nvSpPr>
        <p:spPr>
          <a:xfrm>
            <a:off x="9813035" y="2770632"/>
            <a:ext cx="192405" cy="0"/>
          </a:xfrm>
          <a:custGeom>
            <a:avLst/>
            <a:gdLst/>
            <a:ahLst/>
            <a:cxnLst/>
            <a:rect l="l" t="t" r="r" b="b"/>
            <a:pathLst>
              <a:path w="192404">
                <a:moveTo>
                  <a:pt x="0" y="0"/>
                </a:moveTo>
                <a:lnTo>
                  <a:pt x="192024" y="0"/>
                </a:lnTo>
              </a:path>
            </a:pathLst>
          </a:custGeom>
          <a:ln w="9144">
            <a:solidFill>
              <a:srgbClr val="D9D9D9"/>
            </a:solidFill>
          </a:ln>
        </p:spPr>
        <p:txBody>
          <a:bodyPr wrap="square" lIns="0" tIns="0" rIns="0" bIns="0" rtlCol="0"/>
          <a:lstStyle/>
          <a:p>
            <a:endParaRPr/>
          </a:p>
        </p:txBody>
      </p:sp>
      <p:sp>
        <p:nvSpPr>
          <p:cNvPr id="20" name="object 20"/>
          <p:cNvSpPr/>
          <p:nvPr/>
        </p:nvSpPr>
        <p:spPr>
          <a:xfrm>
            <a:off x="7258811" y="2770632"/>
            <a:ext cx="2426335" cy="0"/>
          </a:xfrm>
          <a:custGeom>
            <a:avLst/>
            <a:gdLst/>
            <a:ahLst/>
            <a:cxnLst/>
            <a:rect l="l" t="t" r="r" b="b"/>
            <a:pathLst>
              <a:path w="2426334">
                <a:moveTo>
                  <a:pt x="0" y="0"/>
                </a:moveTo>
                <a:lnTo>
                  <a:pt x="2426208" y="0"/>
                </a:lnTo>
              </a:path>
            </a:pathLst>
          </a:custGeom>
          <a:ln w="9144">
            <a:solidFill>
              <a:srgbClr val="D9D9D9"/>
            </a:solidFill>
          </a:ln>
        </p:spPr>
        <p:txBody>
          <a:bodyPr wrap="square" lIns="0" tIns="0" rIns="0" bIns="0" rtlCol="0"/>
          <a:lstStyle/>
          <a:p>
            <a:endParaRPr/>
          </a:p>
        </p:txBody>
      </p:sp>
      <p:sp>
        <p:nvSpPr>
          <p:cNvPr id="21" name="object 21"/>
          <p:cNvSpPr/>
          <p:nvPr/>
        </p:nvSpPr>
        <p:spPr>
          <a:xfrm>
            <a:off x="6618731" y="2770632"/>
            <a:ext cx="512445" cy="0"/>
          </a:xfrm>
          <a:custGeom>
            <a:avLst/>
            <a:gdLst/>
            <a:ahLst/>
            <a:cxnLst/>
            <a:rect l="l" t="t" r="r" b="b"/>
            <a:pathLst>
              <a:path w="512445">
                <a:moveTo>
                  <a:pt x="0" y="0"/>
                </a:moveTo>
                <a:lnTo>
                  <a:pt x="512064" y="0"/>
                </a:lnTo>
              </a:path>
            </a:pathLst>
          </a:custGeom>
          <a:ln w="9144">
            <a:solidFill>
              <a:srgbClr val="D9D9D9"/>
            </a:solidFill>
          </a:ln>
        </p:spPr>
        <p:txBody>
          <a:bodyPr wrap="square" lIns="0" tIns="0" rIns="0" bIns="0" rtlCol="0"/>
          <a:lstStyle/>
          <a:p>
            <a:endParaRPr/>
          </a:p>
        </p:txBody>
      </p:sp>
      <p:sp>
        <p:nvSpPr>
          <p:cNvPr id="22" name="object 22"/>
          <p:cNvSpPr/>
          <p:nvPr/>
        </p:nvSpPr>
        <p:spPr>
          <a:xfrm>
            <a:off x="4799076" y="2770632"/>
            <a:ext cx="1693545" cy="0"/>
          </a:xfrm>
          <a:custGeom>
            <a:avLst/>
            <a:gdLst/>
            <a:ahLst/>
            <a:cxnLst/>
            <a:rect l="l" t="t" r="r" b="b"/>
            <a:pathLst>
              <a:path w="1693545">
                <a:moveTo>
                  <a:pt x="0" y="0"/>
                </a:moveTo>
                <a:lnTo>
                  <a:pt x="1693164" y="0"/>
                </a:lnTo>
              </a:path>
            </a:pathLst>
          </a:custGeom>
          <a:ln w="9144">
            <a:solidFill>
              <a:srgbClr val="D9D9D9"/>
            </a:solidFill>
          </a:ln>
        </p:spPr>
        <p:txBody>
          <a:bodyPr wrap="square" lIns="0" tIns="0" rIns="0" bIns="0" rtlCol="0"/>
          <a:lstStyle/>
          <a:p>
            <a:endParaRPr/>
          </a:p>
        </p:txBody>
      </p:sp>
      <p:sp>
        <p:nvSpPr>
          <p:cNvPr id="23" name="object 23"/>
          <p:cNvSpPr/>
          <p:nvPr/>
        </p:nvSpPr>
        <p:spPr>
          <a:xfrm>
            <a:off x="10133076" y="2555748"/>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24" name="object 24"/>
          <p:cNvSpPr/>
          <p:nvPr/>
        </p:nvSpPr>
        <p:spPr>
          <a:xfrm>
            <a:off x="4799076" y="2555748"/>
            <a:ext cx="5206365" cy="0"/>
          </a:xfrm>
          <a:custGeom>
            <a:avLst/>
            <a:gdLst/>
            <a:ahLst/>
            <a:cxnLst/>
            <a:rect l="l" t="t" r="r" b="b"/>
            <a:pathLst>
              <a:path w="5206365">
                <a:moveTo>
                  <a:pt x="0" y="0"/>
                </a:moveTo>
                <a:lnTo>
                  <a:pt x="5205983" y="0"/>
                </a:lnTo>
              </a:path>
            </a:pathLst>
          </a:custGeom>
          <a:ln w="9144">
            <a:solidFill>
              <a:srgbClr val="D9D9D9"/>
            </a:solidFill>
          </a:ln>
        </p:spPr>
        <p:txBody>
          <a:bodyPr wrap="square" lIns="0" tIns="0" rIns="0" bIns="0" rtlCol="0"/>
          <a:lstStyle/>
          <a:p>
            <a:endParaRPr/>
          </a:p>
        </p:txBody>
      </p:sp>
      <p:sp>
        <p:nvSpPr>
          <p:cNvPr id="25" name="object 25"/>
          <p:cNvSpPr/>
          <p:nvPr/>
        </p:nvSpPr>
        <p:spPr>
          <a:xfrm>
            <a:off x="4799076" y="2340864"/>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26" name="object 26"/>
          <p:cNvSpPr/>
          <p:nvPr/>
        </p:nvSpPr>
        <p:spPr>
          <a:xfrm>
            <a:off x="4895088"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27" name="object 27"/>
          <p:cNvSpPr/>
          <p:nvPr/>
        </p:nvSpPr>
        <p:spPr>
          <a:xfrm>
            <a:off x="6172200" y="2855976"/>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4471C4"/>
          </a:solidFill>
        </p:spPr>
        <p:txBody>
          <a:bodyPr wrap="square" lIns="0" tIns="0" rIns="0" bIns="0" rtlCol="0"/>
          <a:lstStyle/>
          <a:p>
            <a:endParaRPr/>
          </a:p>
        </p:txBody>
      </p:sp>
      <p:sp>
        <p:nvSpPr>
          <p:cNvPr id="28" name="object 28"/>
          <p:cNvSpPr/>
          <p:nvPr/>
        </p:nvSpPr>
        <p:spPr>
          <a:xfrm>
            <a:off x="6492240" y="2813304"/>
            <a:ext cx="127000" cy="172720"/>
          </a:xfrm>
          <a:custGeom>
            <a:avLst/>
            <a:gdLst/>
            <a:ahLst/>
            <a:cxnLst/>
            <a:rect l="l" t="t" r="r" b="b"/>
            <a:pathLst>
              <a:path w="127000" h="172719">
                <a:moveTo>
                  <a:pt x="126491" y="0"/>
                </a:moveTo>
                <a:lnTo>
                  <a:pt x="0" y="0"/>
                </a:lnTo>
                <a:lnTo>
                  <a:pt x="0" y="172212"/>
                </a:lnTo>
                <a:lnTo>
                  <a:pt x="126491" y="172212"/>
                </a:lnTo>
                <a:lnTo>
                  <a:pt x="126491" y="0"/>
                </a:lnTo>
                <a:close/>
              </a:path>
            </a:pathLst>
          </a:custGeom>
          <a:solidFill>
            <a:srgbClr val="4471C4"/>
          </a:solidFill>
        </p:spPr>
        <p:txBody>
          <a:bodyPr wrap="square" lIns="0" tIns="0" rIns="0" bIns="0" rtlCol="0"/>
          <a:lstStyle/>
          <a:p>
            <a:endParaRPr/>
          </a:p>
        </p:txBody>
      </p:sp>
      <p:sp>
        <p:nvSpPr>
          <p:cNvPr id="29" name="object 29"/>
          <p:cNvSpPr/>
          <p:nvPr/>
        </p:nvSpPr>
        <p:spPr>
          <a:xfrm>
            <a:off x="6810756" y="2770632"/>
            <a:ext cx="128270" cy="215265"/>
          </a:xfrm>
          <a:custGeom>
            <a:avLst/>
            <a:gdLst/>
            <a:ahLst/>
            <a:cxnLst/>
            <a:rect l="l" t="t" r="r" b="b"/>
            <a:pathLst>
              <a:path w="128270" h="215264">
                <a:moveTo>
                  <a:pt x="128016" y="0"/>
                </a:moveTo>
                <a:lnTo>
                  <a:pt x="0" y="0"/>
                </a:lnTo>
                <a:lnTo>
                  <a:pt x="0" y="214883"/>
                </a:lnTo>
                <a:lnTo>
                  <a:pt x="128016" y="214883"/>
                </a:lnTo>
                <a:lnTo>
                  <a:pt x="128016" y="0"/>
                </a:lnTo>
                <a:close/>
              </a:path>
            </a:pathLst>
          </a:custGeom>
          <a:solidFill>
            <a:srgbClr val="4471C4"/>
          </a:solidFill>
        </p:spPr>
        <p:txBody>
          <a:bodyPr wrap="square" lIns="0" tIns="0" rIns="0" bIns="0" rtlCol="0"/>
          <a:lstStyle/>
          <a:p>
            <a:endParaRPr/>
          </a:p>
        </p:txBody>
      </p:sp>
      <p:sp>
        <p:nvSpPr>
          <p:cNvPr id="30" name="object 30"/>
          <p:cNvSpPr/>
          <p:nvPr/>
        </p:nvSpPr>
        <p:spPr>
          <a:xfrm>
            <a:off x="7130795"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4471C4"/>
          </a:solidFill>
        </p:spPr>
        <p:txBody>
          <a:bodyPr wrap="square" lIns="0" tIns="0" rIns="0" bIns="0" rtlCol="0"/>
          <a:lstStyle/>
          <a:p>
            <a:endParaRPr/>
          </a:p>
        </p:txBody>
      </p:sp>
      <p:sp>
        <p:nvSpPr>
          <p:cNvPr id="31" name="object 31"/>
          <p:cNvSpPr/>
          <p:nvPr/>
        </p:nvSpPr>
        <p:spPr>
          <a:xfrm>
            <a:off x="8087868"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4471C4"/>
          </a:solidFill>
        </p:spPr>
        <p:txBody>
          <a:bodyPr wrap="square" lIns="0" tIns="0" rIns="0" bIns="0" rtlCol="0"/>
          <a:lstStyle/>
          <a:p>
            <a:endParaRPr/>
          </a:p>
        </p:txBody>
      </p:sp>
      <p:sp>
        <p:nvSpPr>
          <p:cNvPr id="32" name="object 32"/>
          <p:cNvSpPr/>
          <p:nvPr/>
        </p:nvSpPr>
        <p:spPr>
          <a:xfrm>
            <a:off x="8407907" y="2963417"/>
            <a:ext cx="128270" cy="0"/>
          </a:xfrm>
          <a:custGeom>
            <a:avLst/>
            <a:gdLst/>
            <a:ahLst/>
            <a:cxnLst/>
            <a:rect l="l" t="t" r="r" b="b"/>
            <a:pathLst>
              <a:path w="128270">
                <a:moveTo>
                  <a:pt x="0" y="0"/>
                </a:moveTo>
                <a:lnTo>
                  <a:pt x="128016" y="0"/>
                </a:lnTo>
              </a:path>
            </a:pathLst>
          </a:custGeom>
          <a:ln w="44195">
            <a:solidFill>
              <a:srgbClr val="4471C4"/>
            </a:solidFill>
          </a:ln>
        </p:spPr>
        <p:txBody>
          <a:bodyPr wrap="square" lIns="0" tIns="0" rIns="0" bIns="0" rtlCol="0"/>
          <a:lstStyle/>
          <a:p>
            <a:endParaRPr/>
          </a:p>
        </p:txBody>
      </p:sp>
      <p:sp>
        <p:nvSpPr>
          <p:cNvPr id="33" name="object 33"/>
          <p:cNvSpPr/>
          <p:nvPr/>
        </p:nvSpPr>
        <p:spPr>
          <a:xfrm>
            <a:off x="8727947" y="2898648"/>
            <a:ext cx="127000" cy="86995"/>
          </a:xfrm>
          <a:custGeom>
            <a:avLst/>
            <a:gdLst/>
            <a:ahLst/>
            <a:cxnLst/>
            <a:rect l="l" t="t" r="r" b="b"/>
            <a:pathLst>
              <a:path w="127000" h="86994">
                <a:moveTo>
                  <a:pt x="126492" y="0"/>
                </a:moveTo>
                <a:lnTo>
                  <a:pt x="0" y="0"/>
                </a:lnTo>
                <a:lnTo>
                  <a:pt x="0" y="86867"/>
                </a:lnTo>
                <a:lnTo>
                  <a:pt x="126492" y="86867"/>
                </a:lnTo>
                <a:lnTo>
                  <a:pt x="126492" y="0"/>
                </a:lnTo>
                <a:close/>
              </a:path>
            </a:pathLst>
          </a:custGeom>
          <a:solidFill>
            <a:srgbClr val="4471C4"/>
          </a:solidFill>
        </p:spPr>
        <p:txBody>
          <a:bodyPr wrap="square" lIns="0" tIns="0" rIns="0" bIns="0" rtlCol="0"/>
          <a:lstStyle/>
          <a:p>
            <a:endParaRPr/>
          </a:p>
        </p:txBody>
      </p:sp>
      <p:sp>
        <p:nvSpPr>
          <p:cNvPr id="34" name="object 34"/>
          <p:cNvSpPr/>
          <p:nvPr/>
        </p:nvSpPr>
        <p:spPr>
          <a:xfrm>
            <a:off x="9685019"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35" name="object 35"/>
          <p:cNvSpPr/>
          <p:nvPr/>
        </p:nvSpPr>
        <p:spPr>
          <a:xfrm>
            <a:off x="10005059" y="2813304"/>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4471C4"/>
          </a:solidFill>
        </p:spPr>
        <p:txBody>
          <a:bodyPr wrap="square" lIns="0" tIns="0" rIns="0" bIns="0" rtlCol="0"/>
          <a:lstStyle/>
          <a:p>
            <a:endParaRPr/>
          </a:p>
        </p:txBody>
      </p:sp>
      <p:sp>
        <p:nvSpPr>
          <p:cNvPr id="36" name="object 36"/>
          <p:cNvSpPr/>
          <p:nvPr/>
        </p:nvSpPr>
        <p:spPr>
          <a:xfrm>
            <a:off x="10323576" y="2898648"/>
            <a:ext cx="128270" cy="86995"/>
          </a:xfrm>
          <a:custGeom>
            <a:avLst/>
            <a:gdLst/>
            <a:ahLst/>
            <a:cxnLst/>
            <a:rect l="l" t="t" r="r" b="b"/>
            <a:pathLst>
              <a:path w="128270" h="86994">
                <a:moveTo>
                  <a:pt x="128016" y="0"/>
                </a:moveTo>
                <a:lnTo>
                  <a:pt x="0" y="0"/>
                </a:lnTo>
                <a:lnTo>
                  <a:pt x="0" y="86867"/>
                </a:lnTo>
                <a:lnTo>
                  <a:pt x="128016" y="86867"/>
                </a:lnTo>
                <a:lnTo>
                  <a:pt x="128016" y="0"/>
                </a:lnTo>
                <a:close/>
              </a:path>
            </a:pathLst>
          </a:custGeom>
          <a:solidFill>
            <a:srgbClr val="4471C4"/>
          </a:solidFill>
        </p:spPr>
        <p:txBody>
          <a:bodyPr wrap="square" lIns="0" tIns="0" rIns="0" bIns="0" rtlCol="0"/>
          <a:lstStyle/>
          <a:p>
            <a:endParaRPr/>
          </a:p>
        </p:txBody>
      </p:sp>
      <p:sp>
        <p:nvSpPr>
          <p:cNvPr id="37" name="object 37"/>
          <p:cNvSpPr/>
          <p:nvPr/>
        </p:nvSpPr>
        <p:spPr>
          <a:xfrm>
            <a:off x="5533644"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EC7C30"/>
          </a:solidFill>
        </p:spPr>
        <p:txBody>
          <a:bodyPr wrap="square" lIns="0" tIns="0" rIns="0" bIns="0" rtlCol="0"/>
          <a:lstStyle/>
          <a:p>
            <a:endParaRPr/>
          </a:p>
        </p:txBody>
      </p:sp>
      <p:sp>
        <p:nvSpPr>
          <p:cNvPr id="38" name="object 38"/>
          <p:cNvSpPr/>
          <p:nvPr/>
        </p:nvSpPr>
        <p:spPr>
          <a:xfrm>
            <a:off x="5853684" y="2963417"/>
            <a:ext cx="127000" cy="0"/>
          </a:xfrm>
          <a:custGeom>
            <a:avLst/>
            <a:gdLst/>
            <a:ahLst/>
            <a:cxnLst/>
            <a:rect l="l" t="t" r="r" b="b"/>
            <a:pathLst>
              <a:path w="127000">
                <a:moveTo>
                  <a:pt x="0" y="0"/>
                </a:moveTo>
                <a:lnTo>
                  <a:pt x="126491" y="0"/>
                </a:lnTo>
              </a:path>
            </a:pathLst>
          </a:custGeom>
          <a:ln w="44195">
            <a:solidFill>
              <a:srgbClr val="EC7C30"/>
            </a:solidFill>
          </a:ln>
        </p:spPr>
        <p:txBody>
          <a:bodyPr wrap="square" lIns="0" tIns="0" rIns="0" bIns="0" rtlCol="0"/>
          <a:lstStyle/>
          <a:p>
            <a:endParaRPr/>
          </a:p>
        </p:txBody>
      </p:sp>
      <p:sp>
        <p:nvSpPr>
          <p:cNvPr id="39" name="object 39"/>
          <p:cNvSpPr/>
          <p:nvPr/>
        </p:nvSpPr>
        <p:spPr>
          <a:xfrm>
            <a:off x="6492240" y="2727960"/>
            <a:ext cx="127000" cy="85725"/>
          </a:xfrm>
          <a:custGeom>
            <a:avLst/>
            <a:gdLst/>
            <a:ahLst/>
            <a:cxnLst/>
            <a:rect l="l" t="t" r="r" b="b"/>
            <a:pathLst>
              <a:path w="127000" h="85725">
                <a:moveTo>
                  <a:pt x="0" y="85344"/>
                </a:moveTo>
                <a:lnTo>
                  <a:pt x="126491" y="85344"/>
                </a:lnTo>
                <a:lnTo>
                  <a:pt x="126491" y="0"/>
                </a:lnTo>
                <a:lnTo>
                  <a:pt x="0" y="0"/>
                </a:lnTo>
                <a:lnTo>
                  <a:pt x="0" y="85344"/>
                </a:lnTo>
                <a:close/>
              </a:path>
            </a:pathLst>
          </a:custGeom>
          <a:solidFill>
            <a:srgbClr val="EC7C30"/>
          </a:solidFill>
        </p:spPr>
        <p:txBody>
          <a:bodyPr wrap="square" lIns="0" tIns="0" rIns="0" bIns="0" rtlCol="0"/>
          <a:lstStyle/>
          <a:p>
            <a:endParaRPr/>
          </a:p>
        </p:txBody>
      </p:sp>
      <p:sp>
        <p:nvSpPr>
          <p:cNvPr id="40" name="object 40"/>
          <p:cNvSpPr/>
          <p:nvPr/>
        </p:nvSpPr>
        <p:spPr>
          <a:xfrm>
            <a:off x="6810756" y="2641092"/>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EC7C30"/>
          </a:solidFill>
        </p:spPr>
        <p:txBody>
          <a:bodyPr wrap="square" lIns="0" tIns="0" rIns="0" bIns="0" rtlCol="0"/>
          <a:lstStyle/>
          <a:p>
            <a:endParaRPr/>
          </a:p>
        </p:txBody>
      </p:sp>
      <p:sp>
        <p:nvSpPr>
          <p:cNvPr id="41" name="object 41"/>
          <p:cNvSpPr/>
          <p:nvPr/>
        </p:nvSpPr>
        <p:spPr>
          <a:xfrm>
            <a:off x="7130795" y="2727960"/>
            <a:ext cx="128270" cy="170815"/>
          </a:xfrm>
          <a:custGeom>
            <a:avLst/>
            <a:gdLst/>
            <a:ahLst/>
            <a:cxnLst/>
            <a:rect l="l" t="t" r="r" b="b"/>
            <a:pathLst>
              <a:path w="128270" h="170814">
                <a:moveTo>
                  <a:pt x="128015" y="0"/>
                </a:moveTo>
                <a:lnTo>
                  <a:pt x="0" y="0"/>
                </a:lnTo>
                <a:lnTo>
                  <a:pt x="0" y="170687"/>
                </a:lnTo>
                <a:lnTo>
                  <a:pt x="128015" y="170687"/>
                </a:lnTo>
                <a:lnTo>
                  <a:pt x="128015" y="0"/>
                </a:lnTo>
                <a:close/>
              </a:path>
            </a:pathLst>
          </a:custGeom>
          <a:solidFill>
            <a:srgbClr val="EC7C30"/>
          </a:solidFill>
        </p:spPr>
        <p:txBody>
          <a:bodyPr wrap="square" lIns="0" tIns="0" rIns="0" bIns="0" rtlCol="0"/>
          <a:lstStyle/>
          <a:p>
            <a:endParaRPr/>
          </a:p>
        </p:txBody>
      </p:sp>
      <p:sp>
        <p:nvSpPr>
          <p:cNvPr id="42" name="object 42"/>
          <p:cNvSpPr/>
          <p:nvPr/>
        </p:nvSpPr>
        <p:spPr>
          <a:xfrm>
            <a:off x="7449311" y="2963417"/>
            <a:ext cx="128270" cy="0"/>
          </a:xfrm>
          <a:custGeom>
            <a:avLst/>
            <a:gdLst/>
            <a:ahLst/>
            <a:cxnLst/>
            <a:rect l="l" t="t" r="r" b="b"/>
            <a:pathLst>
              <a:path w="128270">
                <a:moveTo>
                  <a:pt x="0" y="0"/>
                </a:moveTo>
                <a:lnTo>
                  <a:pt x="128016" y="0"/>
                </a:lnTo>
              </a:path>
            </a:pathLst>
          </a:custGeom>
          <a:ln w="44195">
            <a:solidFill>
              <a:srgbClr val="EC7C30"/>
            </a:solidFill>
          </a:ln>
        </p:spPr>
        <p:txBody>
          <a:bodyPr wrap="square" lIns="0" tIns="0" rIns="0" bIns="0" rtlCol="0"/>
          <a:lstStyle/>
          <a:p>
            <a:endParaRPr/>
          </a:p>
        </p:txBody>
      </p:sp>
      <p:sp>
        <p:nvSpPr>
          <p:cNvPr id="43" name="object 43"/>
          <p:cNvSpPr/>
          <p:nvPr/>
        </p:nvSpPr>
        <p:spPr>
          <a:xfrm>
            <a:off x="8727947" y="2813304"/>
            <a:ext cx="127000" cy="85725"/>
          </a:xfrm>
          <a:custGeom>
            <a:avLst/>
            <a:gdLst/>
            <a:ahLst/>
            <a:cxnLst/>
            <a:rect l="l" t="t" r="r" b="b"/>
            <a:pathLst>
              <a:path w="127000" h="85725">
                <a:moveTo>
                  <a:pt x="0" y="85344"/>
                </a:moveTo>
                <a:lnTo>
                  <a:pt x="126492" y="85344"/>
                </a:lnTo>
                <a:lnTo>
                  <a:pt x="126492" y="0"/>
                </a:lnTo>
                <a:lnTo>
                  <a:pt x="0" y="0"/>
                </a:lnTo>
                <a:lnTo>
                  <a:pt x="0" y="85344"/>
                </a:lnTo>
                <a:close/>
              </a:path>
            </a:pathLst>
          </a:custGeom>
          <a:solidFill>
            <a:srgbClr val="EC7C30"/>
          </a:solidFill>
        </p:spPr>
        <p:txBody>
          <a:bodyPr wrap="square" lIns="0" tIns="0" rIns="0" bIns="0" rtlCol="0"/>
          <a:lstStyle/>
          <a:p>
            <a:endParaRPr/>
          </a:p>
        </p:txBody>
      </p:sp>
      <p:sp>
        <p:nvSpPr>
          <p:cNvPr id="44" name="object 44"/>
          <p:cNvSpPr/>
          <p:nvPr/>
        </p:nvSpPr>
        <p:spPr>
          <a:xfrm>
            <a:off x="9046464"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EC7C30"/>
          </a:solidFill>
        </p:spPr>
        <p:txBody>
          <a:bodyPr wrap="square" lIns="0" tIns="0" rIns="0" bIns="0" rtlCol="0"/>
          <a:lstStyle/>
          <a:p>
            <a:endParaRPr/>
          </a:p>
        </p:txBody>
      </p:sp>
      <p:sp>
        <p:nvSpPr>
          <p:cNvPr id="45" name="object 45"/>
          <p:cNvSpPr/>
          <p:nvPr/>
        </p:nvSpPr>
        <p:spPr>
          <a:xfrm>
            <a:off x="9685019" y="2683764"/>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EC7C30"/>
          </a:solidFill>
        </p:spPr>
        <p:txBody>
          <a:bodyPr wrap="square" lIns="0" tIns="0" rIns="0" bIns="0" rtlCol="0"/>
          <a:lstStyle/>
          <a:p>
            <a:endParaRPr/>
          </a:p>
        </p:txBody>
      </p:sp>
      <p:sp>
        <p:nvSpPr>
          <p:cNvPr id="46" name="object 46"/>
          <p:cNvSpPr/>
          <p:nvPr/>
        </p:nvSpPr>
        <p:spPr>
          <a:xfrm>
            <a:off x="10005059" y="2641092"/>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EC7C30"/>
          </a:solidFill>
        </p:spPr>
        <p:txBody>
          <a:bodyPr wrap="square" lIns="0" tIns="0" rIns="0" bIns="0" rtlCol="0"/>
          <a:lstStyle/>
          <a:p>
            <a:endParaRPr/>
          </a:p>
        </p:txBody>
      </p:sp>
      <p:sp>
        <p:nvSpPr>
          <p:cNvPr id="47" name="object 47"/>
          <p:cNvSpPr/>
          <p:nvPr/>
        </p:nvSpPr>
        <p:spPr>
          <a:xfrm>
            <a:off x="10323576" y="2813304"/>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EC7C30"/>
          </a:solidFill>
        </p:spPr>
        <p:txBody>
          <a:bodyPr wrap="square" lIns="0" tIns="0" rIns="0" bIns="0" rtlCol="0"/>
          <a:lstStyle/>
          <a:p>
            <a:endParaRPr/>
          </a:p>
        </p:txBody>
      </p:sp>
      <p:sp>
        <p:nvSpPr>
          <p:cNvPr id="48" name="object 48"/>
          <p:cNvSpPr/>
          <p:nvPr/>
        </p:nvSpPr>
        <p:spPr>
          <a:xfrm>
            <a:off x="10643616" y="2963417"/>
            <a:ext cx="128270" cy="0"/>
          </a:xfrm>
          <a:custGeom>
            <a:avLst/>
            <a:gdLst/>
            <a:ahLst/>
            <a:cxnLst/>
            <a:rect l="l" t="t" r="r" b="b"/>
            <a:pathLst>
              <a:path w="128270">
                <a:moveTo>
                  <a:pt x="0" y="0"/>
                </a:moveTo>
                <a:lnTo>
                  <a:pt x="128015" y="0"/>
                </a:lnTo>
              </a:path>
            </a:pathLst>
          </a:custGeom>
          <a:ln w="44195">
            <a:solidFill>
              <a:srgbClr val="EC7C30"/>
            </a:solidFill>
          </a:ln>
        </p:spPr>
        <p:txBody>
          <a:bodyPr wrap="square" lIns="0" tIns="0" rIns="0" bIns="0" rtlCol="0"/>
          <a:lstStyle/>
          <a:p>
            <a:endParaRPr/>
          </a:p>
        </p:txBody>
      </p:sp>
      <p:sp>
        <p:nvSpPr>
          <p:cNvPr id="49" name="object 49"/>
          <p:cNvSpPr/>
          <p:nvPr/>
        </p:nvSpPr>
        <p:spPr>
          <a:xfrm>
            <a:off x="6172200" y="2813304"/>
            <a:ext cx="128270" cy="43180"/>
          </a:xfrm>
          <a:custGeom>
            <a:avLst/>
            <a:gdLst/>
            <a:ahLst/>
            <a:cxnLst/>
            <a:rect l="l" t="t" r="r" b="b"/>
            <a:pathLst>
              <a:path w="128270" h="43180">
                <a:moveTo>
                  <a:pt x="0" y="42672"/>
                </a:moveTo>
                <a:lnTo>
                  <a:pt x="128015" y="42672"/>
                </a:lnTo>
                <a:lnTo>
                  <a:pt x="128015" y="0"/>
                </a:lnTo>
                <a:lnTo>
                  <a:pt x="0" y="0"/>
                </a:lnTo>
                <a:lnTo>
                  <a:pt x="0" y="42672"/>
                </a:lnTo>
                <a:close/>
              </a:path>
            </a:pathLst>
          </a:custGeom>
          <a:solidFill>
            <a:srgbClr val="A4A4A4"/>
          </a:solidFill>
        </p:spPr>
        <p:txBody>
          <a:bodyPr wrap="square" lIns="0" tIns="0" rIns="0" bIns="0" rtlCol="0"/>
          <a:lstStyle/>
          <a:p>
            <a:endParaRPr/>
          </a:p>
        </p:txBody>
      </p:sp>
      <p:sp>
        <p:nvSpPr>
          <p:cNvPr id="50" name="object 50"/>
          <p:cNvSpPr/>
          <p:nvPr/>
        </p:nvSpPr>
        <p:spPr>
          <a:xfrm>
            <a:off x="6810756" y="2555748"/>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A4A4A4"/>
          </a:solidFill>
        </p:spPr>
        <p:txBody>
          <a:bodyPr wrap="square" lIns="0" tIns="0" rIns="0" bIns="0" rtlCol="0"/>
          <a:lstStyle/>
          <a:p>
            <a:endParaRPr/>
          </a:p>
        </p:txBody>
      </p:sp>
      <p:sp>
        <p:nvSpPr>
          <p:cNvPr id="51" name="object 51"/>
          <p:cNvSpPr/>
          <p:nvPr/>
        </p:nvSpPr>
        <p:spPr>
          <a:xfrm>
            <a:off x="9046464"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A4A4A4"/>
          </a:solidFill>
        </p:spPr>
        <p:txBody>
          <a:bodyPr wrap="square" lIns="0" tIns="0" rIns="0" bIns="0" rtlCol="0"/>
          <a:lstStyle/>
          <a:p>
            <a:endParaRPr/>
          </a:p>
        </p:txBody>
      </p:sp>
      <p:sp>
        <p:nvSpPr>
          <p:cNvPr id="52" name="object 52"/>
          <p:cNvSpPr/>
          <p:nvPr/>
        </p:nvSpPr>
        <p:spPr>
          <a:xfrm>
            <a:off x="10005059" y="2598420"/>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3" name="object 53"/>
          <p:cNvSpPr/>
          <p:nvPr/>
        </p:nvSpPr>
        <p:spPr>
          <a:xfrm>
            <a:off x="10323576" y="2770632"/>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4" name="object 54"/>
          <p:cNvSpPr/>
          <p:nvPr/>
        </p:nvSpPr>
        <p:spPr>
          <a:xfrm>
            <a:off x="6810756" y="2513076"/>
            <a:ext cx="128270" cy="43180"/>
          </a:xfrm>
          <a:custGeom>
            <a:avLst/>
            <a:gdLst/>
            <a:ahLst/>
            <a:cxnLst/>
            <a:rect l="l" t="t" r="r" b="b"/>
            <a:pathLst>
              <a:path w="128270" h="43180">
                <a:moveTo>
                  <a:pt x="0" y="42672"/>
                </a:moveTo>
                <a:lnTo>
                  <a:pt x="128016" y="42672"/>
                </a:lnTo>
                <a:lnTo>
                  <a:pt x="128016" y="0"/>
                </a:lnTo>
                <a:lnTo>
                  <a:pt x="0" y="0"/>
                </a:lnTo>
                <a:lnTo>
                  <a:pt x="0" y="42672"/>
                </a:lnTo>
                <a:close/>
              </a:path>
            </a:pathLst>
          </a:custGeom>
          <a:solidFill>
            <a:srgbClr val="FFC000"/>
          </a:solidFill>
        </p:spPr>
        <p:txBody>
          <a:bodyPr wrap="square" lIns="0" tIns="0" rIns="0" bIns="0" rtlCol="0"/>
          <a:lstStyle/>
          <a:p>
            <a:endParaRPr/>
          </a:p>
        </p:txBody>
      </p:sp>
      <p:sp>
        <p:nvSpPr>
          <p:cNvPr id="55" name="object 55"/>
          <p:cNvSpPr/>
          <p:nvPr/>
        </p:nvSpPr>
        <p:spPr>
          <a:xfrm>
            <a:off x="8087868"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FFC000"/>
          </a:solidFill>
        </p:spPr>
        <p:txBody>
          <a:bodyPr wrap="square" lIns="0" tIns="0" rIns="0" bIns="0" rtlCol="0"/>
          <a:lstStyle/>
          <a:p>
            <a:endParaRPr/>
          </a:p>
        </p:txBody>
      </p:sp>
      <p:sp>
        <p:nvSpPr>
          <p:cNvPr id="56" name="object 56"/>
          <p:cNvSpPr/>
          <p:nvPr/>
        </p:nvSpPr>
        <p:spPr>
          <a:xfrm>
            <a:off x="9366504" y="2963417"/>
            <a:ext cx="127000" cy="0"/>
          </a:xfrm>
          <a:custGeom>
            <a:avLst/>
            <a:gdLst/>
            <a:ahLst/>
            <a:cxnLst/>
            <a:rect l="l" t="t" r="r" b="b"/>
            <a:pathLst>
              <a:path w="127000">
                <a:moveTo>
                  <a:pt x="0" y="0"/>
                </a:moveTo>
                <a:lnTo>
                  <a:pt x="126492" y="0"/>
                </a:lnTo>
              </a:path>
            </a:pathLst>
          </a:custGeom>
          <a:ln w="44195">
            <a:solidFill>
              <a:srgbClr val="FFC000"/>
            </a:solidFill>
          </a:ln>
        </p:spPr>
        <p:txBody>
          <a:bodyPr wrap="square" lIns="0" tIns="0" rIns="0" bIns="0" rtlCol="0"/>
          <a:lstStyle/>
          <a:p>
            <a:endParaRPr/>
          </a:p>
        </p:txBody>
      </p:sp>
      <p:sp>
        <p:nvSpPr>
          <p:cNvPr id="57" name="object 57"/>
          <p:cNvSpPr/>
          <p:nvPr/>
        </p:nvSpPr>
        <p:spPr>
          <a:xfrm>
            <a:off x="10005059" y="2468879"/>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FFC000"/>
          </a:solidFill>
        </p:spPr>
        <p:txBody>
          <a:bodyPr wrap="square" lIns="0" tIns="0" rIns="0" bIns="0" rtlCol="0"/>
          <a:lstStyle/>
          <a:p>
            <a:endParaRPr/>
          </a:p>
        </p:txBody>
      </p:sp>
      <p:sp>
        <p:nvSpPr>
          <p:cNvPr id="58" name="object 58"/>
          <p:cNvSpPr/>
          <p:nvPr/>
        </p:nvSpPr>
        <p:spPr>
          <a:xfrm>
            <a:off x="4799076" y="2985516"/>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59" name="object 59"/>
          <p:cNvSpPr/>
          <p:nvPr/>
        </p:nvSpPr>
        <p:spPr>
          <a:xfrm>
            <a:off x="4799076"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0" name="object 60"/>
          <p:cNvSpPr/>
          <p:nvPr/>
        </p:nvSpPr>
        <p:spPr>
          <a:xfrm>
            <a:off x="511911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1" name="object 61"/>
          <p:cNvSpPr/>
          <p:nvPr/>
        </p:nvSpPr>
        <p:spPr>
          <a:xfrm>
            <a:off x="543763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2" name="object 62"/>
          <p:cNvSpPr/>
          <p:nvPr/>
        </p:nvSpPr>
        <p:spPr>
          <a:xfrm>
            <a:off x="5757671"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3" name="object 63"/>
          <p:cNvSpPr/>
          <p:nvPr/>
        </p:nvSpPr>
        <p:spPr>
          <a:xfrm>
            <a:off x="607618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4" name="object 64"/>
          <p:cNvSpPr/>
          <p:nvPr/>
        </p:nvSpPr>
        <p:spPr>
          <a:xfrm>
            <a:off x="639622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5" name="object 65"/>
          <p:cNvSpPr/>
          <p:nvPr/>
        </p:nvSpPr>
        <p:spPr>
          <a:xfrm>
            <a:off x="67147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6" name="object 66"/>
          <p:cNvSpPr/>
          <p:nvPr/>
        </p:nvSpPr>
        <p:spPr>
          <a:xfrm>
            <a:off x="703478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7" name="object 67"/>
          <p:cNvSpPr/>
          <p:nvPr/>
        </p:nvSpPr>
        <p:spPr>
          <a:xfrm>
            <a:off x="735330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8" name="object 68"/>
          <p:cNvSpPr/>
          <p:nvPr/>
        </p:nvSpPr>
        <p:spPr>
          <a:xfrm>
            <a:off x="767334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9" name="object 69"/>
          <p:cNvSpPr/>
          <p:nvPr/>
        </p:nvSpPr>
        <p:spPr>
          <a:xfrm>
            <a:off x="799338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0" name="object 70"/>
          <p:cNvSpPr/>
          <p:nvPr/>
        </p:nvSpPr>
        <p:spPr>
          <a:xfrm>
            <a:off x="831189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1" name="object 71"/>
          <p:cNvSpPr/>
          <p:nvPr/>
        </p:nvSpPr>
        <p:spPr>
          <a:xfrm>
            <a:off x="863193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2" name="object 72"/>
          <p:cNvSpPr/>
          <p:nvPr/>
        </p:nvSpPr>
        <p:spPr>
          <a:xfrm>
            <a:off x="895045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3" name="object 73"/>
          <p:cNvSpPr/>
          <p:nvPr/>
        </p:nvSpPr>
        <p:spPr>
          <a:xfrm>
            <a:off x="927049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4" name="object 74"/>
          <p:cNvSpPr/>
          <p:nvPr/>
        </p:nvSpPr>
        <p:spPr>
          <a:xfrm>
            <a:off x="958900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5" name="object 75"/>
          <p:cNvSpPr/>
          <p:nvPr/>
        </p:nvSpPr>
        <p:spPr>
          <a:xfrm>
            <a:off x="990904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6" name="object 76"/>
          <p:cNvSpPr/>
          <p:nvPr/>
        </p:nvSpPr>
        <p:spPr>
          <a:xfrm>
            <a:off x="1022756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7" name="object 77"/>
          <p:cNvSpPr/>
          <p:nvPr/>
        </p:nvSpPr>
        <p:spPr>
          <a:xfrm>
            <a:off x="1054760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8" name="object 78"/>
          <p:cNvSpPr/>
          <p:nvPr/>
        </p:nvSpPr>
        <p:spPr>
          <a:xfrm>
            <a:off x="108676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9" name="object 79"/>
          <p:cNvSpPr/>
          <p:nvPr/>
        </p:nvSpPr>
        <p:spPr>
          <a:xfrm>
            <a:off x="11186159"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80" name="object 80"/>
          <p:cNvSpPr txBox="1"/>
          <p:nvPr/>
        </p:nvSpPr>
        <p:spPr>
          <a:xfrm>
            <a:off x="4641341" y="2899029"/>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0</a:t>
            </a:r>
            <a:endParaRPr sz="800">
              <a:latin typeface="Calibri"/>
              <a:cs typeface="Calibri"/>
            </a:endParaRPr>
          </a:p>
        </p:txBody>
      </p:sp>
      <p:sp>
        <p:nvSpPr>
          <p:cNvPr id="81" name="object 81"/>
          <p:cNvSpPr txBox="1"/>
          <p:nvPr/>
        </p:nvSpPr>
        <p:spPr>
          <a:xfrm>
            <a:off x="4641341" y="2684145"/>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5</a:t>
            </a:r>
            <a:endParaRPr sz="800">
              <a:latin typeface="Calibri"/>
              <a:cs typeface="Calibri"/>
            </a:endParaRPr>
          </a:p>
        </p:txBody>
      </p:sp>
      <p:sp>
        <p:nvSpPr>
          <p:cNvPr id="82" name="object 82"/>
          <p:cNvSpPr txBox="1"/>
          <p:nvPr/>
        </p:nvSpPr>
        <p:spPr>
          <a:xfrm>
            <a:off x="4589779" y="2469642"/>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10</a:t>
            </a:r>
            <a:endParaRPr sz="800">
              <a:latin typeface="Calibri"/>
              <a:cs typeface="Calibri"/>
            </a:endParaRPr>
          </a:p>
        </p:txBody>
      </p:sp>
      <p:sp>
        <p:nvSpPr>
          <p:cNvPr id="83" name="object 83"/>
          <p:cNvSpPr txBox="1"/>
          <p:nvPr/>
        </p:nvSpPr>
        <p:spPr>
          <a:xfrm>
            <a:off x="4589779" y="2254757"/>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15</a:t>
            </a:r>
            <a:endParaRPr sz="800">
              <a:latin typeface="Calibri"/>
              <a:cs typeface="Calibri"/>
            </a:endParaRPr>
          </a:p>
        </p:txBody>
      </p:sp>
      <p:sp>
        <p:nvSpPr>
          <p:cNvPr id="84" name="object 84"/>
          <p:cNvSpPr/>
          <p:nvPr/>
        </p:nvSpPr>
        <p:spPr>
          <a:xfrm>
            <a:off x="4725289" y="3072129"/>
            <a:ext cx="244348" cy="271779"/>
          </a:xfrm>
          <a:prstGeom prst="rect">
            <a:avLst/>
          </a:prstGeom>
          <a:blipFill>
            <a:blip r:embed="rId5" cstate="print"/>
            <a:stretch>
              <a:fillRect/>
            </a:stretch>
          </a:blipFill>
        </p:spPr>
        <p:txBody>
          <a:bodyPr wrap="square" lIns="0" tIns="0" rIns="0" bIns="0" rtlCol="0"/>
          <a:lstStyle/>
          <a:p>
            <a:endParaRPr/>
          </a:p>
        </p:txBody>
      </p:sp>
      <p:sp>
        <p:nvSpPr>
          <p:cNvPr id="85" name="object 85"/>
          <p:cNvSpPr/>
          <p:nvPr/>
        </p:nvSpPr>
        <p:spPr>
          <a:xfrm>
            <a:off x="5044694" y="3072129"/>
            <a:ext cx="244347" cy="271779"/>
          </a:xfrm>
          <a:prstGeom prst="rect">
            <a:avLst/>
          </a:prstGeom>
          <a:blipFill>
            <a:blip r:embed="rId6" cstate="print"/>
            <a:stretch>
              <a:fillRect/>
            </a:stretch>
          </a:blipFill>
        </p:spPr>
        <p:txBody>
          <a:bodyPr wrap="square" lIns="0" tIns="0" rIns="0" bIns="0" rtlCol="0"/>
          <a:lstStyle/>
          <a:p>
            <a:endParaRPr/>
          </a:p>
        </p:txBody>
      </p:sp>
      <p:sp>
        <p:nvSpPr>
          <p:cNvPr id="86" name="object 86"/>
          <p:cNvSpPr/>
          <p:nvPr/>
        </p:nvSpPr>
        <p:spPr>
          <a:xfrm>
            <a:off x="5364098" y="3072129"/>
            <a:ext cx="244221" cy="271779"/>
          </a:xfrm>
          <a:prstGeom prst="rect">
            <a:avLst/>
          </a:prstGeom>
          <a:blipFill>
            <a:blip r:embed="rId7" cstate="print"/>
            <a:stretch>
              <a:fillRect/>
            </a:stretch>
          </a:blipFill>
        </p:spPr>
        <p:txBody>
          <a:bodyPr wrap="square" lIns="0" tIns="0" rIns="0" bIns="0" rtlCol="0"/>
          <a:lstStyle/>
          <a:p>
            <a:endParaRPr/>
          </a:p>
        </p:txBody>
      </p:sp>
      <p:sp>
        <p:nvSpPr>
          <p:cNvPr id="87" name="object 87"/>
          <p:cNvSpPr/>
          <p:nvPr/>
        </p:nvSpPr>
        <p:spPr>
          <a:xfrm>
            <a:off x="5683503" y="3072129"/>
            <a:ext cx="244221" cy="271779"/>
          </a:xfrm>
          <a:prstGeom prst="rect">
            <a:avLst/>
          </a:prstGeom>
          <a:blipFill>
            <a:blip r:embed="rId8" cstate="print"/>
            <a:stretch>
              <a:fillRect/>
            </a:stretch>
          </a:blipFill>
        </p:spPr>
        <p:txBody>
          <a:bodyPr wrap="square" lIns="0" tIns="0" rIns="0" bIns="0" rtlCol="0"/>
          <a:lstStyle/>
          <a:p>
            <a:endParaRPr/>
          </a:p>
        </p:txBody>
      </p:sp>
      <p:sp>
        <p:nvSpPr>
          <p:cNvPr id="88" name="object 88"/>
          <p:cNvSpPr/>
          <p:nvPr/>
        </p:nvSpPr>
        <p:spPr>
          <a:xfrm>
            <a:off x="6002782" y="3072129"/>
            <a:ext cx="244347" cy="271779"/>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6322186" y="3072129"/>
            <a:ext cx="244347" cy="271779"/>
          </a:xfrm>
          <a:prstGeom prst="rect">
            <a:avLst/>
          </a:prstGeom>
          <a:blipFill>
            <a:blip r:embed="rId10" cstate="print"/>
            <a:stretch>
              <a:fillRect/>
            </a:stretch>
          </a:blipFill>
        </p:spPr>
        <p:txBody>
          <a:bodyPr wrap="square" lIns="0" tIns="0" rIns="0" bIns="0" rtlCol="0"/>
          <a:lstStyle/>
          <a:p>
            <a:endParaRPr/>
          </a:p>
        </p:txBody>
      </p:sp>
      <p:sp>
        <p:nvSpPr>
          <p:cNvPr id="90" name="object 90"/>
          <p:cNvSpPr/>
          <p:nvPr/>
        </p:nvSpPr>
        <p:spPr>
          <a:xfrm>
            <a:off x="6641592" y="3072129"/>
            <a:ext cx="244221" cy="271779"/>
          </a:xfrm>
          <a:prstGeom prst="rect">
            <a:avLst/>
          </a:prstGeom>
          <a:blipFill>
            <a:blip r:embed="rId11" cstate="print"/>
            <a:stretch>
              <a:fillRect/>
            </a:stretch>
          </a:blipFill>
        </p:spPr>
        <p:txBody>
          <a:bodyPr wrap="square" lIns="0" tIns="0" rIns="0" bIns="0" rtlCol="0"/>
          <a:lstStyle/>
          <a:p>
            <a:endParaRPr/>
          </a:p>
        </p:txBody>
      </p:sp>
      <p:sp>
        <p:nvSpPr>
          <p:cNvPr id="91" name="object 91"/>
          <p:cNvSpPr/>
          <p:nvPr/>
        </p:nvSpPr>
        <p:spPr>
          <a:xfrm>
            <a:off x="6960996" y="3072129"/>
            <a:ext cx="244221" cy="271779"/>
          </a:xfrm>
          <a:prstGeom prst="rect">
            <a:avLst/>
          </a:prstGeom>
          <a:blipFill>
            <a:blip r:embed="rId12" cstate="print"/>
            <a:stretch>
              <a:fillRect/>
            </a:stretch>
          </a:blipFill>
        </p:spPr>
        <p:txBody>
          <a:bodyPr wrap="square" lIns="0" tIns="0" rIns="0" bIns="0" rtlCol="0"/>
          <a:lstStyle/>
          <a:p>
            <a:endParaRPr/>
          </a:p>
        </p:txBody>
      </p:sp>
      <p:sp>
        <p:nvSpPr>
          <p:cNvPr id="92" name="object 92"/>
          <p:cNvSpPr/>
          <p:nvPr/>
        </p:nvSpPr>
        <p:spPr>
          <a:xfrm>
            <a:off x="7280275" y="3072129"/>
            <a:ext cx="244348" cy="271779"/>
          </a:xfrm>
          <a:prstGeom prst="rect">
            <a:avLst/>
          </a:prstGeom>
          <a:blipFill>
            <a:blip r:embed="rId13" cstate="print"/>
            <a:stretch>
              <a:fillRect/>
            </a:stretch>
          </a:blipFill>
        </p:spPr>
        <p:txBody>
          <a:bodyPr wrap="square" lIns="0" tIns="0" rIns="0" bIns="0" rtlCol="0"/>
          <a:lstStyle/>
          <a:p>
            <a:endParaRPr/>
          </a:p>
        </p:txBody>
      </p:sp>
      <p:sp>
        <p:nvSpPr>
          <p:cNvPr id="93" name="object 93"/>
          <p:cNvSpPr/>
          <p:nvPr/>
        </p:nvSpPr>
        <p:spPr>
          <a:xfrm>
            <a:off x="7569454" y="3071367"/>
            <a:ext cx="274954" cy="306070"/>
          </a:xfrm>
          <a:prstGeom prst="rect">
            <a:avLst/>
          </a:prstGeom>
          <a:blipFill>
            <a:blip r:embed="rId14" cstate="print"/>
            <a:stretch>
              <a:fillRect/>
            </a:stretch>
          </a:blipFill>
        </p:spPr>
        <p:txBody>
          <a:bodyPr wrap="square" lIns="0" tIns="0" rIns="0" bIns="0" rtlCol="0"/>
          <a:lstStyle/>
          <a:p>
            <a:endParaRPr/>
          </a:p>
        </p:txBody>
      </p:sp>
      <p:sp>
        <p:nvSpPr>
          <p:cNvPr id="94" name="object 94"/>
          <p:cNvSpPr/>
          <p:nvPr/>
        </p:nvSpPr>
        <p:spPr>
          <a:xfrm>
            <a:off x="7888858" y="3071367"/>
            <a:ext cx="274955" cy="306070"/>
          </a:xfrm>
          <a:prstGeom prst="rect">
            <a:avLst/>
          </a:prstGeom>
          <a:blipFill>
            <a:blip r:embed="rId15" cstate="print"/>
            <a:stretch>
              <a:fillRect/>
            </a:stretch>
          </a:blipFill>
        </p:spPr>
        <p:txBody>
          <a:bodyPr wrap="square" lIns="0" tIns="0" rIns="0" bIns="0" rtlCol="0"/>
          <a:lstStyle/>
          <a:p>
            <a:endParaRPr/>
          </a:p>
        </p:txBody>
      </p:sp>
      <p:sp>
        <p:nvSpPr>
          <p:cNvPr id="95" name="object 95"/>
          <p:cNvSpPr/>
          <p:nvPr/>
        </p:nvSpPr>
        <p:spPr>
          <a:xfrm>
            <a:off x="8208264" y="3071367"/>
            <a:ext cx="274700" cy="306070"/>
          </a:xfrm>
          <a:prstGeom prst="rect">
            <a:avLst/>
          </a:prstGeom>
          <a:blipFill>
            <a:blip r:embed="rId16" cstate="print"/>
            <a:stretch>
              <a:fillRect/>
            </a:stretch>
          </a:blipFill>
        </p:spPr>
        <p:txBody>
          <a:bodyPr wrap="square" lIns="0" tIns="0" rIns="0" bIns="0" rtlCol="0"/>
          <a:lstStyle/>
          <a:p>
            <a:endParaRPr/>
          </a:p>
        </p:txBody>
      </p:sp>
      <p:sp>
        <p:nvSpPr>
          <p:cNvPr id="96" name="object 96"/>
          <p:cNvSpPr/>
          <p:nvPr/>
        </p:nvSpPr>
        <p:spPr>
          <a:xfrm>
            <a:off x="8527668" y="3071367"/>
            <a:ext cx="274700" cy="306070"/>
          </a:xfrm>
          <a:prstGeom prst="rect">
            <a:avLst/>
          </a:prstGeom>
          <a:blipFill>
            <a:blip r:embed="rId17" cstate="print"/>
            <a:stretch>
              <a:fillRect/>
            </a:stretch>
          </a:blipFill>
        </p:spPr>
        <p:txBody>
          <a:bodyPr wrap="square" lIns="0" tIns="0" rIns="0" bIns="0" rtlCol="0"/>
          <a:lstStyle/>
          <a:p>
            <a:endParaRPr/>
          </a:p>
        </p:txBody>
      </p:sp>
      <p:sp>
        <p:nvSpPr>
          <p:cNvPr id="97" name="object 97"/>
          <p:cNvSpPr/>
          <p:nvPr/>
        </p:nvSpPr>
        <p:spPr>
          <a:xfrm>
            <a:off x="8846946" y="3071367"/>
            <a:ext cx="274954" cy="306070"/>
          </a:xfrm>
          <a:prstGeom prst="rect">
            <a:avLst/>
          </a:prstGeom>
          <a:blipFill>
            <a:blip r:embed="rId18" cstate="print"/>
            <a:stretch>
              <a:fillRect/>
            </a:stretch>
          </a:blipFill>
        </p:spPr>
        <p:txBody>
          <a:bodyPr wrap="square" lIns="0" tIns="0" rIns="0" bIns="0" rtlCol="0"/>
          <a:lstStyle/>
          <a:p>
            <a:endParaRPr/>
          </a:p>
        </p:txBody>
      </p:sp>
      <p:sp>
        <p:nvSpPr>
          <p:cNvPr id="98" name="object 98"/>
          <p:cNvSpPr/>
          <p:nvPr/>
        </p:nvSpPr>
        <p:spPr>
          <a:xfrm>
            <a:off x="9166352" y="3071367"/>
            <a:ext cx="274700" cy="306070"/>
          </a:xfrm>
          <a:prstGeom prst="rect">
            <a:avLst/>
          </a:prstGeom>
          <a:blipFill>
            <a:blip r:embed="rId19" cstate="print"/>
            <a:stretch>
              <a:fillRect/>
            </a:stretch>
          </a:blipFill>
        </p:spPr>
        <p:txBody>
          <a:bodyPr wrap="square" lIns="0" tIns="0" rIns="0" bIns="0" rtlCol="0"/>
          <a:lstStyle/>
          <a:p>
            <a:endParaRPr/>
          </a:p>
        </p:txBody>
      </p:sp>
      <p:sp>
        <p:nvSpPr>
          <p:cNvPr id="99" name="object 99"/>
          <p:cNvSpPr/>
          <p:nvPr/>
        </p:nvSpPr>
        <p:spPr>
          <a:xfrm>
            <a:off x="9485756" y="3071367"/>
            <a:ext cx="274700" cy="306070"/>
          </a:xfrm>
          <a:prstGeom prst="rect">
            <a:avLst/>
          </a:prstGeom>
          <a:blipFill>
            <a:blip r:embed="rId20" cstate="print"/>
            <a:stretch>
              <a:fillRect/>
            </a:stretch>
          </a:blipFill>
        </p:spPr>
        <p:txBody>
          <a:bodyPr wrap="square" lIns="0" tIns="0" rIns="0" bIns="0" rtlCol="0"/>
          <a:lstStyle/>
          <a:p>
            <a:endParaRPr/>
          </a:p>
        </p:txBody>
      </p:sp>
      <p:sp>
        <p:nvSpPr>
          <p:cNvPr id="100" name="object 100"/>
          <p:cNvSpPr/>
          <p:nvPr/>
        </p:nvSpPr>
        <p:spPr>
          <a:xfrm>
            <a:off x="9805034" y="3071367"/>
            <a:ext cx="274955" cy="306070"/>
          </a:xfrm>
          <a:prstGeom prst="rect">
            <a:avLst/>
          </a:prstGeom>
          <a:blipFill>
            <a:blip r:embed="rId21" cstate="print"/>
            <a:stretch>
              <a:fillRect/>
            </a:stretch>
          </a:blipFill>
        </p:spPr>
        <p:txBody>
          <a:bodyPr wrap="square" lIns="0" tIns="0" rIns="0" bIns="0" rtlCol="0"/>
          <a:lstStyle/>
          <a:p>
            <a:endParaRPr/>
          </a:p>
        </p:txBody>
      </p:sp>
      <p:sp>
        <p:nvSpPr>
          <p:cNvPr id="101" name="object 101"/>
          <p:cNvSpPr/>
          <p:nvPr/>
        </p:nvSpPr>
        <p:spPr>
          <a:xfrm>
            <a:off x="10124440" y="3071367"/>
            <a:ext cx="274954" cy="306070"/>
          </a:xfrm>
          <a:prstGeom prst="rect">
            <a:avLst/>
          </a:prstGeom>
          <a:blipFill>
            <a:blip r:embed="rId22" cstate="print"/>
            <a:stretch>
              <a:fillRect/>
            </a:stretch>
          </a:blipFill>
        </p:spPr>
        <p:txBody>
          <a:bodyPr wrap="square" lIns="0" tIns="0" rIns="0" bIns="0" rtlCol="0"/>
          <a:lstStyle/>
          <a:p>
            <a:endParaRPr/>
          </a:p>
        </p:txBody>
      </p:sp>
      <p:sp>
        <p:nvSpPr>
          <p:cNvPr id="102" name="object 102"/>
          <p:cNvSpPr/>
          <p:nvPr/>
        </p:nvSpPr>
        <p:spPr>
          <a:xfrm>
            <a:off x="10443844" y="3071367"/>
            <a:ext cx="274700" cy="306070"/>
          </a:xfrm>
          <a:prstGeom prst="rect">
            <a:avLst/>
          </a:prstGeom>
          <a:blipFill>
            <a:blip r:embed="rId23" cstate="print"/>
            <a:stretch>
              <a:fillRect/>
            </a:stretch>
          </a:blipFill>
        </p:spPr>
        <p:txBody>
          <a:bodyPr wrap="square" lIns="0" tIns="0" rIns="0" bIns="0" rtlCol="0"/>
          <a:lstStyle/>
          <a:p>
            <a:endParaRPr/>
          </a:p>
        </p:txBody>
      </p:sp>
      <p:sp>
        <p:nvSpPr>
          <p:cNvPr id="103" name="object 103"/>
          <p:cNvSpPr/>
          <p:nvPr/>
        </p:nvSpPr>
        <p:spPr>
          <a:xfrm>
            <a:off x="10763250" y="3071367"/>
            <a:ext cx="274700" cy="306070"/>
          </a:xfrm>
          <a:prstGeom prst="rect">
            <a:avLst/>
          </a:prstGeom>
          <a:blipFill>
            <a:blip r:embed="rId24" cstate="print"/>
            <a:stretch>
              <a:fillRect/>
            </a:stretch>
          </a:blipFill>
        </p:spPr>
        <p:txBody>
          <a:bodyPr wrap="square" lIns="0" tIns="0" rIns="0" bIns="0" rtlCol="0"/>
          <a:lstStyle/>
          <a:p>
            <a:endParaRPr/>
          </a:p>
        </p:txBody>
      </p:sp>
      <p:sp>
        <p:nvSpPr>
          <p:cNvPr id="104" name="object 104"/>
          <p:cNvSpPr txBox="1"/>
          <p:nvPr/>
        </p:nvSpPr>
        <p:spPr>
          <a:xfrm>
            <a:off x="7421626" y="1943481"/>
            <a:ext cx="1650364"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585858"/>
                </a:solidFill>
                <a:latin typeface="Calibri"/>
                <a:cs typeface="Calibri"/>
              </a:rPr>
              <a:t>Run </a:t>
            </a:r>
            <a:r>
              <a:rPr sz="1400" spc="-10" dirty="0">
                <a:solidFill>
                  <a:srgbClr val="585858"/>
                </a:solidFill>
                <a:latin typeface="Calibri"/>
                <a:cs typeface="Calibri"/>
              </a:rPr>
              <a:t>status </a:t>
            </a:r>
            <a:r>
              <a:rPr sz="1400" spc="-5" dirty="0">
                <a:solidFill>
                  <a:srgbClr val="585858"/>
                </a:solidFill>
                <a:latin typeface="Calibri"/>
                <a:cs typeface="Calibri"/>
              </a:rPr>
              <a:t>history</a:t>
            </a:r>
            <a:r>
              <a:rPr sz="1400" spc="-55" dirty="0">
                <a:solidFill>
                  <a:srgbClr val="585858"/>
                </a:solidFill>
                <a:latin typeface="Calibri"/>
                <a:cs typeface="Calibri"/>
              </a:rPr>
              <a:t> </a:t>
            </a:r>
            <a:r>
              <a:rPr sz="1400" spc="-5" dirty="0">
                <a:solidFill>
                  <a:srgbClr val="585858"/>
                </a:solidFill>
                <a:latin typeface="Calibri"/>
                <a:cs typeface="Calibri"/>
              </a:rPr>
              <a:t>(All)</a:t>
            </a:r>
            <a:endParaRPr sz="1400">
              <a:latin typeface="Calibri"/>
              <a:cs typeface="Calibri"/>
            </a:endParaRPr>
          </a:p>
        </p:txBody>
      </p:sp>
      <p:sp>
        <p:nvSpPr>
          <p:cNvPr id="105" name="object 105"/>
          <p:cNvSpPr/>
          <p:nvPr/>
        </p:nvSpPr>
        <p:spPr>
          <a:xfrm>
            <a:off x="11053571" y="2322576"/>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FFC000"/>
          </a:solidFill>
        </p:spPr>
        <p:txBody>
          <a:bodyPr wrap="square" lIns="0" tIns="0" rIns="0" bIns="0" rtlCol="0"/>
          <a:lstStyle/>
          <a:p>
            <a:endParaRPr/>
          </a:p>
        </p:txBody>
      </p:sp>
      <p:sp>
        <p:nvSpPr>
          <p:cNvPr id="106" name="object 106"/>
          <p:cNvSpPr txBox="1"/>
          <p:nvPr/>
        </p:nvSpPr>
        <p:spPr>
          <a:xfrm>
            <a:off x="11111610" y="2271775"/>
            <a:ext cx="3746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Calibri"/>
                <a:cs typeface="Calibri"/>
              </a:rPr>
              <a:t>C</a:t>
            </a:r>
            <a:r>
              <a:rPr sz="700" spc="-5" dirty="0">
                <a:solidFill>
                  <a:srgbClr val="585858"/>
                </a:solidFill>
                <a:latin typeface="Calibri"/>
                <a:cs typeface="Calibri"/>
              </a:rPr>
              <a:t>a</a:t>
            </a:r>
            <a:r>
              <a:rPr sz="700" dirty="0">
                <a:solidFill>
                  <a:srgbClr val="585858"/>
                </a:solidFill>
                <a:latin typeface="Calibri"/>
                <a:cs typeface="Calibri"/>
              </a:rPr>
              <a:t>n</a:t>
            </a:r>
            <a:r>
              <a:rPr sz="700" spc="-15" dirty="0">
                <a:solidFill>
                  <a:srgbClr val="585858"/>
                </a:solidFill>
                <a:latin typeface="Calibri"/>
                <a:cs typeface="Calibri"/>
              </a:rPr>
              <a:t>c</a:t>
            </a:r>
            <a:r>
              <a:rPr sz="700" spc="-5" dirty="0">
                <a:solidFill>
                  <a:srgbClr val="585858"/>
                </a:solidFill>
                <a:latin typeface="Calibri"/>
                <a:cs typeface="Calibri"/>
              </a:rPr>
              <a:t>e</a:t>
            </a:r>
            <a:r>
              <a:rPr sz="700" dirty="0">
                <a:solidFill>
                  <a:srgbClr val="585858"/>
                </a:solidFill>
                <a:latin typeface="Calibri"/>
                <a:cs typeface="Calibri"/>
              </a:rPr>
              <a:t>l</a:t>
            </a:r>
            <a:r>
              <a:rPr sz="700" spc="-1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7" name="object 107"/>
          <p:cNvSpPr/>
          <p:nvPr/>
        </p:nvSpPr>
        <p:spPr>
          <a:xfrm>
            <a:off x="11053571" y="252679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A4A4A4"/>
          </a:solidFill>
        </p:spPr>
        <p:txBody>
          <a:bodyPr wrap="square" lIns="0" tIns="0" rIns="0" bIns="0" rtlCol="0"/>
          <a:lstStyle/>
          <a:p>
            <a:endParaRPr/>
          </a:p>
        </p:txBody>
      </p:sp>
      <p:sp>
        <p:nvSpPr>
          <p:cNvPr id="108" name="object 108"/>
          <p:cNvSpPr txBox="1"/>
          <p:nvPr/>
        </p:nvSpPr>
        <p:spPr>
          <a:xfrm>
            <a:off x="11111610" y="2477261"/>
            <a:ext cx="2406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Fa</a:t>
            </a:r>
            <a:r>
              <a:rPr sz="700" spc="-10" dirty="0">
                <a:solidFill>
                  <a:srgbClr val="585858"/>
                </a:solidFill>
                <a:latin typeface="Calibri"/>
                <a:cs typeface="Calibri"/>
              </a:rPr>
              <a:t>i</a:t>
            </a:r>
            <a:r>
              <a:rPr sz="70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9" name="object 109"/>
          <p:cNvSpPr/>
          <p:nvPr/>
        </p:nvSpPr>
        <p:spPr>
          <a:xfrm>
            <a:off x="11053571" y="273253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EC7C30"/>
          </a:solidFill>
        </p:spPr>
        <p:txBody>
          <a:bodyPr wrap="square" lIns="0" tIns="0" rIns="0" bIns="0" rtlCol="0"/>
          <a:lstStyle/>
          <a:p>
            <a:endParaRPr/>
          </a:p>
        </p:txBody>
      </p:sp>
      <p:sp>
        <p:nvSpPr>
          <p:cNvPr id="110" name="object 110"/>
          <p:cNvSpPr txBox="1"/>
          <p:nvPr/>
        </p:nvSpPr>
        <p:spPr>
          <a:xfrm>
            <a:off x="11111610" y="2682620"/>
            <a:ext cx="42227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Completed</a:t>
            </a:r>
            <a:endParaRPr sz="700">
              <a:latin typeface="Calibri"/>
              <a:cs typeface="Calibri"/>
            </a:endParaRPr>
          </a:p>
        </p:txBody>
      </p:sp>
      <p:sp>
        <p:nvSpPr>
          <p:cNvPr id="111" name="object 111"/>
          <p:cNvSpPr/>
          <p:nvPr/>
        </p:nvSpPr>
        <p:spPr>
          <a:xfrm>
            <a:off x="11053571" y="293827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4471C4"/>
          </a:solidFill>
        </p:spPr>
        <p:txBody>
          <a:bodyPr wrap="square" lIns="0" tIns="0" rIns="0" bIns="0" rtlCol="0"/>
          <a:lstStyle/>
          <a:p>
            <a:endParaRPr/>
          </a:p>
        </p:txBody>
      </p:sp>
      <p:sp>
        <p:nvSpPr>
          <p:cNvPr id="112" name="object 112"/>
          <p:cNvSpPr txBox="1"/>
          <p:nvPr/>
        </p:nvSpPr>
        <p:spPr>
          <a:xfrm>
            <a:off x="11111610" y="2888106"/>
            <a:ext cx="322580" cy="132080"/>
          </a:xfrm>
          <a:prstGeom prst="rect">
            <a:avLst/>
          </a:prstGeom>
        </p:spPr>
        <p:txBody>
          <a:bodyPr vert="horz" wrap="square" lIns="0" tIns="12065" rIns="0" bIns="0" rtlCol="0">
            <a:spAutoFit/>
          </a:bodyPr>
          <a:lstStyle/>
          <a:p>
            <a:pPr marL="12700">
              <a:lnSpc>
                <a:spcPct val="100000"/>
              </a:lnSpc>
              <a:spcBef>
                <a:spcPts val="95"/>
              </a:spcBef>
            </a:pPr>
            <a:r>
              <a:rPr sz="700" dirty="0">
                <a:solidFill>
                  <a:srgbClr val="585858"/>
                </a:solidFill>
                <a:latin typeface="Calibri"/>
                <a:cs typeface="Calibri"/>
              </a:rPr>
              <a:t>R</a:t>
            </a:r>
            <a:r>
              <a:rPr sz="700" spc="-15" dirty="0">
                <a:solidFill>
                  <a:srgbClr val="585858"/>
                </a:solidFill>
                <a:latin typeface="Calibri"/>
                <a:cs typeface="Calibri"/>
              </a:rPr>
              <a:t>u</a:t>
            </a:r>
            <a:r>
              <a:rPr sz="700" dirty="0">
                <a:solidFill>
                  <a:srgbClr val="585858"/>
                </a:solidFill>
                <a:latin typeface="Calibri"/>
                <a:cs typeface="Calibri"/>
              </a:rPr>
              <a:t>nn</a:t>
            </a:r>
            <a:r>
              <a:rPr sz="700" spc="-10" dirty="0">
                <a:solidFill>
                  <a:srgbClr val="585858"/>
                </a:solidFill>
                <a:latin typeface="Calibri"/>
                <a:cs typeface="Calibri"/>
              </a:rPr>
              <a:t>i</a:t>
            </a:r>
            <a:r>
              <a:rPr sz="700" dirty="0">
                <a:solidFill>
                  <a:srgbClr val="585858"/>
                </a:solidFill>
                <a:latin typeface="Calibri"/>
                <a:cs typeface="Calibri"/>
              </a:rPr>
              <a:t>n</a:t>
            </a:r>
            <a:r>
              <a:rPr sz="700" spc="-5" dirty="0">
                <a:solidFill>
                  <a:srgbClr val="585858"/>
                </a:solidFill>
                <a:latin typeface="Calibri"/>
                <a:cs typeface="Calibri"/>
              </a:rPr>
              <a:t>g</a:t>
            </a:r>
            <a:endParaRPr sz="700">
              <a:latin typeface="Calibri"/>
              <a:cs typeface="Calibri"/>
            </a:endParaRPr>
          </a:p>
        </p:txBody>
      </p:sp>
      <p:sp>
        <p:nvSpPr>
          <p:cNvPr id="113" name="object 113"/>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ln w="9144">
            <a:solidFill>
              <a:srgbClr val="D9D9D9"/>
            </a:solidFill>
          </a:ln>
        </p:spPr>
        <p:txBody>
          <a:bodyPr wrap="square" lIns="0" tIns="0" rIns="0" bIns="0" rtlCol="0"/>
          <a:lstStyle/>
          <a:p>
            <a:endParaRPr/>
          </a:p>
        </p:txBody>
      </p:sp>
      <p:sp>
        <p:nvSpPr>
          <p:cNvPr id="114" name="object 114"/>
          <p:cNvSpPr/>
          <p:nvPr/>
        </p:nvSpPr>
        <p:spPr>
          <a:xfrm>
            <a:off x="4509515" y="1537716"/>
            <a:ext cx="1417319" cy="242315"/>
          </a:xfrm>
          <a:prstGeom prst="rect">
            <a:avLst/>
          </a:prstGeom>
          <a:blipFill>
            <a:blip r:embed="rId25" cstate="print"/>
            <a:stretch>
              <a:fillRect/>
            </a:stretch>
          </a:blipFill>
        </p:spPr>
        <p:txBody>
          <a:bodyPr wrap="square" lIns="0" tIns="0" rIns="0" bIns="0" rtlCol="0"/>
          <a:lstStyle/>
          <a:p>
            <a:endParaRPr/>
          </a:p>
        </p:txBody>
      </p:sp>
      <p:sp>
        <p:nvSpPr>
          <p:cNvPr id="115" name="object 115"/>
          <p:cNvSpPr txBox="1"/>
          <p:nvPr/>
        </p:nvSpPr>
        <p:spPr>
          <a:xfrm>
            <a:off x="2353055" y="1565147"/>
            <a:ext cx="2083435" cy="187960"/>
          </a:xfrm>
          <a:prstGeom prst="rect">
            <a:avLst/>
          </a:prstGeom>
          <a:ln w="12192">
            <a:solidFill>
              <a:srgbClr val="A6A6A6"/>
            </a:solidFill>
          </a:ln>
        </p:spPr>
        <p:txBody>
          <a:bodyPr vert="horz" wrap="square" lIns="0" tIns="9525" rIns="0" bIns="0" rtlCol="0">
            <a:spAutoFit/>
          </a:bodyPr>
          <a:lstStyle/>
          <a:p>
            <a:pPr marL="92075">
              <a:lnSpc>
                <a:spcPct val="100000"/>
              </a:lnSpc>
              <a:spcBef>
                <a:spcPts val="75"/>
              </a:spcBef>
            </a:pPr>
            <a:r>
              <a:rPr sz="1000" spc="-5" dirty="0">
                <a:latin typeface="Calibri"/>
                <a:cs typeface="Calibri"/>
              </a:rPr>
              <a:t>All</a:t>
            </a:r>
            <a:r>
              <a:rPr sz="1000" spc="-20" dirty="0">
                <a:latin typeface="Calibri"/>
                <a:cs typeface="Calibri"/>
              </a:rPr>
              <a:t> </a:t>
            </a:r>
            <a:r>
              <a:rPr sz="1000" spc="-5" dirty="0">
                <a:latin typeface="Calibri"/>
                <a:cs typeface="Calibri"/>
              </a:rPr>
              <a:t>dates</a:t>
            </a:r>
            <a:endParaRPr sz="1000">
              <a:latin typeface="Calibri"/>
              <a:cs typeface="Calibri"/>
            </a:endParaRPr>
          </a:p>
        </p:txBody>
      </p:sp>
      <p:sp>
        <p:nvSpPr>
          <p:cNvPr id="116" name="object 116"/>
          <p:cNvSpPr/>
          <p:nvPr/>
        </p:nvSpPr>
        <p:spPr>
          <a:xfrm>
            <a:off x="4223003" y="1607819"/>
            <a:ext cx="166115" cy="120396"/>
          </a:xfrm>
          <a:prstGeom prst="rect">
            <a:avLst/>
          </a:prstGeom>
          <a:blipFill>
            <a:blip r:embed="rId26" cstate="print"/>
            <a:stretch>
              <a:fillRect/>
            </a:stretch>
          </a:blipFill>
        </p:spPr>
        <p:txBody>
          <a:bodyPr wrap="square" lIns="0" tIns="0" rIns="0" bIns="0" rtlCol="0"/>
          <a:lstStyle/>
          <a:p>
            <a:endParaRPr/>
          </a:p>
        </p:txBody>
      </p:sp>
      <p:sp>
        <p:nvSpPr>
          <p:cNvPr id="117" name="object 117"/>
          <p:cNvSpPr/>
          <p:nvPr/>
        </p:nvSpPr>
        <p:spPr>
          <a:xfrm>
            <a:off x="2206751" y="1208532"/>
            <a:ext cx="2439924" cy="260603"/>
          </a:xfrm>
          <a:prstGeom prst="rect">
            <a:avLst/>
          </a:prstGeom>
          <a:blipFill>
            <a:blip r:embed="rId27" cstate="print"/>
            <a:stretch>
              <a:fillRect/>
            </a:stretch>
          </a:blipFill>
        </p:spPr>
        <p:txBody>
          <a:bodyPr wrap="square" lIns="0" tIns="0" rIns="0" bIns="0" rtlCol="0"/>
          <a:lstStyle/>
          <a:p>
            <a:endParaRPr/>
          </a:p>
        </p:txBody>
      </p:sp>
      <p:sp>
        <p:nvSpPr>
          <p:cNvPr id="118" name="object 118"/>
          <p:cNvSpPr/>
          <p:nvPr/>
        </p:nvSpPr>
        <p:spPr>
          <a:xfrm>
            <a:off x="2353055" y="1888235"/>
            <a:ext cx="219456" cy="217932"/>
          </a:xfrm>
          <a:prstGeom prst="rect">
            <a:avLst/>
          </a:prstGeom>
          <a:blipFill>
            <a:blip r:embed="rId28" cstate="print"/>
            <a:stretch>
              <a:fillRect/>
            </a:stretch>
          </a:blipFill>
        </p:spPr>
        <p:txBody>
          <a:bodyPr wrap="square" lIns="0" tIns="0" rIns="0" bIns="0" rtlCol="0"/>
          <a:lstStyle/>
          <a:p>
            <a:endParaRPr/>
          </a:p>
        </p:txBody>
      </p:sp>
      <p:sp>
        <p:nvSpPr>
          <p:cNvPr id="119" name="object 119"/>
          <p:cNvSpPr/>
          <p:nvPr/>
        </p:nvSpPr>
        <p:spPr>
          <a:xfrm>
            <a:off x="3435096" y="1888235"/>
            <a:ext cx="219455" cy="217932"/>
          </a:xfrm>
          <a:prstGeom prst="rect">
            <a:avLst/>
          </a:prstGeom>
          <a:blipFill>
            <a:blip r:embed="rId28" cstate="print"/>
            <a:stretch>
              <a:fillRect/>
            </a:stretch>
          </a:blipFill>
        </p:spPr>
        <p:txBody>
          <a:bodyPr wrap="square" lIns="0" tIns="0" rIns="0" bIns="0" rtlCol="0"/>
          <a:lstStyle/>
          <a:p>
            <a:endParaRPr/>
          </a:p>
        </p:txBody>
      </p:sp>
      <p:sp>
        <p:nvSpPr>
          <p:cNvPr id="120" name="object 120"/>
          <p:cNvSpPr/>
          <p:nvPr/>
        </p:nvSpPr>
        <p:spPr>
          <a:xfrm>
            <a:off x="2343911" y="2727960"/>
            <a:ext cx="217931" cy="217932"/>
          </a:xfrm>
          <a:prstGeom prst="rect">
            <a:avLst/>
          </a:prstGeom>
          <a:blipFill>
            <a:blip r:embed="rId28" cstate="print"/>
            <a:stretch>
              <a:fillRect/>
            </a:stretch>
          </a:blipFill>
        </p:spPr>
        <p:txBody>
          <a:bodyPr wrap="square" lIns="0" tIns="0" rIns="0" bIns="0" rtlCol="0"/>
          <a:lstStyle/>
          <a:p>
            <a:endParaRPr/>
          </a:p>
        </p:txBody>
      </p:sp>
      <p:sp>
        <p:nvSpPr>
          <p:cNvPr id="121" name="object 121"/>
          <p:cNvSpPr/>
          <p:nvPr/>
        </p:nvSpPr>
        <p:spPr>
          <a:xfrm>
            <a:off x="3419855" y="2727960"/>
            <a:ext cx="217932" cy="217932"/>
          </a:xfrm>
          <a:prstGeom prst="rect">
            <a:avLst/>
          </a:prstGeom>
          <a:blipFill>
            <a:blip r:embed="rId2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122672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29"/>
          <p:cNvSpPr txBox="1">
            <a:spLocks noGrp="1"/>
          </p:cNvSpPr>
          <p:nvPr>
            <p:ph type="title"/>
          </p:nvPr>
        </p:nvSpPr>
        <p:spPr>
          <a:xfrm>
            <a:off x="585225" y="2739620"/>
            <a:ext cx="6400800" cy="794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Demo</a:t>
            </a:r>
            <a:endParaRPr sz="4500">
              <a:latin typeface="Calibri"/>
              <a:ea typeface="Calibri"/>
              <a:cs typeface="Calibri"/>
              <a:sym typeface="Calibri"/>
            </a:endParaRPr>
          </a:p>
        </p:txBody>
      </p:sp>
    </p:spTree>
    <p:extLst>
      <p:ext uri="{BB962C8B-B14F-4D97-AF65-F5344CB8AC3E}">
        <p14:creationId xmlns:p14="http://schemas.microsoft.com/office/powerpoint/2010/main" val="152231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714AF5-CA90-49A8-A681-67D3252FC6F9}"/>
              </a:ext>
            </a:extLst>
          </p:cNvPr>
          <p:cNvSpPr>
            <a:spLocks noGrp="1"/>
          </p:cNvSpPr>
          <p:nvPr>
            <p:ph type="ctrTitle"/>
          </p:nvPr>
        </p:nvSpPr>
        <p:spPr/>
        <p:txBody>
          <a:bodyPr/>
          <a:lstStyle/>
          <a:p>
            <a:r>
              <a:rPr lang="en-IN" dirty="0"/>
              <a:t>Build 2019</a:t>
            </a:r>
          </a:p>
        </p:txBody>
      </p:sp>
      <p:sp>
        <p:nvSpPr>
          <p:cNvPr id="4" name="Subtitle 3">
            <a:extLst>
              <a:ext uri="{FF2B5EF4-FFF2-40B4-BE49-F238E27FC236}">
                <a16:creationId xmlns:a16="http://schemas.microsoft.com/office/drawing/2014/main" id="{D6BC8013-DF74-4F27-A57D-6152C64A57A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10373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2423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69444929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877991" y="4053506"/>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5" name="Rectangle 24"/>
          <p:cNvSpPr/>
          <p:nvPr/>
        </p:nvSpPr>
        <p:spPr bwMode="auto">
          <a:xfrm>
            <a:off x="3155167" y="590793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6A6C0BCD-75D3-4D79-A0AF-023B62D83899}"/>
              </a:ext>
            </a:extLst>
          </p:cNvPr>
          <p:cNvSpPr txBox="1"/>
          <p:nvPr/>
        </p:nvSpPr>
        <p:spPr>
          <a:xfrm>
            <a:off x="1290874" y="5113807"/>
            <a:ext cx="1864293"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endParaRPr kumimoji="0" lang="en-US" altLang="zh-CN"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29" name="TextBox 28">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sp>
        <p:nvSpPr>
          <p:cNvPr id="30" name="Rectangle 29"/>
          <p:cNvSpPr/>
          <p:nvPr/>
        </p:nvSpPr>
        <p:spPr bwMode="auto">
          <a:xfrm>
            <a:off x="7864895" y="4792109"/>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4235" y="504980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191107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53414" y="1716414"/>
            <a:ext cx="6460933" cy="3718187"/>
            <a:chOff x="4746615" y="1393705"/>
            <a:chExt cx="8141802" cy="4685504"/>
          </a:xfrm>
          <a:effectLst>
            <a:outerShdw blurRad="990600" dist="647700" dir="5700000" sx="98000" sy="98000" algn="tl" rotWithShape="0">
              <a:schemeClr val="tx1">
                <a:alpha val="25000"/>
              </a:schemeClr>
            </a:outerShdw>
          </a:effectLst>
        </p:grpSpPr>
        <p:grpSp>
          <p:nvGrpSpPr>
            <p:cNvPr id="7" name="Group 36"/>
            <p:cNvGrpSpPr>
              <a:grpSpLocks/>
            </p:cNvGrpSpPr>
            <p:nvPr/>
          </p:nvGrpSpPr>
          <p:grpSpPr bwMode="auto">
            <a:xfrm>
              <a:off x="4746615" y="1393705"/>
              <a:ext cx="8141802" cy="4685504"/>
              <a:chOff x="5898415" y="1976415"/>
              <a:chExt cx="5654530" cy="3255020"/>
            </a:xfrm>
          </p:grpSpPr>
          <p:sp>
            <p:nvSpPr>
              <p:cNvPr id="9" name="Freeform 45"/>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0" name="Freeform 46"/>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1" name="Freeform 47"/>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2" name="Freeform 48"/>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3" name="Rectangle 50"/>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4" name="Freeform 51"/>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5" name="Rectangle 52"/>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6"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7"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8"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9"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20" name="Freeform 58"/>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534" y="1711511"/>
              <a:ext cx="6160886" cy="3850553"/>
            </a:xfrm>
            <a:prstGeom prst="rect">
              <a:avLst/>
            </a:prstGeom>
          </p:spPr>
        </p:pic>
      </p:grpSp>
      <p:sp>
        <p:nvSpPr>
          <p:cNvPr id="36" name="Title 7">
            <a:extLst>
              <a:ext uri="{FF2B5EF4-FFF2-40B4-BE49-F238E27FC236}">
                <a16:creationId xmlns:a16="http://schemas.microsoft.com/office/drawing/2014/main" id="{D18A1E48-C74E-4B7C-95F4-2342DAC963A9}"/>
              </a:ext>
            </a:extLst>
          </p:cNvPr>
          <p:cNvSpPr>
            <a:spLocks noGrp="1"/>
          </p:cNvSpPr>
          <p:nvPr>
            <p:ph type="title"/>
          </p:nvPr>
        </p:nvSpPr>
        <p:spPr>
          <a:xfrm>
            <a:off x="588263" y="1359520"/>
            <a:ext cx="4158362" cy="2215991"/>
          </a:xfrm>
        </p:spPr>
        <p:txBody>
          <a:bodyPr>
            <a:normAutofit fontScale="90000"/>
          </a:bodyPr>
          <a:lstStyle/>
          <a:p>
            <a:r>
              <a:rPr lang="en-US">
                <a:solidFill>
                  <a:schemeClr val="tx1"/>
                </a:solidFill>
              </a:rPr>
              <a:t>Visual Interface for </a:t>
            </a:r>
            <a:br>
              <a:rPr lang="en-US">
                <a:solidFill>
                  <a:schemeClr val="tx1"/>
                </a:solidFill>
              </a:rPr>
            </a:br>
            <a:r>
              <a:rPr lang="en-US">
                <a:solidFill>
                  <a:schemeClr val="tx1"/>
                </a:solidFill>
              </a:rPr>
              <a:t>Azure Machine Learning service</a:t>
            </a:r>
            <a:br>
              <a:rPr lang="en-US">
                <a:solidFill>
                  <a:schemeClr val="tx1"/>
                </a:solidFill>
              </a:rPr>
            </a:br>
            <a:r>
              <a:rPr lang="en-US">
                <a:solidFill>
                  <a:schemeClr val="tx1"/>
                </a:solidFill>
              </a:rPr>
              <a:t>(Public Preview)</a:t>
            </a:r>
          </a:p>
        </p:txBody>
      </p:sp>
      <p:sp>
        <p:nvSpPr>
          <p:cNvPr id="37"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986852"/>
            <a:ext cx="4162425" cy="1107996"/>
          </a:xfrm>
        </p:spPr>
        <p:txBody>
          <a:bodyPr/>
          <a:lstStyle/>
          <a:p>
            <a:r>
              <a:rPr lang="en-US" altLang="zh-CN" sz="2400"/>
              <a:t>V</a:t>
            </a:r>
            <a:r>
              <a:rPr lang="en-US" sz="2400"/>
              <a:t>isual workflow to build, test, and deploy ML models </a:t>
            </a:r>
            <a:r>
              <a:rPr lang="en-US" altLang="zh-CN" sz="2400"/>
              <a:t>more</a:t>
            </a:r>
            <a:r>
              <a:rPr lang="zh-CN" altLang="en-US" sz="2400"/>
              <a:t> </a:t>
            </a:r>
            <a:r>
              <a:rPr lang="en-US" sz="2400"/>
              <a:t>easily and efficiently</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48220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518" y="488196"/>
            <a:ext cx="11018520" cy="553998"/>
          </a:xfrm>
        </p:spPr>
        <p:txBody>
          <a:bodyPr>
            <a:normAutofit fontScale="90000"/>
          </a:bodyPr>
          <a:lstStyle/>
          <a:p>
            <a:r>
              <a:rPr lang="en-US"/>
              <a:t>Who to Use</a:t>
            </a:r>
          </a:p>
        </p:txBody>
      </p:sp>
      <p:grpSp>
        <p:nvGrpSpPr>
          <p:cNvPr id="22"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2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3" name="TextBox 92">
            <a:extLst>
              <a:ext uri="{FF2B5EF4-FFF2-40B4-BE49-F238E27FC236}">
                <a16:creationId xmlns:a16="http://schemas.microsoft.com/office/drawing/2014/main" id="{6A6C0BCD-75D3-4D79-A0AF-023B62D83899}"/>
              </a:ext>
            </a:extLst>
          </p:cNvPr>
          <p:cNvSpPr txBox="1"/>
          <p:nvPr/>
        </p:nvSpPr>
        <p:spPr>
          <a:xfrm>
            <a:off x="1017654" y="4350188"/>
            <a:ext cx="2410725"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0078D4"/>
                </a:solidFill>
                <a:effectLst/>
                <a:uLnTx/>
                <a:uFillTx/>
                <a:latin typeface="Segoe UI Semibold"/>
                <a:ea typeface="+mn-ea"/>
                <a:cs typeface="+mn-cs"/>
              </a:rPr>
              <a:t>New</a:t>
            </a:r>
            <a:r>
              <a:rPr kumimoji="0" lang="zh-CN" altLang="en-US" sz="1800" b="0" i="0" u="none" strike="noStrike" kern="1200" cap="none" spc="0" normalizeH="0" baseline="0" noProof="0">
                <a:ln>
                  <a:noFill/>
                </a:ln>
                <a:solidFill>
                  <a:srgbClr val="0078D4"/>
                </a:solidFill>
                <a:effectLst/>
                <a:uLnTx/>
                <a:uFillTx/>
                <a:latin typeface="Segoe UI Semibold"/>
                <a:ea typeface="+mn-ea"/>
                <a:cs typeface="+mn-cs"/>
              </a:rPr>
              <a:t> </a:t>
            </a:r>
            <a:r>
              <a:rPr lang="en-US" altLang="zh-CN" sz="1800">
                <a:solidFill>
                  <a:srgbClr val="0078D4"/>
                </a:solidFill>
                <a:latin typeface="Segoe UI Semibold"/>
              </a:rPr>
              <a:t>to Machine Learning</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4" name="TextBox 93">
            <a:extLst>
              <a:ext uri="{FF2B5EF4-FFF2-40B4-BE49-F238E27FC236}">
                <a16:creationId xmlns:a16="http://schemas.microsoft.com/office/drawing/2014/main" id="{6A6C0BCD-75D3-4D79-A0AF-023B62D83899}"/>
              </a:ext>
            </a:extLst>
          </p:cNvPr>
          <p:cNvSpPr txBox="1"/>
          <p:nvPr/>
        </p:nvSpPr>
        <p:spPr>
          <a:xfrm>
            <a:off x="4921615" y="4350188"/>
            <a:ext cx="232114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1800">
                <a:solidFill>
                  <a:srgbClr val="0078D4"/>
                </a:solidFill>
                <a:latin typeface="Segoe UI Semibold"/>
              </a:rPr>
              <a:t>Novice Data</a:t>
            </a:r>
            <a:r>
              <a:rPr lang="zh-CN" altLang="en-US" sz="1800">
                <a:solidFill>
                  <a:srgbClr val="0078D4"/>
                </a:solidFill>
                <a:latin typeface="Segoe UI Semibold"/>
              </a:rPr>
              <a:t> </a:t>
            </a:r>
            <a:r>
              <a:rPr lang="en-US" altLang="zh-CN" sz="1800">
                <a:solidFill>
                  <a:srgbClr val="0078D4"/>
                </a:solidFill>
                <a:latin typeface="Segoe UI Semibold"/>
              </a:rPr>
              <a:t>Scientists</a:t>
            </a:r>
            <a:endParaRPr lang="en-US" sz="1800">
              <a:solidFill>
                <a:srgbClr val="0078D4"/>
              </a:solidFill>
              <a:latin typeface="Segoe UI Semibold"/>
            </a:endParaRPr>
          </a:p>
        </p:txBody>
      </p:sp>
      <p:sp>
        <p:nvSpPr>
          <p:cNvPr id="95" name="TextBox 94">
            <a:extLst>
              <a:ext uri="{FF2B5EF4-FFF2-40B4-BE49-F238E27FC236}">
                <a16:creationId xmlns:a16="http://schemas.microsoft.com/office/drawing/2014/main" id="{6A6C0BCD-75D3-4D79-A0AF-023B62D83899}"/>
              </a:ext>
            </a:extLst>
          </p:cNvPr>
          <p:cNvSpPr txBox="1"/>
          <p:nvPr/>
        </p:nvSpPr>
        <p:spPr>
          <a:xfrm>
            <a:off x="9387864" y="4350188"/>
            <a:ext cx="1162241" cy="276999"/>
          </a:xfrm>
          <a:prstGeom prst="rect">
            <a:avLst/>
          </a:prstGeom>
          <a:noFill/>
        </p:spPr>
        <p:txBody>
          <a:bodyPr wrap="none" lIns="0" tIns="0" rIns="0" bIns="0" rtlCol="0">
            <a:spAutoFit/>
          </a:bodyPr>
          <a:lstStyle/>
          <a:p>
            <a:pPr algn="ctr" defTabSz="932114" fontAlgn="base">
              <a:spcBef>
                <a:spcPct val="0"/>
              </a:spcBef>
              <a:defRPr/>
            </a:pPr>
            <a:r>
              <a:rPr lang="en-US" altLang="zh-CN" sz="1800">
                <a:solidFill>
                  <a:srgbClr val="0078D4"/>
                </a:solidFill>
                <a:latin typeface="Segoe UI Semibold"/>
              </a:rPr>
              <a:t>ML</a:t>
            </a:r>
            <a:r>
              <a:rPr lang="zh-CN" altLang="en-US" sz="1800">
                <a:solidFill>
                  <a:srgbClr val="0078D4"/>
                </a:solidFill>
                <a:latin typeface="Segoe UI Semibold"/>
              </a:rPr>
              <a:t> </a:t>
            </a:r>
            <a:r>
              <a:rPr lang="en-US" altLang="zh-CN" sz="1800">
                <a:solidFill>
                  <a:srgbClr val="0078D4"/>
                </a:solidFill>
                <a:latin typeface="Segoe UI Semibold"/>
              </a:rPr>
              <a:t>Experts</a:t>
            </a:r>
            <a:endParaRPr lang="en-US" sz="1800">
              <a:solidFill>
                <a:srgbClr val="0078D4"/>
              </a:solidFill>
              <a:latin typeface="Segoe UI Semibold"/>
            </a:endParaRPr>
          </a:p>
        </p:txBody>
      </p:sp>
      <p:sp>
        <p:nvSpPr>
          <p:cNvPr id="96" name="Rectangle 95">
            <a:extLst>
              <a:ext uri="{FF2B5EF4-FFF2-40B4-BE49-F238E27FC236}">
                <a16:creationId xmlns:a16="http://schemas.microsoft.com/office/drawing/2014/main" id="{1D2CE252-9D55-4B16-BB03-13EE0BC7EECE}"/>
              </a:ext>
            </a:extLst>
          </p:cNvPr>
          <p:cNvSpPr/>
          <p:nvPr/>
        </p:nvSpPr>
        <p:spPr bwMode="auto">
          <a:xfrm>
            <a:off x="4662911" y="4816656"/>
            <a:ext cx="2838556"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2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Build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model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and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prefer</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visual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tool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than</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coding</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1D2CE252-9D55-4B16-BB03-13EE0BC7EECE}"/>
              </a:ext>
            </a:extLst>
          </p:cNvPr>
          <p:cNvSpPr/>
          <p:nvPr/>
        </p:nvSpPr>
        <p:spPr bwMode="auto">
          <a:xfrm>
            <a:off x="8725757" y="4765857"/>
            <a:ext cx="2486454" cy="415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Quick</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prototype</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8" name="Rectangle 97">
            <a:extLst>
              <a:ext uri="{FF2B5EF4-FFF2-40B4-BE49-F238E27FC236}">
                <a16:creationId xmlns:a16="http://schemas.microsoft.com/office/drawing/2014/main" id="{1D2CE252-9D55-4B16-BB03-13EE0BC7EECE}"/>
              </a:ext>
            </a:extLst>
          </p:cNvPr>
          <p:cNvSpPr/>
          <p:nvPr/>
        </p:nvSpPr>
        <p:spPr bwMode="auto">
          <a:xfrm>
            <a:off x="979789" y="4765857"/>
            <a:ext cx="248645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32114" fontAlgn="base">
              <a:lnSpc>
                <a:spcPct val="150000"/>
              </a:lnSpc>
              <a:spcBef>
                <a:spcPct val="0"/>
              </a:spcBef>
              <a:spcAft>
                <a:spcPct val="0"/>
              </a:spcAft>
              <a:defRPr/>
            </a:pPr>
            <a:r>
              <a:rPr lang="en-US" altLang="zh-CN" sz="1600">
                <a:solidFill>
                  <a:srgbClr val="1A1A1A"/>
                </a:solidFill>
                <a:latin typeface="Segoe UI" charset="0"/>
                <a:ea typeface="Segoe UI" charset="0"/>
                <a:cs typeface="Segoe UI" charset="0"/>
              </a:rPr>
              <a:t>Learn machine learning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27" r="76154"/>
          <a:stretch/>
        </p:blipFill>
        <p:spPr>
          <a:xfrm>
            <a:off x="995696" y="1667885"/>
            <a:ext cx="2454640" cy="2463807"/>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38394" t="1019" r="38107" b="-1019"/>
          <a:stretch/>
        </p:blipFill>
        <p:spPr>
          <a:xfrm>
            <a:off x="4864531" y="1667885"/>
            <a:ext cx="2463027" cy="2463807"/>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76070" t="1019" r="431" b="-1019"/>
          <a:stretch/>
        </p:blipFill>
        <p:spPr>
          <a:xfrm>
            <a:off x="8737471" y="1667885"/>
            <a:ext cx="2463027" cy="2463807"/>
          </a:xfrm>
          <a:prstGeom prst="rect">
            <a:avLst/>
          </a:prstGeom>
        </p:spPr>
      </p:pic>
    </p:spTree>
    <p:extLst>
      <p:ext uri="{BB962C8B-B14F-4D97-AF65-F5344CB8AC3E}">
        <p14:creationId xmlns:p14="http://schemas.microsoft.com/office/powerpoint/2010/main" val="17363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Visual Interface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11018838" cy="3137782"/>
          </a:xfrm>
        </p:spPr>
        <p:txBody>
          <a:bodyPr>
            <a:normAutofit fontScale="85000" lnSpcReduction="10000"/>
          </a:bodyPr>
          <a:lstStyle/>
          <a:p>
            <a:pPr marL="228600" lvl="1" indent="0">
              <a:lnSpc>
                <a:spcPct val="250000"/>
              </a:lnSpc>
              <a:buNone/>
            </a:pPr>
            <a:r>
              <a:rPr lang="en-US">
                <a:latin typeface="+mj-lt"/>
              </a:rPr>
              <a:t>Drag-n-drop</a:t>
            </a:r>
          </a:p>
          <a:p>
            <a:pPr marL="228600" lvl="1" indent="0">
              <a:lnSpc>
                <a:spcPct val="250000"/>
              </a:lnSpc>
              <a:buNone/>
            </a:pPr>
            <a:r>
              <a:rPr lang="en-US">
                <a:latin typeface="+mj-lt"/>
              </a:rPr>
              <a:t>Built-in modules</a:t>
            </a:r>
          </a:p>
          <a:p>
            <a:pPr marL="228600" lvl="1" indent="0">
              <a:lnSpc>
                <a:spcPct val="250000"/>
              </a:lnSpc>
              <a:buNone/>
            </a:pPr>
            <a:r>
              <a:rPr lang="en-US">
                <a:latin typeface="+mj-lt"/>
              </a:rPr>
              <a:t>Data visualization</a:t>
            </a:r>
          </a:p>
          <a:p>
            <a:pPr marL="228600" lvl="1" indent="0">
              <a:lnSpc>
                <a:spcPct val="250000"/>
              </a:lnSpc>
              <a:buNone/>
            </a:pPr>
            <a:r>
              <a:rPr lang="en-US">
                <a:latin typeface="+mj-lt"/>
              </a:rPr>
              <a:t>Model evaluation</a:t>
            </a:r>
          </a:p>
        </p:txBody>
      </p:sp>
      <p:grpSp>
        <p:nvGrpSpPr>
          <p:cNvPr id="6" name="Group 5"/>
          <p:cNvGrpSpPr/>
          <p:nvPr/>
        </p:nvGrpSpPr>
        <p:grpSpPr>
          <a:xfrm>
            <a:off x="5474827" y="0"/>
            <a:ext cx="6858000" cy="6858000"/>
            <a:chOff x="5334001" y="0"/>
            <a:chExt cx="6858000" cy="6858000"/>
          </a:xfrm>
        </p:grpSpPr>
        <p:sp>
          <p:nvSpPr>
            <p:cNvPr id="5" name="Rectangle 4"/>
            <p:cNvSpPr/>
            <p:nvPr/>
          </p:nvSpPr>
          <p:spPr bwMode="auto">
            <a:xfrm>
              <a:off x="5334001"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3"/>
            <a:srcRect l="-1" r="8175" b="4332"/>
            <a:stretch/>
          </p:blipFill>
          <p:spPr>
            <a:xfrm>
              <a:off x="5588877" y="920330"/>
              <a:ext cx="6603124" cy="5915247"/>
            </a:xfrm>
            <a:prstGeom prst="rect">
              <a:avLst/>
            </a:prstGeom>
          </p:spPr>
        </p:pic>
      </p:gr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736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75332"/>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 name="Rectangle 14">
            <a:extLst>
              <a:ext uri="{FF2B5EF4-FFF2-40B4-BE49-F238E27FC236}">
                <a16:creationId xmlns:a16="http://schemas.microsoft.com/office/drawing/2014/main" id="{8EB5725D-C919-DB40-9EE6-4C19361690EB}"/>
              </a:ext>
            </a:extLst>
          </p:cNvPr>
          <p:cNvSpPr/>
          <p:nvPr/>
        </p:nvSpPr>
        <p:spPr bwMode="auto">
          <a:xfrm flipH="1">
            <a:off x="587945" y="446085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2541835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1759" t="3963" r="21759"/>
          <a:stretch/>
        </p:blipFill>
        <p:spPr>
          <a:xfrm>
            <a:off x="5738596" y="0"/>
            <a:ext cx="6453404" cy="6858000"/>
          </a:xfrm>
          <a:prstGeom prst="rect">
            <a:avLst/>
          </a:prstGeom>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a:xfrm>
            <a:off x="140751" y="224452"/>
            <a:ext cx="10515600" cy="1325563"/>
          </a:xfrm>
        </p:spPr>
        <p:txBody>
          <a:bodyPr/>
          <a:lstStyle/>
          <a:p>
            <a:r>
              <a:rPr lang="en-US" dirty="0"/>
              <a:t>Best from AML service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527069"/>
            <a:ext cx="4731187" cy="4541371"/>
          </a:xfrm>
        </p:spPr>
        <p:txBody>
          <a:bodyPr>
            <a:normAutofit lnSpcReduction="10000"/>
          </a:bodyPr>
          <a:lstStyle/>
          <a:p>
            <a:pPr marL="228600" lvl="1" indent="0">
              <a:lnSpc>
                <a:spcPct val="250000"/>
              </a:lnSpc>
              <a:buNone/>
            </a:pPr>
            <a:r>
              <a:rPr lang="en-US" sz="1800">
                <a:latin typeface="+mj-lt"/>
              </a:rPr>
              <a:t>Bring your own compute </a:t>
            </a:r>
          </a:p>
          <a:p>
            <a:pPr marL="228600" lvl="1" indent="0">
              <a:lnSpc>
                <a:spcPct val="70000"/>
              </a:lnSpc>
              <a:buNone/>
            </a:pPr>
            <a:endParaRPr lang="en-US" sz="1800">
              <a:latin typeface="+mj-lt"/>
            </a:endParaRPr>
          </a:p>
          <a:p>
            <a:pPr marL="228600" lvl="1" indent="0">
              <a:lnSpc>
                <a:spcPct val="120000"/>
              </a:lnSpc>
              <a:buNone/>
            </a:pPr>
            <a:r>
              <a:rPr lang="en-US" sz="1800">
                <a:latin typeface="+mj-lt"/>
              </a:rPr>
              <a:t>Scale align with data growth or model complexity</a:t>
            </a:r>
          </a:p>
          <a:p>
            <a:pPr marL="228600" lvl="1" indent="0">
              <a:lnSpc>
                <a:spcPct val="250000"/>
              </a:lnSpc>
              <a:buNone/>
            </a:pPr>
            <a:r>
              <a:rPr lang="en-US" sz="1800">
                <a:latin typeface="+mj-lt"/>
              </a:rPr>
              <a:t>Auto cool down for saving cost</a:t>
            </a:r>
          </a:p>
          <a:p>
            <a:pPr marL="228600" lvl="1" indent="0">
              <a:lnSpc>
                <a:spcPct val="250000"/>
              </a:lnSpc>
              <a:buNone/>
            </a:pPr>
            <a:r>
              <a:rPr lang="en-US" sz="1800">
                <a:latin typeface="+mj-lt"/>
              </a:rPr>
              <a:t>Deploy to your own environment</a:t>
            </a:r>
          </a:p>
          <a:p>
            <a:pPr marL="228600" lvl="1" indent="0">
              <a:lnSpc>
                <a:spcPct val="250000"/>
              </a:lnSpc>
              <a:buNone/>
            </a:pPr>
            <a:r>
              <a:rPr lang="en-US" sz="1800">
                <a:latin typeface="+mj-lt"/>
              </a:rPr>
              <a:t>Run history &amp; versioning</a:t>
            </a:r>
          </a:p>
          <a:p>
            <a:pPr marL="228600" lvl="1" indent="0">
              <a:lnSpc>
                <a:spcPct val="250000"/>
              </a:lnSpc>
              <a:buNone/>
            </a:pPr>
            <a:r>
              <a:rPr lang="en-US" sz="1800">
                <a:latin typeface="+mj-lt"/>
              </a:rPr>
              <a:t>Debuggability</a:t>
            </a: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81965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5313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491636"/>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AF6BB3-E81C-FF4E-B103-3825B9C74266}"/>
              </a:ext>
            </a:extLst>
          </p:cNvPr>
          <p:cNvSpPr/>
          <p:nvPr/>
        </p:nvSpPr>
        <p:spPr bwMode="auto">
          <a:xfrm flipH="1">
            <a:off x="587945" y="426320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CAF6BB3-E81C-FF4E-B103-3825B9C74266}"/>
              </a:ext>
            </a:extLst>
          </p:cNvPr>
          <p:cNvSpPr/>
          <p:nvPr/>
        </p:nvSpPr>
        <p:spPr bwMode="auto">
          <a:xfrm flipH="1">
            <a:off x="587945" y="50032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CAF6BB3-E81C-FF4E-B103-3825B9C74266}"/>
              </a:ext>
            </a:extLst>
          </p:cNvPr>
          <p:cNvSpPr/>
          <p:nvPr/>
        </p:nvSpPr>
        <p:spPr bwMode="auto">
          <a:xfrm flipH="1">
            <a:off x="587945" y="5728465"/>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16"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5054" r="8221"/>
          <a:stretch/>
        </p:blipFill>
        <p:spPr>
          <a:xfrm>
            <a:off x="5477969" y="0"/>
            <a:ext cx="6851114" cy="6858000"/>
          </a:xfrm>
          <a:prstGeom prst="rect">
            <a:avLst/>
          </a:prstGeom>
        </p:spPr>
      </p:pic>
    </p:spTree>
    <p:extLst>
      <p:ext uri="{BB962C8B-B14F-4D97-AF65-F5344CB8AC3E}">
        <p14:creationId xmlns:p14="http://schemas.microsoft.com/office/powerpoint/2010/main" val="1051123112"/>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a14="http://schemas.microsoft.com/office/drawing/2010/main"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4644"/>
            <a:ext cx="2431089" cy="58028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4" name="Picture 33"/>
          <p:cNvPicPr>
            <a:picLocks noChangeAspect="1"/>
          </p:cNvPicPr>
          <p:nvPr/>
        </p:nvPicPr>
        <p:blipFill>
          <a:blip r:embed="rId3"/>
          <a:stretch>
            <a:fillRect/>
          </a:stretch>
        </p:blipFill>
        <p:spPr>
          <a:xfrm>
            <a:off x="587946" y="2096354"/>
            <a:ext cx="2489507" cy="3496557"/>
          </a:xfrm>
          <a:prstGeom prst="rect">
            <a:avLst/>
          </a:prstGeom>
        </p:spPr>
      </p:pic>
      <p:pic>
        <p:nvPicPr>
          <p:cNvPr id="38" name="Picture 3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39" name="Picture 3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20" name="Picture 19"/>
          <p:cNvPicPr>
            <a:picLocks noChangeAspect="1"/>
          </p:cNvPicPr>
          <p:nvPr/>
        </p:nvPicPr>
        <p:blipFill rotWithShape="1">
          <a:blip r:embed="rId6"/>
          <a:srcRect r="19885"/>
          <a:stretch/>
        </p:blipFill>
        <p:spPr>
          <a:xfrm>
            <a:off x="9304995" y="2072234"/>
            <a:ext cx="2477933" cy="3520677"/>
          </a:xfrm>
          <a:prstGeom prst="rect">
            <a:avLst/>
          </a:prstGeom>
          <a:ln>
            <a:solidFill>
              <a:schemeClr val="bg1">
                <a:lumMod val="85000"/>
              </a:schemeClr>
            </a:solidFill>
          </a:ln>
        </p:spPr>
      </p:pic>
      <p:sp>
        <p:nvSpPr>
          <p:cNvPr id="22"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Visual</a:t>
            </a:r>
            <a:r>
              <a:rPr lang="zh-CN" altLang="en-US" sz="1800">
                <a:solidFill>
                  <a:schemeClr val="bg1">
                    <a:lumMod val="50000"/>
                  </a:schemeClr>
                </a:solidFill>
                <a:latin typeface="+mn-ea"/>
              </a:rPr>
              <a:t> </a:t>
            </a:r>
            <a:r>
              <a:rPr lang="en-US" altLang="zh-CN" sz="1800">
                <a:solidFill>
                  <a:schemeClr val="bg1">
                    <a:lumMod val="50000"/>
                  </a:schemeClr>
                </a:solidFill>
                <a:latin typeface="+mn-ea"/>
              </a:rPr>
              <a:t>Interface</a:t>
            </a:r>
          </a:p>
        </p:txBody>
      </p:sp>
      <p:grpSp>
        <p:nvGrpSpPr>
          <p:cNvPr id="24"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2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81100013"/>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587945" y="2096353"/>
            <a:ext cx="2506679" cy="3520675"/>
          </a:xfrm>
          <a:prstGeom prst="rect">
            <a:avLst/>
          </a:prstGeom>
        </p:spPr>
      </p:pic>
      <p:pic>
        <p:nvPicPr>
          <p:cNvPr id="28" name="Picture 2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29" name="Picture 2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33" name="Picture 32"/>
          <p:cNvPicPr>
            <a:picLocks noChangeAspect="1"/>
          </p:cNvPicPr>
          <p:nvPr/>
        </p:nvPicPr>
        <p:blipFill rotWithShape="1">
          <a:blip r:embed="rId6"/>
          <a:srcRect r="19885"/>
          <a:stretch/>
        </p:blipFill>
        <p:spPr>
          <a:xfrm>
            <a:off x="9304995" y="2072234"/>
            <a:ext cx="2494907" cy="3544794"/>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8972"/>
            <a:ext cx="2431089" cy="57163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5" name="Picture 34"/>
          <p:cNvPicPr>
            <a:picLocks noChangeAspect="1"/>
          </p:cNvPicPr>
          <p:nvPr/>
        </p:nvPicPr>
        <p:blipFill rotWithShape="1">
          <a:blip r:embed="rId7"/>
          <a:srcRect l="1162" t="430" r="16696" b="1528"/>
          <a:stretch/>
        </p:blipFill>
        <p:spPr>
          <a:xfrm>
            <a:off x="3445505" y="2072235"/>
            <a:ext cx="2530945" cy="3550631"/>
          </a:xfrm>
          <a:prstGeom prst="rect">
            <a:avLst/>
          </a:prstGeom>
          <a:ln>
            <a:solidFill>
              <a:schemeClr val="bg1">
                <a:lumMod val="85000"/>
              </a:schemeClr>
            </a:solidFill>
          </a:ln>
        </p:spPr>
      </p:pic>
      <p:pic>
        <p:nvPicPr>
          <p:cNvPr id="37" name="Picture 36"/>
          <p:cNvPicPr>
            <a:picLocks noChangeAspect="1"/>
          </p:cNvPicPr>
          <p:nvPr/>
        </p:nvPicPr>
        <p:blipFill rotWithShape="1">
          <a:blip r:embed="rId8"/>
          <a:srcRect l="-6" t="815" r="10449" b="155"/>
          <a:stretch/>
        </p:blipFill>
        <p:spPr>
          <a:xfrm>
            <a:off x="6317250" y="2072234"/>
            <a:ext cx="2630895" cy="3544794"/>
          </a:xfrm>
          <a:prstGeom prst="rect">
            <a:avLst/>
          </a:prstGeom>
          <a:ln>
            <a:solidFill>
              <a:schemeClr val="bg1">
                <a:lumMod val="85000"/>
              </a:schemeClr>
            </a:solidFill>
          </a:ln>
        </p:spPr>
      </p:pic>
      <p:pic>
        <p:nvPicPr>
          <p:cNvPr id="40" name="Picture 39"/>
          <p:cNvPicPr>
            <a:picLocks noChangeAspect="1"/>
          </p:cNvPicPr>
          <p:nvPr/>
        </p:nvPicPr>
        <p:blipFill rotWithShape="1">
          <a:blip r:embed="rId9"/>
          <a:srcRect l="-1" r="25708"/>
          <a:stretch/>
        </p:blipFill>
        <p:spPr>
          <a:xfrm>
            <a:off x="9302474" y="2067192"/>
            <a:ext cx="2491169" cy="3549835"/>
          </a:xfrm>
          <a:prstGeom prst="rect">
            <a:avLst/>
          </a:prstGeom>
          <a:ln>
            <a:solidFill>
              <a:schemeClr val="bg1">
                <a:lumMod val="85000"/>
              </a:schemeClr>
            </a:solidFill>
          </a:ln>
        </p:spPr>
      </p:pic>
      <p:sp>
        <p:nvSpPr>
          <p:cNvPr id="41"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AML</a:t>
            </a:r>
            <a:r>
              <a:rPr lang="zh-CN" altLang="en-US" sz="1800">
                <a:solidFill>
                  <a:schemeClr val="bg1">
                    <a:lumMod val="50000"/>
                  </a:schemeClr>
                </a:solidFill>
                <a:latin typeface="+mn-ea"/>
              </a:rPr>
              <a:t> </a:t>
            </a:r>
            <a:r>
              <a:rPr lang="en-US" altLang="zh-CN" sz="1800">
                <a:solidFill>
                  <a:schemeClr val="bg1">
                    <a:lumMod val="50000"/>
                  </a:schemeClr>
                </a:solidFill>
                <a:latin typeface="+mn-ea"/>
              </a:rPr>
              <a:t>Service</a:t>
            </a:r>
            <a:r>
              <a:rPr lang="zh-CN" altLang="en-US" sz="1800">
                <a:solidFill>
                  <a:schemeClr val="bg1">
                    <a:lumMod val="50000"/>
                  </a:schemeClr>
                </a:solidFill>
                <a:latin typeface="+mn-ea"/>
              </a:rPr>
              <a:t> </a:t>
            </a:r>
            <a:r>
              <a:rPr lang="en-US" altLang="zh-CN" sz="1800">
                <a:solidFill>
                  <a:schemeClr val="bg1">
                    <a:lumMod val="50000"/>
                  </a:schemeClr>
                </a:solidFill>
                <a:latin typeface="+mn-ea"/>
              </a:rPr>
              <a:t>on</a:t>
            </a:r>
            <a:r>
              <a:rPr lang="zh-CN" altLang="en-US" sz="1800">
                <a:solidFill>
                  <a:schemeClr val="bg1">
                    <a:lumMod val="50000"/>
                  </a:schemeClr>
                </a:solidFill>
                <a:latin typeface="+mn-ea"/>
              </a:rPr>
              <a:t> </a:t>
            </a:r>
            <a:r>
              <a:rPr lang="en-US" altLang="zh-CN" sz="1800">
                <a:solidFill>
                  <a:schemeClr val="bg1">
                    <a:lumMod val="50000"/>
                  </a:schemeClr>
                </a:solidFill>
                <a:latin typeface="+mn-ea"/>
              </a:rPr>
              <a:t>Azure</a:t>
            </a:r>
            <a:r>
              <a:rPr lang="zh-CN" altLang="en-US" sz="1800">
                <a:solidFill>
                  <a:schemeClr val="bg1">
                    <a:lumMod val="50000"/>
                  </a:schemeClr>
                </a:solidFill>
                <a:latin typeface="+mn-ea"/>
              </a:rPr>
              <a:t> </a:t>
            </a:r>
            <a:r>
              <a:rPr lang="en-US" altLang="zh-CN" sz="1800">
                <a:solidFill>
                  <a:schemeClr val="bg1">
                    <a:lumMod val="50000"/>
                  </a:schemeClr>
                </a:solidFill>
                <a:latin typeface="+mn-ea"/>
              </a:rPr>
              <a:t>Portal</a:t>
            </a:r>
          </a:p>
        </p:txBody>
      </p:sp>
      <p:grpSp>
        <p:nvGrpSpPr>
          <p:cNvPr id="42"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4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47" name="Picture 46"/>
          <p:cNvPicPr>
            <a:picLocks noChangeAspect="1"/>
          </p:cNvPicPr>
          <p:nvPr/>
        </p:nvPicPr>
        <p:blipFill rotWithShape="1">
          <a:blip r:embed="rId10"/>
          <a:srcRect b="3480"/>
          <a:stretch/>
        </p:blipFill>
        <p:spPr>
          <a:xfrm>
            <a:off x="583706" y="2092860"/>
            <a:ext cx="2520999" cy="3535853"/>
          </a:xfrm>
          <a:prstGeom prst="rect">
            <a:avLst/>
          </a:prstGeom>
          <a:ln>
            <a:solidFill>
              <a:schemeClr val="bg1">
                <a:lumMod val="85000"/>
              </a:schemeClr>
            </a:solidFill>
          </a:ln>
        </p:spPr>
      </p:pic>
    </p:spTree>
    <p:extLst>
      <p:ext uri="{BB962C8B-B14F-4D97-AF65-F5344CB8AC3E}">
        <p14:creationId xmlns:p14="http://schemas.microsoft.com/office/powerpoint/2010/main" val="1829500458"/>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Easy Deployment</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4676665"/>
          </a:xfrm>
        </p:spPr>
        <p:txBody>
          <a:bodyPr>
            <a:normAutofit lnSpcReduction="10000"/>
          </a:bodyPr>
          <a:lstStyle/>
          <a:p>
            <a:pPr marL="228600" lvl="1" indent="0">
              <a:lnSpc>
                <a:spcPct val="250000"/>
              </a:lnSpc>
              <a:buNone/>
            </a:pPr>
            <a:r>
              <a:rPr lang="en-US">
                <a:latin typeface="+mj-lt"/>
              </a:rPr>
              <a:t>A few clicks</a:t>
            </a:r>
          </a:p>
          <a:p>
            <a:pPr marL="228600" lvl="1" indent="0">
              <a:lnSpc>
                <a:spcPct val="70000"/>
              </a:lnSpc>
              <a:buNone/>
            </a:pPr>
            <a:r>
              <a:rPr lang="en-US">
                <a:latin typeface="+mj-lt"/>
              </a:rPr>
              <a:t> </a:t>
            </a:r>
          </a:p>
          <a:p>
            <a:pPr marL="228600" lvl="1" indent="0">
              <a:lnSpc>
                <a:spcPct val="120000"/>
              </a:lnSpc>
              <a:buNone/>
            </a:pPr>
            <a:r>
              <a:rPr lang="en-US">
                <a:latin typeface="+mj-lt"/>
              </a:rPr>
              <a:t>Automatic generate scoring file</a:t>
            </a:r>
          </a:p>
          <a:p>
            <a:pPr marL="228600" lvl="1" indent="0">
              <a:lnSpc>
                <a:spcPct val="250000"/>
              </a:lnSpc>
              <a:buNone/>
            </a:pPr>
            <a:r>
              <a:rPr lang="en-US">
                <a:latin typeface="+mj-lt"/>
              </a:rPr>
              <a:t>Model registration</a:t>
            </a:r>
          </a:p>
          <a:p>
            <a:pPr marL="228600" lvl="1" indent="0">
              <a:lnSpc>
                <a:spcPct val="250000"/>
              </a:lnSpc>
              <a:buNone/>
            </a:pPr>
            <a:r>
              <a:rPr lang="en-US">
                <a:latin typeface="+mj-lt"/>
              </a:rPr>
              <a:t>Build image</a:t>
            </a:r>
          </a:p>
          <a:p>
            <a:pPr marL="228600" lvl="1" indent="0">
              <a:lnSpc>
                <a:spcPct val="250000"/>
              </a:lnSpc>
              <a:buNone/>
            </a:pPr>
            <a:r>
              <a:rPr lang="en-US">
                <a:latin typeface="+mj-lt"/>
              </a:rPr>
              <a:t>AKS for scale</a:t>
            </a:r>
          </a:p>
          <a:p>
            <a:pPr marL="228600" lvl="1" indent="0">
              <a:lnSpc>
                <a:spcPct val="250000"/>
              </a:lnSpc>
              <a:buNone/>
            </a:pPr>
            <a:endParaRPr lang="en-US">
              <a:latin typeface="+mj-lt"/>
            </a:endParaRPr>
          </a:p>
        </p:txBody>
      </p:sp>
      <p:sp>
        <p:nvSpPr>
          <p:cNvPr id="5" name="Rectangle 4"/>
          <p:cNvSpPr/>
          <p:nvPr/>
        </p:nvSpPr>
        <p:spPr bwMode="auto">
          <a:xfrm>
            <a:off x="5573799" y="0"/>
            <a:ext cx="6770602" cy="6858000"/>
          </a:xfrm>
          <a:prstGeom prst="rect">
            <a:avLst/>
          </a:prstGeom>
          <a:solidFill>
            <a:srgbClr val="F2F2F2"/>
          </a:solidFill>
          <a:ln>
            <a:noFill/>
            <a:headEnd type="none" w="med" len="med"/>
            <a:tailEnd type="none" w="med" len="med"/>
          </a:ln>
          <a:effectLst>
            <a:outerShdw blurRad="50800" dist="762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6827"/>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17909"/>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29"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1" name="Rectangle 10"/>
          <p:cNvSpPr/>
          <p:nvPr/>
        </p:nvSpPr>
        <p:spPr bwMode="auto">
          <a:xfrm>
            <a:off x="13714398" y="0"/>
            <a:ext cx="6882668" cy="1702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r="7027"/>
          <a:stretch/>
        </p:blipFill>
        <p:spPr>
          <a:xfrm>
            <a:off x="5573799" y="968520"/>
            <a:ext cx="6757151" cy="5250298"/>
          </a:xfrm>
          <a:prstGeom prst="rect">
            <a:avLst/>
          </a:prstGeom>
          <a:effectLst/>
        </p:spPr>
      </p:pic>
      <p:pic>
        <p:nvPicPr>
          <p:cNvPr id="13" name="Picture 12"/>
          <p:cNvPicPr>
            <a:picLocks noChangeAspect="1"/>
          </p:cNvPicPr>
          <p:nvPr/>
        </p:nvPicPr>
        <p:blipFill>
          <a:blip r:embed="rId4"/>
          <a:stretch>
            <a:fillRect/>
          </a:stretch>
        </p:blipFill>
        <p:spPr>
          <a:xfrm>
            <a:off x="5587250" y="639224"/>
            <a:ext cx="6743700" cy="329296"/>
          </a:xfrm>
          <a:prstGeom prst="rect">
            <a:avLst/>
          </a:prstGeom>
        </p:spPr>
      </p:pic>
      <p:sp>
        <p:nvSpPr>
          <p:cNvPr id="16" name="Rectangle 15">
            <a:extLst>
              <a:ext uri="{FF2B5EF4-FFF2-40B4-BE49-F238E27FC236}">
                <a16:creationId xmlns:a16="http://schemas.microsoft.com/office/drawing/2014/main" id="{DAB4B64C-EE65-E246-BECF-5B6816D1EE9C}"/>
              </a:ext>
            </a:extLst>
          </p:cNvPr>
          <p:cNvSpPr/>
          <p:nvPr/>
        </p:nvSpPr>
        <p:spPr bwMode="auto">
          <a:xfrm flipH="1">
            <a:off x="587945" y="433178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F1F7159-6F5D-E44F-B811-FED78D742419}"/>
              </a:ext>
            </a:extLst>
          </p:cNvPr>
          <p:cNvSpPr/>
          <p:nvPr/>
        </p:nvSpPr>
        <p:spPr bwMode="auto">
          <a:xfrm flipH="1">
            <a:off x="593287" y="5154110"/>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3409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Custom Code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1452705"/>
          </a:xfrm>
        </p:spPr>
        <p:txBody>
          <a:bodyPr>
            <a:normAutofit fontScale="85000" lnSpcReduction="10000"/>
          </a:bodyPr>
          <a:lstStyle/>
          <a:p>
            <a:pPr marL="228600" lvl="1" indent="0">
              <a:lnSpc>
                <a:spcPct val="250000"/>
              </a:lnSpc>
              <a:buNone/>
            </a:pPr>
            <a:r>
              <a:rPr lang="en-US">
                <a:latin typeface="+mj-lt"/>
              </a:rPr>
              <a:t>Run Python code</a:t>
            </a:r>
          </a:p>
          <a:p>
            <a:pPr marL="228600" lvl="1" indent="0">
              <a:lnSpc>
                <a:spcPct val="70000"/>
              </a:lnSpc>
              <a:buNone/>
            </a:pPr>
            <a:r>
              <a:rPr lang="en-US">
                <a:latin typeface="+mj-lt"/>
              </a:rPr>
              <a:t> </a:t>
            </a:r>
          </a:p>
          <a:p>
            <a:pPr marL="228600" lvl="1" indent="0">
              <a:lnSpc>
                <a:spcPct val="120000"/>
              </a:lnSpc>
              <a:buNone/>
            </a:pPr>
            <a:r>
              <a:rPr lang="en-US">
                <a:latin typeface="+mj-lt"/>
              </a:rPr>
              <a:t>Create Model </a:t>
            </a:r>
          </a:p>
        </p:txBody>
      </p:sp>
      <p:sp>
        <p:nvSpPr>
          <p:cNvPr id="5" name="Rectangle 4"/>
          <p:cNvSpPr/>
          <p:nvPr/>
        </p:nvSpPr>
        <p:spPr bwMode="auto">
          <a:xfrm>
            <a:off x="5486401" y="0"/>
            <a:ext cx="6705599" cy="685799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61061"/>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7670148" y="2014055"/>
            <a:ext cx="3543520" cy="3445444"/>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8705959" y="3582889"/>
            <a:ext cx="1507067" cy="307777"/>
          </a:xfrm>
          <a:prstGeom prst="rect">
            <a:avLst/>
          </a:prstGeom>
          <a:noFill/>
        </p:spPr>
        <p:txBody>
          <a:bodyPr wrap="square" lIns="0" tIns="0" rIns="0" bIns="0" rtlCol="0">
            <a:spAutoFit/>
          </a:bodyPr>
          <a:lstStyle/>
          <a:p>
            <a:pPr algn="l"/>
            <a:r>
              <a:rPr lang="en-US" sz="2000" b="1">
                <a:solidFill>
                  <a:schemeClr val="accent1"/>
                </a:solidFill>
              </a:rPr>
              <a:t>Placeholder</a:t>
            </a:r>
          </a:p>
        </p:txBody>
      </p:sp>
      <p:grpSp>
        <p:nvGrpSpPr>
          <p:cNvPr id="11" name="Group 10"/>
          <p:cNvGrpSpPr/>
          <p:nvPr/>
        </p:nvGrpSpPr>
        <p:grpSpPr>
          <a:xfrm>
            <a:off x="5508386" y="233115"/>
            <a:ext cx="6629399" cy="6624885"/>
            <a:chOff x="5486401" y="152399"/>
            <a:chExt cx="6710170" cy="6705601"/>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773" r="4542"/>
            <a:stretch/>
          </p:blipFill>
          <p:spPr>
            <a:xfrm>
              <a:off x="5486401" y="152399"/>
              <a:ext cx="6710170" cy="6705601"/>
            </a:xfrm>
            <a:prstGeom prst="rect">
              <a:avLst/>
            </a:prstGeom>
          </p:spPr>
        </p:pic>
        <p:sp>
          <p:nvSpPr>
            <p:cNvPr id="10" name="Rectangle 9"/>
            <p:cNvSpPr/>
            <p:nvPr/>
          </p:nvSpPr>
          <p:spPr bwMode="auto">
            <a:xfrm>
              <a:off x="5486401" y="2533650"/>
              <a:ext cx="190499" cy="9715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330247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32933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Building blocks for a Data Science Project</a:t>
            </a:r>
            <a:endParaRPr sz="4500" b="1">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7" name="Google Shape;4487;p170"/>
          <p:cNvCxnSpPr/>
          <p:nvPr/>
        </p:nvCxnSpPr>
        <p:spPr>
          <a:xfrm>
            <a:off x="5104058"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8" name="Google Shape;4488;p170"/>
          <p:cNvCxnSpPr/>
          <p:nvPr/>
        </p:nvCxnSpPr>
        <p:spPr>
          <a:xfrm>
            <a:off x="7225772" y="3927328"/>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9" name="Google Shape;4489;p170"/>
          <p:cNvCxnSpPr/>
          <p:nvPr/>
        </p:nvCxnSpPr>
        <p:spPr>
          <a:xfrm>
            <a:off x="9364327" y="391978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90" name="Google Shape;4490;p170"/>
          <p:cNvCxnSpPr>
            <a:stCxn id="4491" idx="2"/>
            <a:endCxn id="4492" idx="2"/>
          </p:cNvCxnSpPr>
          <p:nvPr/>
        </p:nvCxnSpPr>
        <p:spPr>
          <a:xfrm rot="5400000">
            <a:off x="6441270" y="928876"/>
            <a:ext cx="600" cy="8461800"/>
          </a:xfrm>
          <a:prstGeom prst="bentConnector3">
            <a:avLst>
              <a:gd name="adj1" fmla="val 68489343"/>
            </a:avLst>
          </a:prstGeom>
          <a:noFill/>
          <a:ln w="9525" cap="flat" cmpd="sng">
            <a:solidFill>
              <a:schemeClr val="dk2"/>
            </a:solidFill>
            <a:prstDash val="solid"/>
            <a:round/>
            <a:headEnd type="none" w="sm" len="sm"/>
            <a:tailEnd type="triangle" w="med" len="med"/>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spcFirstLastPara="1" wrap="square" lIns="89625" tIns="45700" rIns="89625" bIns="44800" anchor="t" anchorCtr="0">
              <a:noAutofit/>
            </a:bodyPr>
            <a:lstStyle/>
            <a:p>
              <a:pPr marL="0" marR="0" lvl="0" indent="0" algn="ctr" rtl="0">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name="adj1" fmla="val 0"/>
              <a:gd name="adj2" fmla="val 49033"/>
            </a:avLst>
          </a:prstGeom>
          <a:noFill/>
          <a:ln w="952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avLst/>
                  <a:gdLst/>
                  <a:ahLst/>
                  <a:cxnLst/>
                  <a:rect l="l" t="t" r="r" b="b"/>
                  <a:pathLst>
                    <a:path w="4510936" h="3835942" extrusionOk="0">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avLst/>
                    <a:gdLst/>
                    <a:ahLst/>
                    <a:cxnLst/>
                    <a:rect l="l" t="t" r="r" b="b"/>
                    <a:pathLst>
                      <a:path w="514698" h="1460046" extrusionOk="0">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avLst/>
                    <a:gdLst/>
                    <a:ahLst/>
                    <a:cxnLst/>
                    <a:rect l="l" t="t" r="r" b="b"/>
                    <a:pathLst>
                      <a:path w="619774" h="176687" extrusionOk="0">
                        <a:moveTo>
                          <a:pt x="619774" y="0"/>
                        </a:moveTo>
                        <a:cubicBezTo>
                          <a:pt x="554460" y="204107"/>
                          <a:pt x="205468" y="213631"/>
                          <a:pt x="0" y="118381"/>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avLst/>
                    <a:gdLst/>
                    <a:ahLst/>
                    <a:cxnLst/>
                    <a:rect l="l" t="t" r="r" b="b"/>
                    <a:pathLst>
                      <a:path w="136071" h="171450" extrusionOk="0">
                        <a:moveTo>
                          <a:pt x="0" y="0"/>
                        </a:moveTo>
                        <a:cubicBezTo>
                          <a:pt x="90058" y="31810"/>
                          <a:pt x="113388" y="112852"/>
                          <a:pt x="136071" y="17145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avLst/>
                    <a:gdLst/>
                    <a:ahLst/>
                    <a:cxnLst/>
                    <a:rect l="l" t="t" r="r" b="b"/>
                    <a:pathLst>
                      <a:path w="145596" h="224518" extrusionOk="0">
                        <a:moveTo>
                          <a:pt x="0" y="0"/>
                        </a:moveTo>
                        <a:cubicBezTo>
                          <a:pt x="12976" y="98771"/>
                          <a:pt x="56722" y="206432"/>
                          <a:pt x="145596" y="224518"/>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avLst/>
                    <a:gdLst/>
                    <a:ahLst/>
                    <a:cxnLst/>
                    <a:rect l="l" t="t" r="r" b="b"/>
                    <a:pathLst>
                      <a:path w="227226" h="43887" extrusionOk="0">
                        <a:moveTo>
                          <a:pt x="0" y="43887"/>
                        </a:moveTo>
                        <a:cubicBezTo>
                          <a:pt x="82580" y="4289"/>
                          <a:pt x="148065" y="-10008"/>
                          <a:pt x="227226" y="7147"/>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avLst/>
                    <a:gdLst/>
                    <a:ahLst/>
                    <a:cxnLst/>
                    <a:rect l="l" t="t" r="r" b="b"/>
                    <a:pathLst>
                      <a:path w="155969" h="151135" extrusionOk="0">
                        <a:moveTo>
                          <a:pt x="0" y="151135"/>
                        </a:moveTo>
                        <a:cubicBezTo>
                          <a:pt x="67471" y="118307"/>
                          <a:pt x="120134" y="58477"/>
                          <a:pt x="155969"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avLst/>
                    <a:gdLst/>
                    <a:ahLst/>
                    <a:cxnLst/>
                    <a:rect l="l" t="t" r="r" b="b"/>
                    <a:pathLst>
                      <a:path w="90056" h="421822" extrusionOk="0">
                        <a:moveTo>
                          <a:pt x="0" y="421822"/>
                        </a:moveTo>
                        <a:cubicBezTo>
                          <a:pt x="90175" y="294333"/>
                          <a:pt x="123598" y="206200"/>
                          <a:pt x="48985"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avLst/>
                    <a:gdLst/>
                    <a:ahLst/>
                    <a:cxnLst/>
                    <a:rect l="l" t="t" r="r" b="b"/>
                    <a:pathLst>
                      <a:path w="213632" h="50610" extrusionOk="0">
                        <a:moveTo>
                          <a:pt x="213632" y="0"/>
                        </a:moveTo>
                        <a:cubicBezTo>
                          <a:pt x="168195" y="32976"/>
                          <a:pt x="91725" y="65268"/>
                          <a:pt x="0" y="43542"/>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avLst/>
                    <a:gdLst/>
                    <a:ahLst/>
                    <a:cxnLst/>
                    <a:rect l="l" t="t" r="r" b="b"/>
                    <a:pathLst>
                      <a:path w="503464" h="154796" extrusionOk="0">
                        <a:moveTo>
                          <a:pt x="503464" y="106135"/>
                        </a:moveTo>
                        <a:cubicBezTo>
                          <a:pt x="387609" y="195203"/>
                          <a:pt x="72093" y="163243"/>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avLst/>
                    <a:gdLst/>
                    <a:ahLst/>
                    <a:cxnLst/>
                    <a:rect l="l" t="t" r="r" b="b"/>
                    <a:pathLst>
                      <a:path w="187779" h="318407" extrusionOk="0">
                        <a:moveTo>
                          <a:pt x="187779" y="318407"/>
                        </a:moveTo>
                        <a:cubicBezTo>
                          <a:pt x="179997" y="236640"/>
                          <a:pt x="132751" y="105419"/>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w="12700" cap="rnd" cmpd="sng">
                    <a:solidFill>
                      <a:schemeClr val="dk2"/>
                    </a:solidFill>
                    <a:prstDash val="solid"/>
                    <a:miter lim="800000"/>
                    <a:headEnd type="none" w="med" len="med"/>
                    <a:tailEnd type="none" w="med" len="med"/>
                  </a:ln>
                </p:spPr>
              </p:cxnSp>
              <p:cxnSp>
                <p:nvCxnSpPr>
                  <p:cNvPr id="4538" name="Google Shape;4538;p170"/>
                  <p:cNvCxnSpPr/>
                  <p:nvPr/>
                </p:nvCxnSpPr>
                <p:spPr>
                  <a:xfrm>
                    <a:off x="4997450" y="2413000"/>
                    <a:ext cx="296400" cy="721800"/>
                  </a:xfrm>
                  <a:prstGeom prst="straightConnector1">
                    <a:avLst/>
                  </a:prstGeom>
                  <a:noFill/>
                  <a:ln w="12700" cap="rnd" cmpd="sng">
                    <a:solidFill>
                      <a:schemeClr val="dk2"/>
                    </a:solidFill>
                    <a:prstDash val="solid"/>
                    <a:miter lim="800000"/>
                    <a:headEnd type="none" w="med" len="med"/>
                    <a:tailEnd type="none" w="med" len="med"/>
                  </a:ln>
                </p:spPr>
              </p:cxnSp>
              <p:cxnSp>
                <p:nvCxnSpPr>
                  <p:cNvPr id="4539" name="Google Shape;4539;p170"/>
                  <p:cNvCxnSpPr/>
                  <p:nvPr/>
                </p:nvCxnSpPr>
                <p:spPr>
                  <a:xfrm rot="10800000" flipH="1">
                    <a:off x="4762500" y="3143333"/>
                    <a:ext cx="520800" cy="86700"/>
                  </a:xfrm>
                  <a:prstGeom prst="straightConnector1">
                    <a:avLst/>
                  </a:prstGeom>
                  <a:noFill/>
                  <a:ln w="12700" cap="rnd" cmpd="sng">
                    <a:solidFill>
                      <a:schemeClr val="dk2"/>
                    </a:solidFill>
                    <a:prstDash val="solid"/>
                    <a:miter lim="800000"/>
                    <a:headEnd type="none" w="med" len="med"/>
                    <a:tailEnd type="none" w="med" len="med"/>
                  </a:ln>
                </p:spPr>
              </p:cxnSp>
              <p:cxnSp>
                <p:nvCxnSpPr>
                  <p:cNvPr id="4540" name="Google Shape;4540;p170"/>
                  <p:cNvCxnSpPr/>
                  <p:nvPr/>
                </p:nvCxnSpPr>
                <p:spPr>
                  <a:xfrm rot="10800000" flipH="1">
                    <a:off x="5039783" y="2641700"/>
                    <a:ext cx="300600" cy="241200"/>
                  </a:xfrm>
                  <a:prstGeom prst="straightConnector1">
                    <a:avLst/>
                  </a:prstGeom>
                  <a:noFill/>
                  <a:ln w="12700" cap="rnd" cmpd="sng">
                    <a:solidFill>
                      <a:schemeClr val="dk2"/>
                    </a:solidFill>
                    <a:prstDash val="solid"/>
                    <a:miter lim="800000"/>
                    <a:headEnd type="none" w="med" len="med"/>
                    <a:tailEnd type="none" w="med" len="med"/>
                  </a:ln>
                </p:spPr>
              </p:cxnSp>
              <p:cxnSp>
                <p:nvCxnSpPr>
                  <p:cNvPr id="4541" name="Google Shape;4541;p170"/>
                  <p:cNvCxnSpPr/>
                  <p:nvPr/>
                </p:nvCxnSpPr>
                <p:spPr>
                  <a:xfrm rot="10800000" flipH="1">
                    <a:off x="4413250" y="2413100"/>
                    <a:ext cx="571500" cy="126900"/>
                  </a:xfrm>
                  <a:prstGeom prst="straightConnector1">
                    <a:avLst/>
                  </a:prstGeom>
                  <a:noFill/>
                  <a:ln w="12700" cap="rnd" cmpd="sng">
                    <a:solidFill>
                      <a:schemeClr val="dk2"/>
                    </a:solidFill>
                    <a:prstDash val="solid"/>
                    <a:miter lim="800000"/>
                    <a:headEnd type="none" w="med" len="med"/>
                    <a:tailEnd type="none" w="med" len="med"/>
                  </a:ln>
                </p:spPr>
              </p:cxnSp>
              <p:cxnSp>
                <p:nvCxnSpPr>
                  <p:cNvPr id="4542" name="Google Shape;4542;p170"/>
                  <p:cNvCxnSpPr/>
                  <p:nvPr/>
                </p:nvCxnSpPr>
                <p:spPr>
                  <a:xfrm rot="10800000" flipH="1">
                    <a:off x="4703233" y="2450050"/>
                    <a:ext cx="251400" cy="248700"/>
                  </a:xfrm>
                  <a:prstGeom prst="straightConnector1">
                    <a:avLst/>
                  </a:prstGeom>
                  <a:noFill/>
                  <a:ln w="12700" cap="rnd" cmpd="sng">
                    <a:solidFill>
                      <a:schemeClr val="dk2"/>
                    </a:solidFill>
                    <a:prstDash val="solid"/>
                    <a:miter lim="800000"/>
                    <a:headEnd type="none" w="med" len="med"/>
                    <a:tailEnd type="none" w="med" len="med"/>
                  </a:ln>
                </p:spPr>
              </p:cxnSp>
              <p:cxnSp>
                <p:nvCxnSpPr>
                  <p:cNvPr id="4543" name="Google Shape;4543;p170"/>
                  <p:cNvCxnSpPr/>
                  <p:nvPr/>
                </p:nvCxnSpPr>
                <p:spPr>
                  <a:xfrm rot="10800000" flipH="1">
                    <a:off x="4762500" y="2402283"/>
                    <a:ext cx="232800" cy="821400"/>
                  </a:xfrm>
                  <a:prstGeom prst="straightConnector1">
                    <a:avLst/>
                  </a:prstGeom>
                  <a:noFill/>
                  <a:ln w="12700" cap="rnd" cmpd="sng">
                    <a:solidFill>
                      <a:schemeClr val="dk2"/>
                    </a:solidFill>
                    <a:prstDash val="solid"/>
                    <a:miter lim="800000"/>
                    <a:headEnd type="none" w="med" len="med"/>
                    <a:tailEnd type="none" w="med" len="med"/>
                  </a:ln>
                </p:spPr>
              </p:cxnSp>
              <p:cxnSp>
                <p:nvCxnSpPr>
                  <p:cNvPr id="4544" name="Google Shape;4544;p170"/>
                  <p:cNvCxnSpPr/>
                  <p:nvPr/>
                </p:nvCxnSpPr>
                <p:spPr>
                  <a:xfrm rot="10800000">
                    <a:off x="4273550" y="2984383"/>
                    <a:ext cx="495300" cy="252000"/>
                  </a:xfrm>
                  <a:prstGeom prst="straightConnector1">
                    <a:avLst/>
                  </a:prstGeom>
                  <a:noFill/>
                  <a:ln w="12700" cap="rnd" cmpd="sng">
                    <a:solidFill>
                      <a:schemeClr val="dk2"/>
                    </a:solidFill>
                    <a:prstDash val="solid"/>
                    <a:miter lim="800000"/>
                    <a:headEnd type="none" w="med" len="med"/>
                    <a:tailEnd type="none" w="med" len="med"/>
                  </a:ln>
                </p:spPr>
              </p:cxnSp>
              <p:cxnSp>
                <p:nvCxnSpPr>
                  <p:cNvPr id="4545" name="Google Shape;4545;p170"/>
                  <p:cNvCxnSpPr/>
                  <p:nvPr/>
                </p:nvCxnSpPr>
                <p:spPr>
                  <a:xfrm rot="10800000">
                    <a:off x="4417483" y="2537850"/>
                    <a:ext cx="647700" cy="338700"/>
                  </a:xfrm>
                  <a:prstGeom prst="straightConnector1">
                    <a:avLst/>
                  </a:prstGeom>
                  <a:noFill/>
                  <a:ln w="12700" cap="rnd" cmpd="sng">
                    <a:solidFill>
                      <a:schemeClr val="dk2"/>
                    </a:solidFill>
                    <a:prstDash val="solid"/>
                    <a:miter lim="800000"/>
                    <a:headEnd type="none" w="med" len="med"/>
                    <a:tailEnd type="none" w="med" len="med"/>
                  </a:ln>
                </p:spPr>
              </p:cxnSp>
              <p:cxnSp>
                <p:nvCxnSpPr>
                  <p:cNvPr id="4546" name="Google Shape;4546;p170"/>
                  <p:cNvCxnSpPr/>
                  <p:nvPr/>
                </p:nvCxnSpPr>
                <p:spPr>
                  <a:xfrm rot="10800000" flipH="1">
                    <a:off x="4277783" y="2874383"/>
                    <a:ext cx="770400" cy="108000"/>
                  </a:xfrm>
                  <a:prstGeom prst="straightConnector1">
                    <a:avLst/>
                  </a:prstGeom>
                  <a:noFill/>
                  <a:ln w="12700" cap="rnd" cmpd="sng">
                    <a:solidFill>
                      <a:schemeClr val="dk2"/>
                    </a:solidFill>
                    <a:prstDash val="solid"/>
                    <a:miter lim="800000"/>
                    <a:headEnd type="none" w="med" len="med"/>
                    <a:tailEnd type="none" w="med" len="med"/>
                  </a:ln>
                </p:spPr>
              </p:cxnSp>
              <p:cxnSp>
                <p:nvCxnSpPr>
                  <p:cNvPr id="4547" name="Google Shape;4547;p170"/>
                  <p:cNvCxnSpPr/>
                  <p:nvPr/>
                </p:nvCxnSpPr>
                <p:spPr>
                  <a:xfrm rot="10800000">
                    <a:off x="4413333" y="2531633"/>
                    <a:ext cx="353400" cy="698400"/>
                  </a:xfrm>
                  <a:prstGeom prst="straightConnector1">
                    <a:avLst/>
                  </a:prstGeom>
                  <a:noFill/>
                  <a:ln w="12700" cap="rnd" cmpd="sng">
                    <a:solidFill>
                      <a:schemeClr val="dk2"/>
                    </a:solidFill>
                    <a:prstDash val="solid"/>
                    <a:miter lim="800000"/>
                    <a:headEnd type="none" w="med" len="med"/>
                    <a:tailEnd type="none" w="med" len="med"/>
                  </a:ln>
                </p:spPr>
              </p:cxnSp>
              <p:cxnSp>
                <p:nvCxnSpPr>
                  <p:cNvPr id="4548" name="Google Shape;4548;p170"/>
                  <p:cNvCxnSpPr/>
                  <p:nvPr/>
                </p:nvCxnSpPr>
                <p:spPr>
                  <a:xfrm rot="10800000">
                    <a:off x="4716033" y="2698833"/>
                    <a:ext cx="50700" cy="543900"/>
                  </a:xfrm>
                  <a:prstGeom prst="straightConnector1">
                    <a:avLst/>
                  </a:prstGeom>
                  <a:noFill/>
                  <a:ln w="12700" cap="rnd" cmpd="sng">
                    <a:solidFill>
                      <a:schemeClr val="dk2"/>
                    </a:solidFill>
                    <a:prstDash val="solid"/>
                    <a:miter lim="800000"/>
                    <a:headEnd type="none" w="med" len="med"/>
                    <a:tailEnd type="none" w="med" len="med"/>
                  </a:ln>
                </p:spPr>
              </p:cxnSp>
              <p:cxnSp>
                <p:nvCxnSpPr>
                  <p:cNvPr id="4549" name="Google Shape;4549;p170"/>
                  <p:cNvCxnSpPr/>
                  <p:nvPr/>
                </p:nvCxnSpPr>
                <p:spPr>
                  <a:xfrm rot="10800000">
                    <a:off x="5052533" y="2899750"/>
                    <a:ext cx="234900" cy="218100"/>
                  </a:xfrm>
                  <a:prstGeom prst="straightConnector1">
                    <a:avLst/>
                  </a:prstGeom>
                  <a:noFill/>
                  <a:ln w="12700" cap="rnd" cmpd="sng">
                    <a:solidFill>
                      <a:schemeClr val="dk2"/>
                    </a:solidFill>
                    <a:prstDash val="solid"/>
                    <a:miter lim="800000"/>
                    <a:headEnd type="none" w="med" len="med"/>
                    <a:tailEnd type="none" w="med" len="med"/>
                  </a:ln>
                </p:spPr>
              </p:cxnSp>
              <p:cxnSp>
                <p:nvCxnSpPr>
                  <p:cNvPr id="4550" name="Google Shape;4550;p170"/>
                  <p:cNvCxnSpPr/>
                  <p:nvPr/>
                </p:nvCxnSpPr>
                <p:spPr>
                  <a:xfrm rot="10800000" flipH="1">
                    <a:off x="4762500" y="2876533"/>
                    <a:ext cx="292200" cy="340800"/>
                  </a:xfrm>
                  <a:prstGeom prst="straightConnector1">
                    <a:avLst/>
                  </a:prstGeom>
                  <a:noFill/>
                  <a:ln w="12700" cap="rnd" cmpd="sng">
                    <a:solidFill>
                      <a:schemeClr val="dk2"/>
                    </a:solidFill>
                    <a:prstDash val="solid"/>
                    <a:miter lim="800000"/>
                    <a:headEnd type="none" w="med" len="med"/>
                    <a:tailEnd type="none" w="med" len="med"/>
                  </a:ln>
                </p:spPr>
              </p:cxnSp>
            </p:grpSp>
            <p:sp>
              <p:nvSpPr>
                <p:cNvPr id="4551" name="Google Shape;4551;p170"/>
                <p:cNvSpPr/>
                <p:nvPr/>
              </p:nvSpPr>
              <p:spPr>
                <a:xfrm>
                  <a:off x="4938065" y="2353385"/>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592" name="Google Shape;4592;p170"/>
            <p:cNvSpPr/>
            <p:nvPr/>
          </p:nvSpPr>
          <p:spPr>
            <a:xfrm>
              <a:off x="3915354" y="3352113"/>
              <a:ext cx="846553" cy="780935"/>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w="12700" cap="flat" cmpd="sng">
                <a:solidFill>
                  <a:schemeClr val="dk2"/>
                </a:solidFill>
                <a:prstDash val="solid"/>
                <a:round/>
                <a:headEnd type="none" w="sm" len="sm"/>
                <a:tailEnd type="none" w="sm" len="sm"/>
              </a:ln>
            </p:spPr>
          </p:cxnSp>
          <p:sp>
            <p:nvSpPr>
              <p:cNvPr id="4595" name="Google Shape;4595;p170"/>
              <p:cNvSpPr/>
              <p:nvPr/>
            </p:nvSpPr>
            <p:spPr>
              <a:xfrm>
                <a:off x="55659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w="12700" cap="flat" cmpd="sng">
                  <a:solidFill>
                    <a:schemeClr val="dk2"/>
                  </a:solidFill>
                  <a:prstDash val="solid"/>
                  <a:round/>
                  <a:headEnd type="none" w="sm" len="sm"/>
                  <a:tailEnd type="none" w="sm" len="sm"/>
                </a:ln>
              </p:spPr>
            </p:cxnSp>
            <p:cxnSp>
              <p:nvCxnSpPr>
                <p:cNvPr id="4602" name="Google Shape;4602;p170"/>
                <p:cNvCxnSpPr/>
                <p:nvPr/>
              </p:nvCxnSpPr>
              <p:spPr>
                <a:xfrm>
                  <a:off x="1873250" y="3448050"/>
                  <a:ext cx="1314300" cy="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07" name="Google Shape;4607;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4612" name="Google Shape;4612;p170"/>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4614" name="Google Shape;4614;p170"/>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19" name="Google Shape;4619;p170"/>
                <p:cNvCxnSpPr/>
                <p:nvPr/>
              </p:nvCxnSpPr>
              <p:spPr>
                <a:xfrm>
                  <a:off x="1934666" y="4288341"/>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0" name="Google Shape;4620;p170"/>
                <p:cNvCxnSpPr/>
                <p:nvPr/>
              </p:nvCxnSpPr>
              <p:spPr>
                <a:xfrm>
                  <a:off x="1934666" y="4815238"/>
                  <a:ext cx="5955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1" name="Google Shape;4621;p170"/>
                <p:cNvCxnSpPr/>
                <p:nvPr/>
              </p:nvCxnSpPr>
              <p:spPr>
                <a:xfrm>
                  <a:off x="1064149" y="3279731"/>
                  <a:ext cx="1438500" cy="0"/>
                </a:xfrm>
                <a:prstGeom prst="straightConnector1">
                  <a:avLst/>
                </a:prstGeom>
                <a:noFill/>
                <a:ln w="12700" cap="flat" cmpd="sng">
                  <a:solidFill>
                    <a:schemeClr val="dk2"/>
                  </a:solidFill>
                  <a:prstDash val="solid"/>
                  <a:miter lim="800000"/>
                  <a:headEnd type="none" w="med" len="med"/>
                  <a:tailEnd type="none" w="med" len="med"/>
                </a:ln>
              </p:spPr>
            </p:cxnSp>
            <p:sp>
              <p:nvSpPr>
                <p:cNvPr id="4622" name="Google Shape;4622;p170"/>
                <p:cNvSpPr/>
                <p:nvPr/>
              </p:nvSpPr>
              <p:spPr>
                <a:xfrm>
                  <a:off x="514349" y="3280373"/>
                  <a:ext cx="2565735" cy="2794825"/>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cmpd="sng">
                  <a:solidFill>
                    <a:schemeClr val="dk2"/>
                  </a:solidFill>
                  <a:prstDash val="solid"/>
                  <a:miter lim="800000"/>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700"/>
                    <a:buFont typeface="Quattrocento Sans"/>
                    <a:buNone/>
                  </a:pPr>
                  <a:endParaRPr sz="1700" b="0" i="0" u="none" strike="noStrike" cap="non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avLst/>
                <a:gdLst/>
                <a:ahLst/>
                <a:cxnLst/>
                <a:rect l="l" t="t" r="r" b="b"/>
                <a:pathLst>
                  <a:path w="128338" h="100401" extrusionOk="0">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31" name="Google Shape;4631;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name="adj1" fmla="val 50000"/>
                <a:gd name="adj2" fmla="val 6944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93"/>
                                        </p:tgtEl>
                                        <p:attrNameLst>
                                          <p:attrName>style.visibility</p:attrName>
                                        </p:attrNameLst>
                                      </p:cBhvr>
                                      <p:to>
                                        <p:strVal val="visible"/>
                                      </p:to>
                                    </p:set>
                                    <p:animEffect transition="in" filter="fade">
                                      <p:cBhvr>
                                        <p:cTn id="7" dur="500"/>
                                        <p:tgtEl>
                                          <p:spTgt spid="4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14"/>
                                        </p:tgtEl>
                                        <p:attrNameLst>
                                          <p:attrName>style.visibility</p:attrName>
                                        </p:attrNameLst>
                                      </p:cBhvr>
                                      <p:to>
                                        <p:strVal val="visible"/>
                                      </p:to>
                                    </p:set>
                                    <p:animEffect transition="in" filter="fade">
                                      <p:cBhvr>
                                        <p:cTn id="11" dur="500"/>
                                        <p:tgtEl>
                                          <p:spTgt spid="45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15"/>
                                        </p:tgtEl>
                                        <p:attrNameLst>
                                          <p:attrName>style.visibility</p:attrName>
                                        </p:attrNameLst>
                                      </p:cBhvr>
                                      <p:to>
                                        <p:strVal val="visible"/>
                                      </p:to>
                                    </p:set>
                                    <p:animEffect transition="in" filter="fade">
                                      <p:cBhvr>
                                        <p:cTn id="15" dur="500"/>
                                        <p:tgtEl>
                                          <p:spTgt spid="45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86"/>
                                        </p:tgtEl>
                                        <p:attrNameLst>
                                          <p:attrName>style.visibility</p:attrName>
                                        </p:attrNameLst>
                                      </p:cBhvr>
                                      <p:to>
                                        <p:strVal val="visible"/>
                                      </p:to>
                                    </p:set>
                                    <p:animEffect transition="in" filter="fade">
                                      <p:cBhvr>
                                        <p:cTn id="19" dur="500"/>
                                        <p:tgtEl>
                                          <p:spTgt spid="44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87"/>
                                        </p:tgtEl>
                                        <p:attrNameLst>
                                          <p:attrName>style.visibility</p:attrName>
                                        </p:attrNameLst>
                                      </p:cBhvr>
                                      <p:to>
                                        <p:strVal val="visible"/>
                                      </p:to>
                                    </p:set>
                                    <p:animEffect transition="in" filter="fade">
                                      <p:cBhvr>
                                        <p:cTn id="23" dur="500"/>
                                        <p:tgtEl>
                                          <p:spTgt spid="45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87"/>
                                        </p:tgtEl>
                                        <p:attrNameLst>
                                          <p:attrName>style.visibility</p:attrName>
                                        </p:attrNameLst>
                                      </p:cBhvr>
                                      <p:to>
                                        <p:strVal val="visible"/>
                                      </p:to>
                                    </p:set>
                                    <p:animEffect transition="in" filter="fade">
                                      <p:cBhvr>
                                        <p:cTn id="27" dur="500"/>
                                        <p:tgtEl>
                                          <p:spTgt spid="44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59"/>
                                        </p:tgtEl>
                                        <p:attrNameLst>
                                          <p:attrName>style.visibility</p:attrName>
                                        </p:attrNameLst>
                                      </p:cBhvr>
                                      <p:to>
                                        <p:strVal val="visible"/>
                                      </p:to>
                                    </p:set>
                                    <p:animEffect transition="in" filter="fade">
                                      <p:cBhvr>
                                        <p:cTn id="31" dur="500"/>
                                        <p:tgtEl>
                                          <p:spTgt spid="455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26"/>
                                        </p:tgtEl>
                                        <p:attrNameLst>
                                          <p:attrName>style.visibility</p:attrName>
                                        </p:attrNameLst>
                                      </p:cBhvr>
                                      <p:to>
                                        <p:strVal val="visible"/>
                                      </p:to>
                                    </p:set>
                                    <p:animEffect transition="in" filter="fade">
                                      <p:cBhvr>
                                        <p:cTn id="39" dur="500"/>
                                        <p:tgtEl>
                                          <p:spTgt spid="46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89"/>
                                        </p:tgtEl>
                                        <p:attrNameLst>
                                          <p:attrName>style.visibility</p:attrName>
                                        </p:attrNameLst>
                                      </p:cBhvr>
                                      <p:to>
                                        <p:strVal val="visible"/>
                                      </p:to>
                                    </p:set>
                                    <p:animEffect transition="in" filter="fade">
                                      <p:cBhvr>
                                        <p:cTn id="43" dur="500"/>
                                        <p:tgtEl>
                                          <p:spTgt spid="448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03"/>
                                        </p:tgtEl>
                                        <p:attrNameLst>
                                          <p:attrName>style.visibility</p:attrName>
                                        </p:attrNameLst>
                                      </p:cBhvr>
                                      <p:to>
                                        <p:strVal val="visible"/>
                                      </p:to>
                                    </p:set>
                                    <p:animEffect transition="in" filter="fade">
                                      <p:cBhvr>
                                        <p:cTn id="47" dur="500"/>
                                        <p:tgtEl>
                                          <p:spTgt spid="46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90"/>
                                        </p:tgtEl>
                                        <p:attrNameLst>
                                          <p:attrName>style.visibility</p:attrName>
                                        </p:attrNameLst>
                                      </p:cBhvr>
                                      <p:to>
                                        <p:strVal val="visible"/>
                                      </p:to>
                                    </p:set>
                                    <p:animEffect transition="in" filter="fade">
                                      <p:cBhvr>
                                        <p:cTn id="51" dur="5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2915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val="11727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Automated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solidFill>
                  <a:srgbClr val="002050"/>
                </a:solidFill>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7" name="Group 6">
            <a:extLst>
              <a:ext uri="{FF2B5EF4-FFF2-40B4-BE49-F238E27FC236}">
                <a16:creationId xmlns:a16="http://schemas.microsoft.com/office/drawing/2014/main"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grpSp>
      <p:grpSp>
        <p:nvGrpSpPr>
          <p:cNvPr id="20" name="Group 19">
            <a:extLst>
              <a:ext uri="{FF2B5EF4-FFF2-40B4-BE49-F238E27FC236}">
                <a16:creationId xmlns:a16="http://schemas.microsoft.com/office/drawing/2014/main"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grpSp>
      <p:grpSp>
        <p:nvGrpSpPr>
          <p:cNvPr id="24" name="Group 23">
            <a:extLst>
              <a:ext uri="{FF2B5EF4-FFF2-40B4-BE49-F238E27FC236}">
                <a16:creationId xmlns:a16="http://schemas.microsoft.com/office/drawing/2014/main"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22" name="Group 21">
            <a:extLst>
              <a:ext uri="{FF2B5EF4-FFF2-40B4-BE49-F238E27FC236}">
                <a16:creationId xmlns:a16="http://schemas.microsoft.com/office/drawing/2014/main"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IoT Hubs</a:t>
              </a:r>
              <a:endParaRPr lang="en-US" sz="1078" kern="0">
                <a:solidFill>
                  <a:srgbClr val="FFFFFF"/>
                </a:solidFill>
                <a:latin typeface="Segoe UI"/>
              </a:endParaRPr>
            </a:p>
          </p:txBody>
        </p:sp>
      </p:grpSp>
      <p:grpSp>
        <p:nvGrpSpPr>
          <p:cNvPr id="23" name="Group 22">
            <a:extLst>
              <a:ext uri="{FF2B5EF4-FFF2-40B4-BE49-F238E27FC236}">
                <a16:creationId xmlns:a16="http://schemas.microsoft.com/office/drawing/2014/main"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91709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CD4938-E867-B54C-8ED7-27FCB930330C}"/>
              </a:ext>
            </a:extLst>
          </p:cNvPr>
          <p:cNvSpPr>
            <a:spLocks noGrp="1"/>
          </p:cNvSpPr>
          <p:nvPr>
            <p:ph type="ctrTitle"/>
          </p:nvPr>
        </p:nvSpPr>
        <p:spPr/>
        <p:txBody>
          <a:bodyPr/>
          <a:lstStyle/>
          <a:p>
            <a:r>
              <a:rPr lang="en-US" dirty="0"/>
              <a:t>AI is new SQL</a:t>
            </a:r>
          </a:p>
        </p:txBody>
      </p:sp>
      <p:sp>
        <p:nvSpPr>
          <p:cNvPr id="4" name="Text Placeholder 3">
            <a:extLst>
              <a:ext uri="{FF2B5EF4-FFF2-40B4-BE49-F238E27FC236}">
                <a16:creationId xmlns:a16="http://schemas.microsoft.com/office/drawing/2014/main" id="{1273896E-04F6-D64D-ADAF-4D8A350604FB}"/>
              </a:ext>
            </a:extLst>
          </p:cNvPr>
          <p:cNvSpPr>
            <a:spLocks noGrp="1"/>
          </p:cNvSpPr>
          <p:nvPr>
            <p:ph type="subTitle" idx="1"/>
          </p:nvPr>
        </p:nvSpPr>
        <p:spPr/>
        <p:txBody>
          <a:bodyPr/>
          <a:lstStyle/>
          <a:p>
            <a:r>
              <a:rPr lang="en-US" dirty="0"/>
              <a:t>Trends and Advancements in space of Computer Vision and NLP</a:t>
            </a:r>
          </a:p>
        </p:txBody>
      </p:sp>
    </p:spTree>
    <p:extLst>
      <p:ext uri="{BB962C8B-B14F-4D97-AF65-F5344CB8AC3E}">
        <p14:creationId xmlns:p14="http://schemas.microsoft.com/office/powerpoint/2010/main" val="1463771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AI Ecosystem</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1</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93FECC-BE79-B24D-8DFC-549245290BCE}"/>
              </a:ext>
            </a:extLst>
          </p:cNvPr>
          <p:cNvSpPr>
            <a:spLocks noGrp="1"/>
          </p:cNvSpPr>
          <p:nvPr>
            <p:ph type="title"/>
          </p:nvPr>
        </p:nvSpPr>
        <p:spPr>
          <a:xfrm>
            <a:off x="831850" y="713678"/>
            <a:ext cx="10631604" cy="4549698"/>
          </a:xfrm>
        </p:spPr>
        <p:txBody>
          <a:bodyPr>
            <a:noAutofit/>
          </a:bodyPr>
          <a:lstStyle/>
          <a:p>
            <a:pPr algn="just"/>
            <a:r>
              <a:rPr lang="en-US" sz="3600" dirty="0"/>
              <a:t>Data scientists now have increasing amounts of data to prepare, analyze and group — and from which to draw conclusions. Given the amount of data, exploring all possibilities becomes impossible. This means businesses can miss key insights from hypotheses the data scientists don’t have the capacity to explore.</a:t>
            </a:r>
          </a:p>
        </p:txBody>
      </p:sp>
    </p:spTree>
    <p:extLst>
      <p:ext uri="{BB962C8B-B14F-4D97-AF65-F5344CB8AC3E}">
        <p14:creationId xmlns:p14="http://schemas.microsoft.com/office/powerpoint/2010/main" val="2325594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740F-747D-BD46-9702-91DFE04EA5A1}"/>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C3271B4-A7C5-1244-9C92-AC5F6AE7E713}"/>
              </a:ext>
            </a:extLst>
          </p:cNvPr>
          <p:cNvPicPr>
            <a:picLocks noGrp="1" noChangeAspect="1"/>
          </p:cNvPicPr>
          <p:nvPr>
            <p:ph idx="1"/>
          </p:nvPr>
        </p:nvPicPr>
        <p:blipFill>
          <a:blip r:embed="rId2"/>
          <a:stretch>
            <a:fillRect/>
          </a:stretch>
        </p:blipFill>
        <p:spPr>
          <a:xfrm>
            <a:off x="838200" y="365125"/>
            <a:ext cx="10515600" cy="2098654"/>
          </a:xfrm>
        </p:spPr>
      </p:pic>
      <p:pic>
        <p:nvPicPr>
          <p:cNvPr id="7" name="Picture 6" descr="A screenshot of a cell phone&#10;&#10;Description automatically generated">
            <a:extLst>
              <a:ext uri="{FF2B5EF4-FFF2-40B4-BE49-F238E27FC236}">
                <a16:creationId xmlns:a16="http://schemas.microsoft.com/office/drawing/2014/main" id="{D26611D2-268F-714F-B4ED-E145796ECD50}"/>
              </a:ext>
            </a:extLst>
          </p:cNvPr>
          <p:cNvPicPr>
            <a:picLocks noChangeAspect="1"/>
          </p:cNvPicPr>
          <p:nvPr/>
        </p:nvPicPr>
        <p:blipFill>
          <a:blip r:embed="rId3"/>
          <a:stretch>
            <a:fillRect/>
          </a:stretch>
        </p:blipFill>
        <p:spPr>
          <a:xfrm>
            <a:off x="2050663" y="2543584"/>
            <a:ext cx="7473176" cy="4028666"/>
          </a:xfrm>
          <a:prstGeom prst="rect">
            <a:avLst/>
          </a:prstGeom>
        </p:spPr>
      </p:pic>
    </p:spTree>
    <p:extLst>
      <p:ext uri="{BB962C8B-B14F-4D97-AF65-F5344CB8AC3E}">
        <p14:creationId xmlns:p14="http://schemas.microsoft.com/office/powerpoint/2010/main" val="106492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4C3E-A1EA-8541-B880-EB2D3D843576}"/>
              </a:ext>
            </a:extLst>
          </p:cNvPr>
          <p:cNvSpPr>
            <a:spLocks noGrp="1"/>
          </p:cNvSpPr>
          <p:nvPr>
            <p:ph type="title"/>
          </p:nvPr>
        </p:nvSpPr>
        <p:spPr/>
        <p:txBody>
          <a:bodyPr/>
          <a:lstStyle/>
          <a:p>
            <a:r>
              <a:rPr lang="en-US" dirty="0"/>
              <a:t>AI-driven development</a:t>
            </a:r>
            <a:br>
              <a:rPr lang="en-US" dirty="0"/>
            </a:br>
            <a:endParaRPr lang="en-US" dirty="0"/>
          </a:p>
        </p:txBody>
      </p:sp>
      <p:sp>
        <p:nvSpPr>
          <p:cNvPr id="3" name="Text Placeholder 2">
            <a:extLst>
              <a:ext uri="{FF2B5EF4-FFF2-40B4-BE49-F238E27FC236}">
                <a16:creationId xmlns:a16="http://schemas.microsoft.com/office/drawing/2014/main" id="{24243D47-87EE-3D45-8D03-E798A2D6B4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5204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0C4EC2-173E-414E-9648-D1660E99545F}"/>
              </a:ext>
            </a:extLst>
          </p:cNvPr>
          <p:cNvSpPr>
            <a:spLocks noGrp="1"/>
          </p:cNvSpPr>
          <p:nvPr>
            <p:ph type="title"/>
          </p:nvPr>
        </p:nvSpPr>
        <p:spPr/>
        <p:txBody>
          <a:bodyPr/>
          <a:lstStyle/>
          <a:p>
            <a:r>
              <a:rPr lang="en-US" dirty="0"/>
              <a:t>AI Services</a:t>
            </a:r>
          </a:p>
        </p:txBody>
      </p:sp>
      <p:sp>
        <p:nvSpPr>
          <p:cNvPr id="5" name="Content Placeholder 4">
            <a:extLst>
              <a:ext uri="{FF2B5EF4-FFF2-40B4-BE49-F238E27FC236}">
                <a16:creationId xmlns:a16="http://schemas.microsoft.com/office/drawing/2014/main" id="{61B39EDD-6619-DC48-B3D0-6BDDAD5FE314}"/>
              </a:ext>
            </a:extLst>
          </p:cNvPr>
          <p:cNvSpPr>
            <a:spLocks noGrp="1"/>
          </p:cNvSpPr>
          <p:nvPr>
            <p:ph idx="1"/>
          </p:nvPr>
        </p:nvSpPr>
        <p:spPr/>
        <p:txBody>
          <a:bodyPr/>
          <a:lstStyle/>
          <a:p>
            <a:r>
              <a:rPr lang="en-US" dirty="0"/>
              <a:t>AI-driven development looks at tools, technologies and best practices for embedding AI into applications and using AI</a:t>
            </a:r>
          </a:p>
          <a:p>
            <a:r>
              <a:rPr lang="it" dirty="0"/>
              <a:t>AI infrastructure, AI frameworks ,AI platforms , AI Services</a:t>
            </a:r>
          </a:p>
          <a:p>
            <a:endParaRPr lang="it" dirty="0"/>
          </a:p>
          <a:p>
            <a:pPr marL="0" indent="0">
              <a:buNone/>
            </a:pPr>
            <a:r>
              <a:rPr lang="en-US" dirty="0"/>
              <a:t>“Technology and thinking will shift to a point where the experience will connect people with hundreds of edge devices”</a:t>
            </a:r>
            <a:endParaRPr lang="it" dirty="0"/>
          </a:p>
          <a:p>
            <a:endParaRPr lang="en-US" dirty="0"/>
          </a:p>
          <a:p>
            <a:endParaRPr lang="en-US" dirty="0"/>
          </a:p>
        </p:txBody>
      </p:sp>
    </p:spTree>
    <p:extLst>
      <p:ext uri="{BB962C8B-B14F-4D97-AF65-F5344CB8AC3E}">
        <p14:creationId xmlns:p14="http://schemas.microsoft.com/office/powerpoint/2010/main" val="3293574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21E9E-BF05-EB43-BE24-4E18B0C39104}"/>
              </a:ext>
            </a:extLst>
          </p:cNvPr>
          <p:cNvSpPr>
            <a:spLocks noGrp="1"/>
          </p:cNvSpPr>
          <p:nvPr>
            <p:ph type="title"/>
          </p:nvPr>
        </p:nvSpPr>
        <p:spPr/>
        <p:txBody>
          <a:bodyPr/>
          <a:lstStyle/>
          <a:p>
            <a:r>
              <a:rPr lang="en-US" dirty="0"/>
              <a:t>“By 2020, more than 40% of data science tasks will be automated”</a:t>
            </a:r>
          </a:p>
        </p:txBody>
      </p:sp>
      <p:sp>
        <p:nvSpPr>
          <p:cNvPr id="5" name="Text Placeholder 4">
            <a:extLst>
              <a:ext uri="{FF2B5EF4-FFF2-40B4-BE49-F238E27FC236}">
                <a16:creationId xmlns:a16="http://schemas.microsoft.com/office/drawing/2014/main" id="{B411696C-C524-A04F-B6C5-86842D430874}"/>
              </a:ext>
            </a:extLst>
          </p:cNvPr>
          <p:cNvSpPr>
            <a:spLocks noGrp="1"/>
          </p:cNvSpPr>
          <p:nvPr>
            <p:ph type="body" idx="1"/>
          </p:nvPr>
        </p:nvSpPr>
        <p:spPr/>
        <p:txBody>
          <a:bodyPr/>
          <a:lstStyle/>
          <a:p>
            <a:r>
              <a:rPr lang="en-US" dirty="0"/>
              <a:t>What does it mean to us ? </a:t>
            </a:r>
          </a:p>
        </p:txBody>
      </p:sp>
    </p:spTree>
    <p:extLst>
      <p:ext uri="{BB962C8B-B14F-4D97-AF65-F5344CB8AC3E}">
        <p14:creationId xmlns:p14="http://schemas.microsoft.com/office/powerpoint/2010/main" val="4063099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Faces, images, emotion recognition and video intelligence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Spoken language processing, speaker recognition, custom speech recognition</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Complex tasks processing, knowledge exploration, intelligent recommendations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Bing engine capabilities for Web, Autosuggest, Image, Video and News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a:ln>
                  <a:noFill/>
                </a:ln>
                <a:solidFill>
                  <a:srgbClr val="505050"/>
                </a:solidFill>
                <a:effectLst/>
                <a:uLnTx/>
                <a:uFillTx/>
                <a:latin typeface="Segoe UI"/>
                <a:ea typeface="+mn-ea"/>
                <a:cs typeface="+mn-cs"/>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Language Understanding Intelligent Service</a:t>
            </a: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Auto Suggest API</a:t>
            </a: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Speech</a:t>
            </a: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CRIS</a:t>
            </a: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Text Analytics</a:t>
            </a: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Academic Knowledge</a:t>
            </a: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Recommendations</a:t>
            </a: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Search API</a:t>
            </a: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Video Search API</a:t>
            </a: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News Search API</a:t>
            </a: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Computer Vision</a:t>
            </a: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Face</a:t>
            </a: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Video</a:t>
            </a:r>
          </a:p>
        </p:txBody>
      </p:sp>
    </p:spTree>
    <p:extLst>
      <p:ext uri="{BB962C8B-B14F-4D97-AF65-F5344CB8AC3E}">
        <p14:creationId xmlns:p14="http://schemas.microsoft.com/office/powerpoint/2010/main" val="38765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a:ln>
                      <a:noFill/>
                    </a:ln>
                    <a:solidFill>
                      <a:schemeClr val="tx1"/>
                    </a:solidFill>
                    <a:effectLst/>
                    <a:uLnTx/>
                    <a:uFillTx/>
                    <a:latin typeface="Segoe UI"/>
                    <a:ea typeface="+mn-ea"/>
                    <a:cs typeface="+mn-cs"/>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65" name="Group 164"/>
          <p:cNvGrpSpPr/>
          <p:nvPr/>
        </p:nvGrpSpPr>
        <p:grpSpPr>
          <a:xfrm>
            <a:off x="559975" y="4378827"/>
            <a:ext cx="2868559" cy="1183771"/>
            <a:chOff x="504297" y="3658467"/>
            <a:chExt cx="2926080" cy="1207508"/>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Computer Vision API</a:t>
              </a:r>
            </a:p>
          </p:txBody>
        </p:sp>
        <p:sp>
          <p:nvSpPr>
            <p:cNvPr id="20" name="Rectangle 19"/>
            <p:cNvSpPr/>
            <p:nvPr/>
          </p:nvSpPr>
          <p:spPr>
            <a:xfrm>
              <a:off x="758214"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Distill actionable information from images</a:t>
              </a:r>
              <a:r>
                <a:rPr kumimoji="0" lang="en-US" sz="1667" b="1" i="0" u="none" strike="noStrike" kern="0" cap="none" spc="0" normalizeH="0" baseline="0" noProof="0">
                  <a:ln>
                    <a:noFill/>
                  </a:ln>
                  <a:effectLst/>
                  <a:uLnTx/>
                  <a:uFillTx/>
                  <a:latin typeface="Segoe UI"/>
                  <a:ea typeface="+mn-ea"/>
                  <a:cs typeface="+mn-cs"/>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identify, analyze, organize, and tag faces in photos</a:t>
              </a:r>
            </a:p>
          </p:txBody>
        </p:sp>
      </p:grpSp>
      <p:grpSp>
        <p:nvGrpSpPr>
          <p:cNvPr id="167" name="Group 166"/>
          <p:cNvGrpSpPr/>
          <p:nvPr/>
        </p:nvGrpSpPr>
        <p:grpSpPr>
          <a:xfrm>
            <a:off x="6029874" y="4378827"/>
            <a:ext cx="2868559" cy="1183771"/>
            <a:chOff x="6083879" y="3658467"/>
            <a:chExt cx="2926080" cy="1207508"/>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Emotion API</a:t>
              </a:r>
            </a:p>
          </p:txBody>
        </p:sp>
        <p:sp>
          <p:nvSpPr>
            <p:cNvPr id="139" name="Rectangle 138"/>
            <p:cNvSpPr/>
            <p:nvPr/>
          </p:nvSpPr>
          <p:spPr>
            <a:xfrm>
              <a:off x="6337796"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 name="Rectangle 1"/>
          <p:cNvSpPr/>
          <p:nvPr/>
        </p:nvSpPr>
        <p:spPr>
          <a:xfrm>
            <a:off x="3076836" y="613534"/>
            <a:ext cx="740484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From faces to feelings, allow your apps to understand images and video</a:t>
            </a:r>
          </a:p>
        </p:txBody>
      </p:sp>
    </p:spTree>
    <p:extLst>
      <p:ext uri="{BB962C8B-B14F-4D97-AF65-F5344CB8AC3E}">
        <p14:creationId xmlns:p14="http://schemas.microsoft.com/office/powerpoint/2010/main" val="831261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807"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Analyze an image</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OCR</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Generate thumbnail</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key content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Recognize Celebrities</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to recognize </a:t>
            </a:r>
            <a:r>
              <a:rPr kumimoji="0" lang="en-US" sz="1800" b="0" i="0" u="none" strike="noStrike" kern="0" cap="none" spc="0" normalizeH="0" baseline="0" noProof="0">
                <a:ln>
                  <a:noFill/>
                </a:ln>
                <a:solidFill>
                  <a:sysClr val="windowText" lastClr="000000"/>
                </a:solidFill>
                <a:effectLst/>
                <a:uLnTx/>
                <a:uFillTx/>
                <a:latin typeface="Segoe UI"/>
                <a:ea typeface="+mn-ea"/>
                <a:cs typeface="+mn-cs"/>
              </a:rPr>
              <a:t>200K celebrities from business, politics, sports and entertainment around the World.</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24739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9" name="Group 38"/>
          <p:cNvGrpSpPr/>
          <p:nvPr/>
        </p:nvGrpSpPr>
        <p:grpSpPr>
          <a:xfrm>
            <a:off x="5925477" y="1336638"/>
            <a:ext cx="3944008" cy="1551874"/>
            <a:chOff x="6048152" y="1361581"/>
            <a:chExt cx="4025661" cy="1584002"/>
          </a:xfrm>
        </p:grpSpPr>
        <p:sp>
          <p:nvSpPr>
            <p:cNvPr id="14" name="TextBox 13"/>
            <p:cNvSpPr txBox="1"/>
            <p:nvPr/>
          </p:nvSpPr>
          <p:spPr>
            <a:xfrm>
              <a:off x="6048152" y="1889993"/>
              <a:ext cx="4025661" cy="1055590"/>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Clip Art Type	     0 Non-clipart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Line Drawing Type	     0 Non-Line Drawing</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Categories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people_swimming</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“score”: 0.099609375 }]</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Content	False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Score	0.18533889949321747</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Faces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“age”: 27, “gender”: “Male”,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faceRectangle</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b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b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Background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Foreground	Grey</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Colors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Accent Color</a:t>
              </a:r>
              <a:r>
                <a:rPr kumimoji="0" lang="en-US" sz="1567" b="0" i="0" u="none" strike="noStrike" kern="0" cap="none" spc="0" normalizeH="0" baseline="0" noProof="0">
                  <a:ln>
                    <a:noFill/>
                  </a:ln>
                  <a:effectLst/>
                  <a:uLnTx/>
                  <a:uFillTx/>
                  <a:latin typeface="Segoe UI"/>
                  <a:ea typeface="+mn-ea"/>
                  <a:cs typeface="+mn-cs"/>
                </a:rPr>
                <a:t>		</a:t>
              </a:r>
            </a:p>
          </p:txBody>
        </p:sp>
      </p:grpSp>
      <p:sp>
        <p:nvSpPr>
          <p:cNvPr id="22" name="Title 1"/>
          <p:cNvSpPr>
            <a:spLocks noGrp="1"/>
          </p:cNvSpPr>
          <p:nvPr>
            <p:ph type="title"/>
          </p:nvPr>
        </p:nvSpPr>
        <p:spPr>
          <a:xfrm>
            <a:off x="1343780" y="291960"/>
            <a:ext cx="10743593" cy="898964"/>
          </a:xfrm>
        </p:spPr>
        <p:txBody>
          <a:bodyPr/>
          <a:lstStyle/>
          <a:p>
            <a:r>
              <a:rPr lang="en-US" sz="5682"/>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16991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6" name="1_text"/>
          <p:cNvSpPr/>
          <p:nvPr/>
        </p:nvSpPr>
        <p:spPr>
          <a:xfrm>
            <a:off x="5924130" y="2852358"/>
            <a:ext cx="5513991" cy="2080583"/>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LIFE IS LIKE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RIDING A BICYCLE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TO KEEP YOUR BALANCE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"language":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3853534" cy="1791536"/>
              <a:chOff x="6048152" y="1361581"/>
              <a:chExt cx="3853534" cy="1791536"/>
            </a:xfrm>
          </p:grpSpPr>
          <p:sp>
            <p:nvSpPr>
              <p:cNvPr id="11" name="TextBox 10"/>
              <p:cNvSpPr txBox="1"/>
              <p:nvPr/>
            </p:nvSpPr>
            <p:spPr>
              <a:xfrm>
                <a:off x="6048152" y="1889993"/>
                <a:ext cx="3853534" cy="1263124"/>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Scanned documents</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Photos with text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23" name="Rectangle 22"/>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3233" b="0" i="0" u="none" strike="noStrike" kern="0" cap="none" spc="0" normalizeH="0" baseline="0" noProof="0">
                  <a:ln>
                    <a:noFill/>
                  </a:ln>
                  <a:effectLst/>
                  <a:uLnTx/>
                  <a:uFillTx/>
                  <a:latin typeface="Segoe UI Light"/>
                  <a:ea typeface="+mn-ea"/>
                  <a:cs typeface="+mn-cs"/>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68380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latin typeface="Impact" panose="020B0806030902050204" pitchFamily="34" charset="0"/>
              </a:rPr>
              <a:t>Sashank</a:t>
            </a:r>
            <a:r>
              <a:rPr lang="en-US" sz="2800" dirty="0">
                <a:latin typeface="Impact" panose="020B0806030902050204" pitchFamily="34" charset="0"/>
              </a:rPr>
              <a:t> </a:t>
            </a:r>
            <a:r>
              <a:rPr lang="en-US" sz="2800" dirty="0" err="1">
                <a:latin typeface="Impact" panose="020B0806030902050204" pitchFamily="34" charset="0"/>
              </a:rPr>
              <a:t>Pappu</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on</a:t>
            </a: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0942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4289425" y="4514850"/>
            <a:ext cx="7902575" cy="1012825"/>
          </a:xfrm>
        </p:spPr>
        <p:txBody>
          <a:bodyPr>
            <a:normAutofit fontScale="90000"/>
          </a:bodyPr>
          <a:lstStyle/>
          <a:p>
            <a:pPr defTabSz="914113">
              <a:spcAft>
                <a:spcPts val="1176"/>
              </a:spcAft>
              <a:defRPr/>
            </a:pPr>
            <a:r>
              <a:rPr lang="en-US" altLang="zh-CN" sz="4115">
                <a:latin typeface="Segoe UI Light" panose="020B0502040204020203" pitchFamily="34" charset="0"/>
                <a:cs typeface="Segoe UI Light" panose="020B0502040204020203" pitchFamily="34" charset="0"/>
              </a:rPr>
              <a:t>Recognize emotions</a:t>
            </a:r>
            <a:br>
              <a:rPr lang="en-US" altLang="zh-CN" sz="2798">
                <a:latin typeface="Segoe UI"/>
              </a:rPr>
            </a:br>
            <a:r>
              <a:rPr lang="en-US" altLang="zh-CN" sz="2351" spc="0">
                <a:latin typeface="+mn-lt"/>
                <a:cs typeface="+mn-cs"/>
              </a:rPr>
              <a:t>Detect emotions based on facial expressions </a:t>
            </a:r>
            <a:br>
              <a:rPr lang="en-US" altLang="zh-CN" sz="2351" spc="0">
                <a:latin typeface="+mn-lt"/>
                <a:cs typeface="+mn-cs"/>
              </a:rPr>
            </a:br>
            <a:r>
              <a:rPr lang="en-US" altLang="zh-CN" sz="2351" spc="0">
                <a:latin typeface="+mn-lt"/>
                <a:cs typeface="+mn-cs"/>
              </a:rPr>
              <a:t>in photos and videos</a:t>
            </a:r>
            <a:endParaRPr lang="zh-CN" altLang="en-US" sz="2351" spc="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940895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Face 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"height":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"left": 326,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"top": 204}</a:t>
              </a:r>
              <a:r>
                <a:rPr kumimoji="0" lang="en-US" altLang="en-US" sz="15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effectLst/>
                  <a:uLnTx/>
                  <a:uFillTx/>
                  <a:latin typeface="Segoe UI Light"/>
                  <a:ea typeface="+mn-ea"/>
                  <a:cs typeface="+mn-cs"/>
                </a:rPr>
                <a:t>Emotion scores</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“scores": { </a:t>
              </a: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"anger": 5.182241e-8,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"contempt": 0.0000242813,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"disgust": 5.621025e-7,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"fear": 0.00115027453,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"happiness": 1.06114619e-8,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"neutral": 0.003540177,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"sadness": 9.30888746e-7,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"surprise": 0.9952837}</a:t>
              </a:r>
              <a:endPar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649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a:t>
            </a:r>
            <a:br>
              <a:rPr kumimoji="0" lang="en-US" altLang="zh-CN" sz="3919"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an image</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Similar face searching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grouping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identification</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Tree>
    <p:extLst>
      <p:ext uri="{BB962C8B-B14F-4D97-AF65-F5344CB8AC3E}">
        <p14:creationId xmlns:p14="http://schemas.microsoft.com/office/powerpoint/2010/main" val="9999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grpSp>
      <p:sp>
        <p:nvSpPr>
          <p:cNvPr id="7" name="Title 6"/>
          <p:cNvSpPr>
            <a:spLocks noGrp="1"/>
          </p:cNvSpPr>
          <p:nvPr>
            <p:ph type="title"/>
          </p:nvPr>
        </p:nvSpPr>
        <p:spPr>
          <a:xfrm>
            <a:off x="1343780" y="291960"/>
            <a:ext cx="11655841" cy="898964"/>
          </a:xfrm>
        </p:spPr>
        <p:txBody>
          <a:bodyPr/>
          <a:lstStyle/>
          <a:p>
            <a:r>
              <a:rPr lang="en-US" sz="5682"/>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"height": 193, "left": 326, "top": 204}</a:t>
              </a:r>
            </a:p>
            <a:p>
              <a:pPr marL="456832" marR="0" lvl="2" indent="0" algn="l" defTabSz="913665"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Feature attributes</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"attributes": { "age": 42, "gender": "male", 	</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headPose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Identification</a:t>
              </a:r>
            </a:p>
            <a:p>
              <a:pPr marL="0" marR="0" lvl="0" indent="-457057" algn="l" defTabSz="913665" rtl="0"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40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Stabilization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Smooth and stabilize shaky video</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 and tracking</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track faces in videos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Motion detection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4"/>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19668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The Stabilization API provides automatic video stabilization and smoothing for shaky videos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This API uses many of the same technologies found in Microsoft </a:t>
            </a:r>
            <a:r>
              <a:rPr kumimoji="0" lang="en-US" sz="1959" b="0" i="0" u="none" strike="noStrike" kern="0" cap="none" spc="0" normalizeH="0" baseline="0" noProof="0" err="1">
                <a:ln>
                  <a:noFill/>
                </a:ln>
                <a:effectLst/>
                <a:uLnTx/>
                <a:uFillTx/>
                <a:latin typeface="Segoe UI"/>
                <a:ea typeface="+mn-ea"/>
                <a:cs typeface="+mn-cs"/>
              </a:rPr>
              <a:t>Hyperlapse</a:t>
            </a:r>
            <a:endParaRPr kumimoji="0" lang="en-US" sz="1959" b="0" i="0" u="none" strike="noStrike" kern="0" cap="none" spc="0" normalizeH="0" baseline="0" noProof="0">
              <a:ln>
                <a:noFill/>
              </a:ln>
              <a:effectLst/>
              <a:uLnTx/>
              <a:uFillTx/>
              <a:latin typeface="Segoe UI"/>
              <a:ea typeface="+mn-ea"/>
              <a:cs typeface="+mn-cs"/>
            </a:endParaRP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Best For:</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Small camera motions, with or without rolling shutter effects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a:fillRect/>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a:t>Stabilization</a:t>
            </a:r>
          </a:p>
        </p:txBody>
      </p:sp>
    </p:spTree>
    <p:extLst>
      <p:ext uri="{BB962C8B-B14F-4D97-AF65-F5344CB8AC3E}">
        <p14:creationId xmlns:p14="http://schemas.microsoft.com/office/powerpoint/2010/main" val="63549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aphicFrame>
        <p:nvGraphicFramePr>
          <p:cNvPr id="4" name="Table 3"/>
          <p:cNvGraphicFramePr>
            <a:graphicFrameLocks noGrp="1"/>
          </p:cNvGraphicFramePr>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a:gradFill>
                            <a:gsLst>
                              <a:gs pos="1250">
                                <a:schemeClr val="accent2"/>
                              </a:gs>
                              <a:gs pos="100000">
                                <a:schemeClr val="accent2"/>
                              </a:gs>
                            </a:gsLst>
                            <a:lin ang="5400000" scaled="0"/>
                          </a:gradFill>
                          <a:effectLst/>
                          <a:latin typeface="wf_segoe-ui_normal"/>
                        </a:rPr>
                        <a:t>Time</a:t>
                      </a:r>
                      <a:r>
                        <a:rPr lang="en-US" sz="1800" b="1" baseline="0">
                          <a:gradFill>
                            <a:gsLst>
                              <a:gs pos="1250">
                                <a:schemeClr val="accent2"/>
                              </a:gs>
                              <a:gs pos="100000">
                                <a:schemeClr val="accent2"/>
                              </a:gs>
                            </a:gsLst>
                            <a:lin ang="5400000" scaled="0"/>
                          </a:gradFill>
                          <a:effectLst/>
                          <a:latin typeface="wf_segoe-ui_normal"/>
                        </a:rPr>
                        <a:t> </a:t>
                      </a:r>
                      <a:r>
                        <a:rPr lang="en-US" sz="1600" b="1">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High precision face location detection and tracking</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Can detect up to 64 human faces in a video (no smaller than 24x24 pixels)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Detected and tracked faces are returned with coordinates and a Face ID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to track throughout the video</a:t>
            </a:r>
          </a:p>
        </p:txBody>
      </p:sp>
    </p:spTree>
    <p:extLst>
      <p:ext uri="{BB962C8B-B14F-4D97-AF65-F5344CB8AC3E}">
        <p14:creationId xmlns:p14="http://schemas.microsoft.com/office/powerpoint/2010/main" val="33798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Indicates when motion occurs against a fixed background (e.g., surveillance video)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Trained to reduce false alarms, such as lighting and shadow changes </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Current limitations:</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No support for night-vision videos </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Semi-transparent and small objects are not detected well </a:t>
            </a:r>
          </a:p>
        </p:txBody>
      </p:sp>
    </p:spTree>
    <p:extLst>
      <p:ext uri="{BB962C8B-B14F-4D97-AF65-F5344CB8AC3E}">
        <p14:creationId xmlns:p14="http://schemas.microsoft.com/office/powerpoint/2010/main" val="415334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Fine-tune speech recognition for anyone, anywhere</a:t>
              </a:r>
            </a:p>
          </p:txBody>
        </p:sp>
      </p:grpSp>
      <p:sp>
        <p:nvSpPr>
          <p:cNvPr id="5" name="Rectangle 4"/>
          <p:cNvSpPr/>
          <p:nvPr/>
        </p:nvSpPr>
        <p:spPr>
          <a:xfrm>
            <a:off x="3542812" y="564267"/>
            <a:ext cx="8414726" cy="3232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Hear and speak to your users by filtering noise, identifying speakers, and understanding intent</a:t>
            </a:r>
          </a:p>
        </p:txBody>
      </p:sp>
    </p:spTree>
    <p:extLst>
      <p:ext uri="{BB962C8B-B14F-4D97-AF65-F5344CB8AC3E}">
        <p14:creationId xmlns:p14="http://schemas.microsoft.com/office/powerpoint/2010/main" val="447486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799CA-E0BF-4728-B54E-9A73F104F9C4}"/>
              </a:ext>
            </a:extLst>
          </p:cNvPr>
          <p:cNvSpPr>
            <a:spLocks noGrp="1"/>
          </p:cNvSpPr>
          <p:nvPr>
            <p:ph type="title"/>
          </p:nvPr>
        </p:nvSpPr>
        <p:spPr>
          <a:xfrm>
            <a:off x="863029" y="1012004"/>
            <a:ext cx="3416158" cy="4795408"/>
          </a:xfrm>
        </p:spPr>
        <p:txBody>
          <a:bodyPr>
            <a:normAutofit/>
          </a:bodyPr>
          <a:lstStyle/>
          <a:p>
            <a:r>
              <a:rPr lang="en-IN">
                <a:solidFill>
                  <a:srgbClr val="FFFFFF"/>
                </a:solidFill>
              </a:rPr>
              <a:t>Day 1 - AI</a:t>
            </a:r>
          </a:p>
        </p:txBody>
      </p:sp>
      <p:graphicFrame>
        <p:nvGraphicFramePr>
          <p:cNvPr id="5" name="Content Placeholder 2">
            <a:extLst>
              <a:ext uri="{FF2B5EF4-FFF2-40B4-BE49-F238E27FC236}">
                <a16:creationId xmlns:a16="http://schemas.microsoft.com/office/drawing/2014/main" id="{CA19491A-7CAD-4585-9BB7-3B9EC6CF1C59}"/>
              </a:ext>
            </a:extLst>
          </p:cNvPr>
          <p:cNvGraphicFramePr>
            <a:graphicFrameLocks noGrp="1"/>
          </p:cNvGraphicFramePr>
          <p:nvPr>
            <p:ph idx="1"/>
            <p:extLst>
              <p:ext uri="{D42A27DB-BD31-4B8C-83A1-F6EECF244321}">
                <p14:modId xmlns:p14="http://schemas.microsoft.com/office/powerpoint/2010/main" val="24574580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2616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 name="Rectangle 25"/>
          <p:cNvSpPr/>
          <p:nvPr/>
        </p:nvSpPr>
        <p:spPr>
          <a:xfrm>
            <a:off x="4748333" y="3346741"/>
            <a:ext cx="6957474"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recognition (speech to text)</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Converts spoken audio to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output (text to speech)</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Synthesize audio from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Speech intent recognition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 spoken audio to intent</a:t>
            </a:r>
          </a:p>
        </p:txBody>
      </p:sp>
    </p:spTree>
    <p:extLst>
      <p:ext uri="{BB962C8B-B14F-4D97-AF65-F5344CB8AC3E}">
        <p14:creationId xmlns:p14="http://schemas.microsoft.com/office/powerpoint/2010/main" val="1215035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668367" y="2121222"/>
          <a:ext cx="8963143" cy="1406443"/>
        </p:xfrm>
        <a:graphic>
          <a:graphicData uri="http://schemas.openxmlformats.org/drawingml/2006/table">
            <a:tbl>
              <a:tblPr firstRow="1" bandRow="1">
                <a:tableStyleId>{10A1B5D5-9B99-4C35-A422-299274C87663}</a:tableStyleId>
              </a:tblPr>
              <a:tblGrid>
                <a:gridCol w="2531738">
                  <a:extLst>
                    <a:ext uri="{9D8B030D-6E8A-4147-A177-3AD203B41FA5}">
                      <a16:colId xmlns:a16="http://schemas.microsoft.com/office/drawing/2014/main" val="20000"/>
                    </a:ext>
                  </a:extLst>
                </a:gridCol>
                <a:gridCol w="2092716">
                  <a:extLst>
                    <a:ext uri="{9D8B030D-6E8A-4147-A177-3AD203B41FA5}">
                      <a16:colId xmlns:a16="http://schemas.microsoft.com/office/drawing/2014/main" val="20001"/>
                    </a:ext>
                  </a:extLst>
                </a:gridCol>
                <a:gridCol w="4338689">
                  <a:extLst>
                    <a:ext uri="{9D8B030D-6E8A-4147-A177-3AD203B41FA5}">
                      <a16:colId xmlns:a16="http://schemas.microsoft.com/office/drawing/2014/main" val="20002"/>
                    </a:ext>
                  </a:extLst>
                </a:gridCol>
              </a:tblGrid>
              <a:tr h="433131">
                <a:tc>
                  <a:txBody>
                    <a:bodyPr/>
                    <a:lstStyle/>
                    <a:p>
                      <a:pPr algn="r"/>
                      <a:r>
                        <a:rPr lang="en-US" sz="1600" b="0">
                          <a:solidFill>
                            <a:schemeClr val="tx1"/>
                          </a:solidFill>
                        </a:rPr>
                        <a:t>Duration of Audio</a:t>
                      </a:r>
                    </a:p>
                  </a:txBody>
                  <a:tcPr marL="78777" marR="78777" marT="0" marB="0" anchor="ctr">
                    <a:lnL w="12700" cmpd="sng">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rPr>
                        <a:t>&lt; 15 seconds</a:t>
                      </a:r>
                    </a:p>
                  </a:txBody>
                  <a:tcPr marL="274067" marR="78777" marT="0" marB="0" anchor="ctr">
                    <a:lnL>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solidFill>
                        </a:rPr>
                        <a:t>&lt; 2 minutes</a:t>
                      </a:r>
                    </a:p>
                  </a:txBody>
                  <a:tcPr marL="182711" marR="78777" marT="0" marB="0" anchor="ctr">
                    <a:lnL>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6656">
                <a:tc>
                  <a:txBody>
                    <a:bodyPr/>
                    <a:lstStyle/>
                    <a:p>
                      <a:pPr algn="r"/>
                      <a:r>
                        <a:rPr lang="en-US" sz="1600" b="0">
                          <a:solidFill>
                            <a:schemeClr val="tx1"/>
                          </a:solidFill>
                        </a:rPr>
                        <a:t>Final Result</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solidFill>
                        </a:rPr>
                        <a:t>n-best choice</a:t>
                      </a:r>
                    </a:p>
                  </a:txBody>
                  <a:tcPr marL="274067" marR="78777" marT="0" marB="0" anchor="ctr">
                    <a:lnL>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solidFill>
                        </a:rPr>
                        <a:t>Best choice, delivered at sentence pauses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6656">
                <a:tc>
                  <a:txBody>
                    <a:bodyPr/>
                    <a:lstStyle/>
                    <a:p>
                      <a:pPr algn="r"/>
                      <a:r>
                        <a:rPr lang="en-US" sz="1600" b="0">
                          <a:solidFill>
                            <a:schemeClr val="tx1"/>
                          </a:solidFill>
                        </a:rPr>
                        <a:t>Partial Results</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a:solidFill>
                            <a:schemeClr val="tx1"/>
                          </a:solidFill>
                        </a:rPr>
                        <a:t>Yes</a:t>
                      </a:r>
                    </a:p>
                  </a:txBody>
                  <a:tcPr marL="274067" marR="78777" marT="0" marB="0" anchor="ctr">
                    <a:lnL>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chemeClr val="tx1"/>
                          </a:solidFill>
                        </a:rPr>
                        <a:t>Yes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7" name="Group 6"/>
          <p:cNvGrpSpPr/>
          <p:nvPr/>
        </p:nvGrpSpPr>
        <p:grpSpPr>
          <a:xfrm>
            <a:off x="5617" y="4118951"/>
            <a:ext cx="12771509" cy="2740673"/>
            <a:chOff x="0" y="3954463"/>
            <a:chExt cx="12783288" cy="2743200"/>
          </a:xfrm>
        </p:grpSpPr>
        <p:sp>
          <p:nvSpPr>
            <p:cNvPr id="8" name="Rectangle 7"/>
            <p:cNvSpPr/>
            <p:nvPr/>
          </p:nvSpPr>
          <p:spPr bwMode="auto">
            <a:xfrm>
              <a:off x="0" y="3954463"/>
              <a:ext cx="12197623" cy="2743200"/>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9" name="TextBox 7"/>
            <p:cNvSpPr txBox="1"/>
            <p:nvPr/>
          </p:nvSpPr>
          <p:spPr>
            <a:xfrm>
              <a:off x="5433163" y="4353414"/>
              <a:ext cx="7350125" cy="1779752"/>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Final N-BEST Results *********</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[0] Confidence=Normal Text="450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[1] Confidence=Normal Text="For 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[2] Confidence=Normal Text="456th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[3] Confidence=Normal Text="450 six St in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[4] Confidence=Normal Text="456 St San Francisco."</a:t>
              </a:r>
            </a:p>
          </p:txBody>
        </p:sp>
      </p:grpSp>
      <p:sp>
        <p:nvSpPr>
          <p:cNvPr id="14" name="Chevron 13"/>
          <p:cNvSpPr/>
          <p:nvPr/>
        </p:nvSpPr>
        <p:spPr bwMode="auto">
          <a:xfrm>
            <a:off x="4227089" y="4118951"/>
            <a:ext cx="1370336" cy="274067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effectLst/>
              <a:uLnTx/>
              <a:uFillTx/>
              <a:latin typeface="Segoe UI"/>
              <a:ea typeface="+mn-ea"/>
              <a:cs typeface="+mn-cs"/>
            </a:endParaRPr>
          </a:p>
        </p:txBody>
      </p:sp>
      <p:grpSp>
        <p:nvGrpSpPr>
          <p:cNvPr id="15" name="Group 14"/>
          <p:cNvGrpSpPr/>
          <p:nvPr/>
        </p:nvGrpSpPr>
        <p:grpSpPr>
          <a:xfrm>
            <a:off x="1668367" y="1638527"/>
            <a:ext cx="8963143" cy="405950"/>
            <a:chOff x="2597131" y="1599624"/>
            <a:chExt cx="8971409" cy="406323"/>
          </a:xfrm>
        </p:grpSpPr>
        <p:cxnSp>
          <p:nvCxnSpPr>
            <p:cNvPr id="16" name="Straight Connector 15"/>
            <p:cNvCxnSpPr/>
            <p:nvPr/>
          </p:nvCxnSpPr>
          <p:spPr>
            <a:xfrm>
              <a:off x="2597131" y="2005947"/>
              <a:ext cx="8971409"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7633" y="1599624"/>
              <a:ext cx="1314391" cy="400349"/>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Short form</a:t>
              </a:r>
            </a:p>
          </p:txBody>
        </p:sp>
        <p:sp>
          <p:nvSpPr>
            <p:cNvPr id="18" name="Rectangle 17"/>
            <p:cNvSpPr/>
            <p:nvPr/>
          </p:nvSpPr>
          <p:spPr>
            <a:xfrm>
              <a:off x="7319006" y="1599624"/>
              <a:ext cx="1248607" cy="400349"/>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Long form</a:t>
              </a:r>
            </a:p>
          </p:txBody>
        </p:sp>
      </p:grpSp>
      <p:grpSp>
        <p:nvGrpSpPr>
          <p:cNvPr id="19" name="Group 18"/>
          <p:cNvGrpSpPr/>
          <p:nvPr/>
        </p:nvGrpSpPr>
        <p:grpSpPr>
          <a:xfrm>
            <a:off x="5616" y="4118951"/>
            <a:ext cx="5146691" cy="2740673"/>
            <a:chOff x="-1" y="3954463"/>
            <a:chExt cx="5151437" cy="2743200"/>
          </a:xfrm>
        </p:grpSpPr>
        <p:grpSp>
          <p:nvGrpSpPr>
            <p:cNvPr id="20" name="Group 19"/>
            <p:cNvGrpSpPr/>
            <p:nvPr/>
          </p:nvGrpSpPr>
          <p:grpSpPr>
            <a:xfrm>
              <a:off x="-1" y="3954463"/>
              <a:ext cx="5151437" cy="2743200"/>
              <a:chOff x="-1" y="3954463"/>
              <a:chExt cx="5151437" cy="2743200"/>
            </a:xfrm>
          </p:grpSpPr>
          <p:sp>
            <p:nvSpPr>
              <p:cNvPr id="22" name="Pentagon 21"/>
              <p:cNvSpPr/>
              <p:nvPr/>
            </p:nvSpPr>
            <p:spPr bwMode="auto">
              <a:xfrm>
                <a:off x="-1" y="3954463"/>
                <a:ext cx="5151437" cy="2743200"/>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450 6</a:t>
                </a:r>
                <a:r>
                  <a:rPr kumimoji="0" lang="en-US" sz="2398" b="0" i="0" u="none" strike="noStrike" kern="0" cap="none" spc="0" normalizeH="0" baseline="3000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th</a:t>
                </a:r>
                <a: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 St. </a:t>
                </a:r>
                <a:b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San Francisco</a:t>
                </a:r>
              </a:p>
            </p:txBody>
          </p:sp>
        </p:grpSp>
        <p:sp>
          <p:nvSpPr>
            <p:cNvPr id="21" name="Freeform 20"/>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
        <p:nvSpPr>
          <p:cNvPr id="27"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28" name="Group 27"/>
          <p:cNvGrpSpPr/>
          <p:nvPr/>
        </p:nvGrpSpPr>
        <p:grpSpPr>
          <a:xfrm>
            <a:off x="222078" y="472375"/>
            <a:ext cx="781750" cy="594960"/>
            <a:chOff x="4543910" y="2378075"/>
            <a:chExt cx="1076325" cy="819150"/>
          </a:xfrm>
        </p:grpSpPr>
        <p:sp>
          <p:nvSpPr>
            <p:cNvPr id="2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1"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2"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3"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35" name="Title 1"/>
          <p:cNvSpPr>
            <a:spLocks noGrp="1"/>
          </p:cNvSpPr>
          <p:nvPr>
            <p:ph type="title"/>
          </p:nvPr>
        </p:nvSpPr>
        <p:spPr>
          <a:xfrm>
            <a:off x="1343780" y="291960"/>
            <a:ext cx="11655841" cy="898964"/>
          </a:xfrm>
        </p:spPr>
        <p:txBody>
          <a:bodyPr/>
          <a:lstStyle/>
          <a:p>
            <a:r>
              <a:rPr lang="en-US" sz="5682"/>
              <a:t>Voice recognition</a:t>
            </a:r>
          </a:p>
        </p:txBody>
      </p:sp>
      <p:cxnSp>
        <p:nvCxnSpPr>
          <p:cNvPr id="36" name="Straight Connector 35"/>
          <p:cNvCxnSpPr/>
          <p:nvPr/>
        </p:nvCxnSpPr>
        <p:spPr>
          <a:xfrm>
            <a:off x="4281957" y="1671303"/>
            <a:ext cx="0" cy="1772757"/>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9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0"/>
                                  </p:stCondLst>
                                  <p:childTnLst>
                                    <p:animMotion origin="layout" path="M -1.07157E-6 -5.40172E-7 L -1.07157E-6 0.00023 " pathEditMode="relative" rAng="0" ptsTypes="AA">
                                      <p:cBhvr>
                                        <p:cTn id="22" dur="500" fill="hold"/>
                                        <p:tgtEl>
                                          <p:spTgt spid="15"/>
                                        </p:tgtEl>
                                        <p:attrNameLst>
                                          <p:attrName>ppt_x</p:attrName>
                                          <p:attrName>ppt_y</p:attrName>
                                        </p:attrNameLst>
                                      </p:cBhvr>
                                      <p:rCtr x="0" y="0"/>
                                    </p:animMotion>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5619" y="3975753"/>
            <a:ext cx="12181630" cy="2892933"/>
            <a:chOff x="1" y="3802062"/>
            <a:chExt cx="12192863" cy="2895601"/>
          </a:xfrm>
        </p:grpSpPr>
        <p:sp>
          <p:nvSpPr>
            <p:cNvPr id="5" name="Rectangle 4"/>
            <p:cNvSpPr/>
            <p:nvPr/>
          </p:nvSpPr>
          <p:spPr bwMode="auto">
            <a:xfrm>
              <a:off x="1" y="3802062"/>
              <a:ext cx="12192863" cy="2895601"/>
            </a:xfrm>
            <a:prstGeom prst="rect">
              <a:avLst/>
            </a:prstGeom>
            <a:solidFill>
              <a:schemeClr val="accent2"/>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6" name="Oval Callout 6"/>
            <p:cNvSpPr/>
            <p:nvPr/>
          </p:nvSpPr>
          <p:spPr bwMode="auto">
            <a:xfrm>
              <a:off x="9023042" y="4106862"/>
              <a:ext cx="3050553" cy="1676401"/>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a:ea typeface="Segoe UI" pitchFamily="34" charset="0"/>
                  <a:cs typeface="Segoe UI" pitchFamily="34" charset="0"/>
                </a:rPr>
                <a:t>Synthesize audio from text, to speak to your users</a:t>
              </a:r>
            </a:p>
          </p:txBody>
        </p:sp>
        <p:sp>
          <p:nvSpPr>
            <p:cNvPr id="7" name="Freeform 6"/>
            <p:cNvSpPr>
              <a:spLocks noChangeAspect="1"/>
            </p:cNvSpPr>
            <p:nvPr/>
          </p:nvSpPr>
          <p:spPr bwMode="auto">
            <a:xfrm>
              <a:off x="7872841"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grpSp>
        <p:nvGrpSpPr>
          <p:cNvPr id="9" name="Group 8"/>
          <p:cNvGrpSpPr/>
          <p:nvPr/>
        </p:nvGrpSpPr>
        <p:grpSpPr>
          <a:xfrm>
            <a:off x="4256615" y="1570949"/>
            <a:ext cx="6623929" cy="1763981"/>
            <a:chOff x="4254916" y="1569236"/>
            <a:chExt cx="6630037" cy="1765608"/>
          </a:xfrm>
        </p:grpSpPr>
        <p:sp>
          <p:nvSpPr>
            <p:cNvPr id="10" name="Rectangle 9"/>
            <p:cNvSpPr/>
            <p:nvPr/>
          </p:nvSpPr>
          <p:spPr>
            <a:xfrm>
              <a:off x="4254916" y="1569236"/>
              <a:ext cx="6630037" cy="52338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effectLst/>
                  <a:uLnTx/>
                  <a:uFillTx/>
                  <a:latin typeface="Segoe UI Light"/>
                  <a:ea typeface="+mn-ea"/>
                  <a:cs typeface="+mn-cs"/>
                </a:rPr>
                <a:t>Synthesize audio from text via POST request</a:t>
              </a:r>
            </a:p>
          </p:txBody>
        </p:sp>
        <p:sp>
          <p:nvSpPr>
            <p:cNvPr id="11" name="Rectangle 10"/>
            <p:cNvSpPr/>
            <p:nvPr/>
          </p:nvSpPr>
          <p:spPr>
            <a:xfrm>
              <a:off x="4254916" y="2190349"/>
              <a:ext cx="5834674" cy="53181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effectLst/>
                  <a:uLnTx/>
                  <a:uFillTx/>
                  <a:latin typeface="Segoe UI Light"/>
                  <a:ea typeface="+mn-ea"/>
                  <a:cs typeface="+mn-cs"/>
                </a:rPr>
                <a:t>Maximum audio return of 15 seconds</a:t>
              </a:r>
            </a:p>
          </p:txBody>
        </p:sp>
        <p:sp>
          <p:nvSpPr>
            <p:cNvPr id="12" name="Rectangle 11"/>
            <p:cNvSpPr/>
            <p:nvPr/>
          </p:nvSpPr>
          <p:spPr>
            <a:xfrm>
              <a:off x="4254916" y="2811462"/>
              <a:ext cx="3767643" cy="52338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effectLst/>
                  <a:uLnTx/>
                  <a:uFillTx/>
                  <a:latin typeface="Segoe UI Light"/>
                  <a:ea typeface="+mn-ea"/>
                  <a:cs typeface="+mn-cs"/>
                </a:rPr>
                <a:t>17 languages supported</a:t>
              </a:r>
            </a:p>
          </p:txBody>
        </p:sp>
      </p:grpSp>
      <p:grpSp>
        <p:nvGrpSpPr>
          <p:cNvPr id="17" name="Group 16"/>
          <p:cNvGrpSpPr/>
          <p:nvPr/>
        </p:nvGrpSpPr>
        <p:grpSpPr>
          <a:xfrm>
            <a:off x="5617" y="3903250"/>
            <a:ext cx="7686161" cy="2965436"/>
            <a:chOff x="-1" y="3729492"/>
            <a:chExt cx="7693249" cy="2968171"/>
          </a:xfrm>
          <a:solidFill>
            <a:schemeClr val="bg1"/>
          </a:solidFill>
        </p:grpSpPr>
        <p:sp>
          <p:nvSpPr>
            <p:cNvPr id="18" name="Pentagon 17"/>
            <p:cNvSpPr/>
            <p:nvPr/>
          </p:nvSpPr>
          <p:spPr bwMode="auto">
            <a:xfrm>
              <a:off x="-1" y="3802062"/>
              <a:ext cx="7437438" cy="2895601"/>
            </a:xfrm>
            <a:prstGeom prst="homePlate">
              <a:avLst>
                <a:gd name="adj" fmla="val 2238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9" name="TextBox 7"/>
            <p:cNvSpPr txBox="1"/>
            <p:nvPr/>
          </p:nvSpPr>
          <p:spPr>
            <a:xfrm>
              <a:off x="343124" y="3729492"/>
              <a:ext cx="7350124" cy="2788811"/>
            </a:xfrm>
            <a:prstGeom prst="rect">
              <a:avLst/>
            </a:prstGeom>
            <a:grp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&lt;speak version="1.0"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xmlns</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="http://www.w3.org/2001/10/synthesis"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xmlns:mstts</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="http://www.w3.org/2001/mstts"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xml:lang</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-US"&gt;</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&lt;voice name="Microsoft Server Speech Text to Speech Voice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-US,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ZiraRUS</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)"&gt;</a:t>
              </a:r>
            </a:p>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endParaRP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Synthesize audio from text, to speak to your users.</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&lt;/voice&gt;&lt;/speak&gt;</a:t>
              </a:r>
            </a:p>
          </p:txBody>
        </p:sp>
      </p:grpSp>
      <p:grpSp>
        <p:nvGrpSpPr>
          <p:cNvPr id="20" name="Group 4"/>
          <p:cNvGrpSpPr>
            <a:grpSpLocks noChangeAspect="1"/>
          </p:cNvGrpSpPr>
          <p:nvPr/>
        </p:nvGrpSpPr>
        <p:grpSpPr bwMode="auto">
          <a:xfrm>
            <a:off x="660651" y="1898474"/>
            <a:ext cx="3145385" cy="1319583"/>
            <a:chOff x="2811" y="1739"/>
            <a:chExt cx="2212" cy="928"/>
          </a:xfrm>
        </p:grpSpPr>
        <p:sp>
          <p:nvSpPr>
            <p:cNvPr id="21" name="AutoShape 3"/>
            <p:cNvSpPr>
              <a:spLocks noChangeAspect="1" noChangeArrowheads="1" noTextEdit="1"/>
            </p:cNvSpPr>
            <p:nvPr/>
          </p:nvSpPr>
          <p:spPr bwMode="auto">
            <a:xfrm>
              <a:off x="2811" y="1739"/>
              <a:ext cx="2212"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22" name="Freeform 5"/>
            <p:cNvSpPr>
              <a:spLocks noEditPoints="1"/>
            </p:cNvSpPr>
            <p:nvPr/>
          </p:nvSpPr>
          <p:spPr bwMode="auto">
            <a:xfrm>
              <a:off x="2811" y="1737"/>
              <a:ext cx="2210" cy="933"/>
            </a:xfrm>
            <a:custGeom>
              <a:avLst/>
              <a:gdLst>
                <a:gd name="T0" fmla="*/ 133 w 932"/>
                <a:gd name="T1" fmla="*/ 392 h 392"/>
                <a:gd name="T2" fmla="*/ 255 w 932"/>
                <a:gd name="T3" fmla="*/ 368 h 392"/>
                <a:gd name="T4" fmla="*/ 388 w 932"/>
                <a:gd name="T5" fmla="*/ 368 h 392"/>
                <a:gd name="T6" fmla="*/ 97 w 932"/>
                <a:gd name="T7" fmla="*/ 358 h 392"/>
                <a:gd name="T8" fmla="*/ 219 w 932"/>
                <a:gd name="T9" fmla="*/ 335 h 392"/>
                <a:gd name="T10" fmla="*/ 352 w 932"/>
                <a:gd name="T11" fmla="*/ 335 h 392"/>
                <a:gd name="T12" fmla="*/ 61 w 932"/>
                <a:gd name="T13" fmla="*/ 325 h 392"/>
                <a:gd name="T14" fmla="*/ 182 w 932"/>
                <a:gd name="T15" fmla="*/ 301 h 392"/>
                <a:gd name="T16" fmla="*/ 315 w 932"/>
                <a:gd name="T17" fmla="*/ 301 h 392"/>
                <a:gd name="T18" fmla="*/ 24 w 932"/>
                <a:gd name="T19" fmla="*/ 291 h 392"/>
                <a:gd name="T20" fmla="*/ 146 w 932"/>
                <a:gd name="T21" fmla="*/ 268 h 392"/>
                <a:gd name="T22" fmla="*/ 279 w 932"/>
                <a:gd name="T23" fmla="*/ 268 h 392"/>
                <a:gd name="T24" fmla="*/ 425 w 932"/>
                <a:gd name="T25" fmla="*/ 291 h 392"/>
                <a:gd name="T26" fmla="*/ 109 w 932"/>
                <a:gd name="T27" fmla="*/ 234 h 392"/>
                <a:gd name="T28" fmla="*/ 243 w 932"/>
                <a:gd name="T29" fmla="*/ 234 h 392"/>
                <a:gd name="T30" fmla="*/ 388 w 932"/>
                <a:gd name="T31" fmla="*/ 258 h 392"/>
                <a:gd name="T32" fmla="*/ 73 w 932"/>
                <a:gd name="T33" fmla="*/ 201 h 392"/>
                <a:gd name="T34" fmla="*/ 206 w 932"/>
                <a:gd name="T35" fmla="*/ 201 h 392"/>
                <a:gd name="T36" fmla="*/ 352 w 932"/>
                <a:gd name="T37" fmla="*/ 225 h 392"/>
                <a:gd name="T38" fmla="*/ 37 w 932"/>
                <a:gd name="T39" fmla="*/ 168 h 392"/>
                <a:gd name="T40" fmla="*/ 170 w 932"/>
                <a:gd name="T41" fmla="*/ 168 h 392"/>
                <a:gd name="T42" fmla="*/ 315 w 932"/>
                <a:gd name="T43" fmla="*/ 191 h 392"/>
                <a:gd name="T44" fmla="*/ 37 w 932"/>
                <a:gd name="T45" fmla="*/ 134 h 392"/>
                <a:gd name="T46" fmla="*/ 206 w 932"/>
                <a:gd name="T47" fmla="*/ 134 h 392"/>
                <a:gd name="T48" fmla="*/ 388 w 932"/>
                <a:gd name="T49" fmla="*/ 158 h 392"/>
                <a:gd name="T50" fmla="*/ 109 w 932"/>
                <a:gd name="T51" fmla="*/ 100 h 392"/>
                <a:gd name="T52" fmla="*/ 279 w 932"/>
                <a:gd name="T53" fmla="*/ 100 h 392"/>
                <a:gd name="T54" fmla="*/ 170 w 932"/>
                <a:gd name="T55" fmla="*/ 90 h 392"/>
                <a:gd name="T56" fmla="*/ 693 w 932"/>
                <a:gd name="T57" fmla="*/ 368 h 392"/>
                <a:gd name="T58" fmla="*/ 680 w 932"/>
                <a:gd name="T59" fmla="*/ 335 h 392"/>
                <a:gd name="T60" fmla="*/ 680 w 932"/>
                <a:gd name="T61" fmla="*/ 325 h 392"/>
                <a:gd name="T62" fmla="*/ 656 w 932"/>
                <a:gd name="T63" fmla="*/ 268 h 392"/>
                <a:gd name="T64" fmla="*/ 789 w 932"/>
                <a:gd name="T65" fmla="*/ 268 h 392"/>
                <a:gd name="T66" fmla="*/ 789 w 932"/>
                <a:gd name="T67" fmla="*/ 258 h 392"/>
                <a:gd name="T68" fmla="*/ 766 w 932"/>
                <a:gd name="T69" fmla="*/ 201 h 392"/>
                <a:gd name="T70" fmla="*/ 753 w 932"/>
                <a:gd name="T71" fmla="*/ 168 h 392"/>
                <a:gd name="T72" fmla="*/ 717 w 932"/>
                <a:gd name="T73" fmla="*/ 124 h 392"/>
                <a:gd name="T74" fmla="*/ 146 w 932"/>
                <a:gd name="T75" fmla="*/ 33 h 392"/>
                <a:gd name="T76" fmla="*/ 859 w 932"/>
                <a:gd name="T77" fmla="*/ 368 h 392"/>
                <a:gd name="T78" fmla="*/ 859 w 932"/>
                <a:gd name="T79" fmla="*/ 358 h 392"/>
                <a:gd name="T80" fmla="*/ 835 w 932"/>
                <a:gd name="T81" fmla="*/ 301 h 392"/>
                <a:gd name="T82" fmla="*/ 823 w 932"/>
                <a:gd name="T83" fmla="*/ 268 h 392"/>
                <a:gd name="T84" fmla="*/ 823 w 932"/>
                <a:gd name="T85" fmla="*/ 258 h 392"/>
                <a:gd name="T86" fmla="*/ 799 w 932"/>
                <a:gd name="T87" fmla="*/ 201 h 392"/>
                <a:gd name="T88" fmla="*/ 932 w 932"/>
                <a:gd name="T89" fmla="*/ 201 h 392"/>
                <a:gd name="T90" fmla="*/ 932 w 932"/>
                <a:gd name="T91" fmla="*/ 191 h 392"/>
                <a:gd name="T92" fmla="*/ 799 w 932"/>
                <a:gd name="T93" fmla="*/ 100 h 392"/>
                <a:gd name="T94" fmla="*/ 823 w 932"/>
                <a:gd name="T95" fmla="*/ 67 h 392"/>
                <a:gd name="T96" fmla="*/ 823 w 932"/>
                <a:gd name="T97" fmla="*/ 24 h 392"/>
                <a:gd name="T98" fmla="*/ 473 w 932"/>
                <a:gd name="T99" fmla="*/ 335 h 392"/>
                <a:gd name="T100" fmla="*/ 460 w 932"/>
                <a:gd name="T101" fmla="*/ 268 h 392"/>
                <a:gd name="T102" fmla="*/ 460 w 932"/>
                <a:gd name="T103" fmla="*/ 225 h 392"/>
                <a:gd name="T104" fmla="*/ 437 w 932"/>
                <a:gd name="T105" fmla="*/ 67 h 392"/>
                <a:gd name="T106" fmla="*/ 568 w 932"/>
                <a:gd name="T107" fmla="*/ 368 h 392"/>
                <a:gd name="T108" fmla="*/ 568 w 932"/>
                <a:gd name="T109" fmla="*/ 325 h 392"/>
                <a:gd name="T110" fmla="*/ 545 w 932"/>
                <a:gd name="T111" fmla="*/ 234 h 392"/>
                <a:gd name="T112" fmla="*/ 532 w 932"/>
                <a:gd name="T113" fmla="*/ 168 h 392"/>
                <a:gd name="T114" fmla="*/ 568 w 932"/>
                <a:gd name="T115" fmla="*/ 90 h 392"/>
                <a:gd name="T116" fmla="*/ 617 w 932"/>
                <a:gd name="T117" fmla="*/ 335 h 392"/>
                <a:gd name="T118" fmla="*/ 604 w 932"/>
                <a:gd name="T119" fmla="*/ 268 h 392"/>
                <a:gd name="T120" fmla="*/ 604 w 932"/>
                <a:gd name="T121" fmla="*/ 225 h 392"/>
                <a:gd name="T122" fmla="*/ 617 w 932"/>
                <a:gd name="T123" fmla="*/ 201 h 392"/>
                <a:gd name="T124" fmla="*/ 641 w 932"/>
                <a:gd name="T125"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2" h="392">
                  <a:moveTo>
                    <a:pt x="24" y="368"/>
                  </a:moveTo>
                  <a:cubicBezTo>
                    <a:pt x="0" y="368"/>
                    <a:pt x="0" y="368"/>
                    <a:pt x="0" y="368"/>
                  </a:cubicBezTo>
                  <a:cubicBezTo>
                    <a:pt x="0" y="392"/>
                    <a:pt x="0" y="392"/>
                    <a:pt x="0" y="392"/>
                  </a:cubicBezTo>
                  <a:cubicBezTo>
                    <a:pt x="24" y="392"/>
                    <a:pt x="24" y="392"/>
                    <a:pt x="24" y="392"/>
                  </a:cubicBezTo>
                  <a:cubicBezTo>
                    <a:pt x="24" y="368"/>
                    <a:pt x="24" y="368"/>
                    <a:pt x="24" y="368"/>
                  </a:cubicBezTo>
                  <a:cubicBezTo>
                    <a:pt x="24" y="368"/>
                    <a:pt x="24" y="368"/>
                    <a:pt x="24" y="368"/>
                  </a:cubicBezTo>
                  <a:close/>
                  <a:moveTo>
                    <a:pt x="61" y="368"/>
                  </a:moveTo>
                  <a:cubicBezTo>
                    <a:pt x="37" y="368"/>
                    <a:pt x="37" y="368"/>
                    <a:pt x="37" y="368"/>
                  </a:cubicBezTo>
                  <a:cubicBezTo>
                    <a:pt x="37" y="392"/>
                    <a:pt x="37" y="392"/>
                    <a:pt x="37" y="392"/>
                  </a:cubicBezTo>
                  <a:cubicBezTo>
                    <a:pt x="61" y="392"/>
                    <a:pt x="61" y="392"/>
                    <a:pt x="61" y="392"/>
                  </a:cubicBezTo>
                  <a:cubicBezTo>
                    <a:pt x="61" y="368"/>
                    <a:pt x="61" y="368"/>
                    <a:pt x="61" y="368"/>
                  </a:cubicBezTo>
                  <a:cubicBezTo>
                    <a:pt x="61" y="368"/>
                    <a:pt x="61" y="368"/>
                    <a:pt x="61" y="368"/>
                  </a:cubicBezTo>
                  <a:close/>
                  <a:moveTo>
                    <a:pt x="97" y="368"/>
                  </a:moveTo>
                  <a:cubicBezTo>
                    <a:pt x="73" y="368"/>
                    <a:pt x="73" y="368"/>
                    <a:pt x="73" y="368"/>
                  </a:cubicBezTo>
                  <a:cubicBezTo>
                    <a:pt x="73" y="392"/>
                    <a:pt x="73" y="392"/>
                    <a:pt x="73" y="392"/>
                  </a:cubicBezTo>
                  <a:cubicBezTo>
                    <a:pt x="97" y="392"/>
                    <a:pt x="97" y="392"/>
                    <a:pt x="97" y="392"/>
                  </a:cubicBezTo>
                  <a:cubicBezTo>
                    <a:pt x="97" y="368"/>
                    <a:pt x="97" y="368"/>
                    <a:pt x="97" y="368"/>
                  </a:cubicBezTo>
                  <a:cubicBezTo>
                    <a:pt x="97" y="368"/>
                    <a:pt x="97" y="368"/>
                    <a:pt x="97" y="368"/>
                  </a:cubicBezTo>
                  <a:close/>
                  <a:moveTo>
                    <a:pt x="133" y="368"/>
                  </a:moveTo>
                  <a:cubicBezTo>
                    <a:pt x="109" y="368"/>
                    <a:pt x="109" y="368"/>
                    <a:pt x="109" y="368"/>
                  </a:cubicBezTo>
                  <a:cubicBezTo>
                    <a:pt x="109" y="392"/>
                    <a:pt x="109" y="392"/>
                    <a:pt x="109" y="392"/>
                  </a:cubicBezTo>
                  <a:cubicBezTo>
                    <a:pt x="133" y="392"/>
                    <a:pt x="133" y="392"/>
                    <a:pt x="133" y="392"/>
                  </a:cubicBezTo>
                  <a:cubicBezTo>
                    <a:pt x="133" y="368"/>
                    <a:pt x="133" y="368"/>
                    <a:pt x="133" y="368"/>
                  </a:cubicBezTo>
                  <a:cubicBezTo>
                    <a:pt x="133" y="368"/>
                    <a:pt x="133" y="368"/>
                    <a:pt x="133" y="368"/>
                  </a:cubicBezTo>
                  <a:close/>
                  <a:moveTo>
                    <a:pt x="170" y="368"/>
                  </a:moveTo>
                  <a:cubicBezTo>
                    <a:pt x="146" y="368"/>
                    <a:pt x="146" y="368"/>
                    <a:pt x="146" y="368"/>
                  </a:cubicBezTo>
                  <a:cubicBezTo>
                    <a:pt x="146" y="392"/>
                    <a:pt x="146" y="392"/>
                    <a:pt x="146" y="392"/>
                  </a:cubicBezTo>
                  <a:cubicBezTo>
                    <a:pt x="170" y="392"/>
                    <a:pt x="170" y="392"/>
                    <a:pt x="170" y="392"/>
                  </a:cubicBezTo>
                  <a:cubicBezTo>
                    <a:pt x="170" y="368"/>
                    <a:pt x="170" y="368"/>
                    <a:pt x="170" y="368"/>
                  </a:cubicBezTo>
                  <a:cubicBezTo>
                    <a:pt x="170" y="368"/>
                    <a:pt x="170" y="368"/>
                    <a:pt x="170" y="368"/>
                  </a:cubicBezTo>
                  <a:close/>
                  <a:moveTo>
                    <a:pt x="206" y="368"/>
                  </a:moveTo>
                  <a:cubicBezTo>
                    <a:pt x="182" y="368"/>
                    <a:pt x="182" y="368"/>
                    <a:pt x="182" y="368"/>
                  </a:cubicBezTo>
                  <a:cubicBezTo>
                    <a:pt x="182" y="392"/>
                    <a:pt x="182" y="392"/>
                    <a:pt x="182" y="392"/>
                  </a:cubicBezTo>
                  <a:cubicBezTo>
                    <a:pt x="206" y="392"/>
                    <a:pt x="206" y="392"/>
                    <a:pt x="206" y="392"/>
                  </a:cubicBezTo>
                  <a:cubicBezTo>
                    <a:pt x="206" y="368"/>
                    <a:pt x="206" y="368"/>
                    <a:pt x="206" y="368"/>
                  </a:cubicBezTo>
                  <a:cubicBezTo>
                    <a:pt x="206" y="368"/>
                    <a:pt x="206" y="368"/>
                    <a:pt x="206" y="368"/>
                  </a:cubicBezTo>
                  <a:close/>
                  <a:moveTo>
                    <a:pt x="243" y="368"/>
                  </a:moveTo>
                  <a:cubicBezTo>
                    <a:pt x="219" y="368"/>
                    <a:pt x="219" y="368"/>
                    <a:pt x="219" y="368"/>
                  </a:cubicBezTo>
                  <a:cubicBezTo>
                    <a:pt x="219" y="392"/>
                    <a:pt x="219" y="392"/>
                    <a:pt x="219" y="392"/>
                  </a:cubicBezTo>
                  <a:cubicBezTo>
                    <a:pt x="243" y="392"/>
                    <a:pt x="243" y="392"/>
                    <a:pt x="243" y="392"/>
                  </a:cubicBezTo>
                  <a:cubicBezTo>
                    <a:pt x="243" y="368"/>
                    <a:pt x="243" y="368"/>
                    <a:pt x="243" y="368"/>
                  </a:cubicBezTo>
                  <a:cubicBezTo>
                    <a:pt x="243" y="368"/>
                    <a:pt x="243" y="368"/>
                    <a:pt x="243" y="368"/>
                  </a:cubicBezTo>
                  <a:close/>
                  <a:moveTo>
                    <a:pt x="279" y="368"/>
                  </a:moveTo>
                  <a:cubicBezTo>
                    <a:pt x="255" y="368"/>
                    <a:pt x="255" y="368"/>
                    <a:pt x="255" y="368"/>
                  </a:cubicBezTo>
                  <a:cubicBezTo>
                    <a:pt x="255" y="392"/>
                    <a:pt x="255" y="392"/>
                    <a:pt x="255" y="392"/>
                  </a:cubicBezTo>
                  <a:cubicBezTo>
                    <a:pt x="279" y="392"/>
                    <a:pt x="279" y="392"/>
                    <a:pt x="279" y="392"/>
                  </a:cubicBezTo>
                  <a:cubicBezTo>
                    <a:pt x="279" y="368"/>
                    <a:pt x="279" y="368"/>
                    <a:pt x="279" y="368"/>
                  </a:cubicBezTo>
                  <a:cubicBezTo>
                    <a:pt x="279" y="368"/>
                    <a:pt x="279" y="368"/>
                    <a:pt x="279" y="368"/>
                  </a:cubicBezTo>
                  <a:close/>
                  <a:moveTo>
                    <a:pt x="315" y="368"/>
                  </a:moveTo>
                  <a:cubicBezTo>
                    <a:pt x="292" y="368"/>
                    <a:pt x="292" y="368"/>
                    <a:pt x="292" y="368"/>
                  </a:cubicBezTo>
                  <a:cubicBezTo>
                    <a:pt x="292" y="392"/>
                    <a:pt x="292" y="392"/>
                    <a:pt x="292" y="392"/>
                  </a:cubicBezTo>
                  <a:cubicBezTo>
                    <a:pt x="315" y="392"/>
                    <a:pt x="315" y="392"/>
                    <a:pt x="315" y="392"/>
                  </a:cubicBezTo>
                  <a:cubicBezTo>
                    <a:pt x="315" y="368"/>
                    <a:pt x="315" y="368"/>
                    <a:pt x="315" y="368"/>
                  </a:cubicBezTo>
                  <a:cubicBezTo>
                    <a:pt x="315" y="368"/>
                    <a:pt x="315" y="368"/>
                    <a:pt x="315" y="368"/>
                  </a:cubicBezTo>
                  <a:close/>
                  <a:moveTo>
                    <a:pt x="352" y="368"/>
                  </a:moveTo>
                  <a:cubicBezTo>
                    <a:pt x="328" y="368"/>
                    <a:pt x="328" y="368"/>
                    <a:pt x="328" y="368"/>
                  </a:cubicBezTo>
                  <a:cubicBezTo>
                    <a:pt x="328" y="392"/>
                    <a:pt x="328" y="392"/>
                    <a:pt x="328" y="392"/>
                  </a:cubicBezTo>
                  <a:cubicBezTo>
                    <a:pt x="352" y="392"/>
                    <a:pt x="352" y="392"/>
                    <a:pt x="352" y="392"/>
                  </a:cubicBezTo>
                  <a:cubicBezTo>
                    <a:pt x="352" y="368"/>
                    <a:pt x="352" y="368"/>
                    <a:pt x="352" y="368"/>
                  </a:cubicBezTo>
                  <a:cubicBezTo>
                    <a:pt x="352" y="368"/>
                    <a:pt x="352" y="368"/>
                    <a:pt x="352" y="368"/>
                  </a:cubicBezTo>
                  <a:close/>
                  <a:moveTo>
                    <a:pt x="388" y="368"/>
                  </a:moveTo>
                  <a:cubicBezTo>
                    <a:pt x="364" y="368"/>
                    <a:pt x="364" y="368"/>
                    <a:pt x="364" y="368"/>
                  </a:cubicBezTo>
                  <a:cubicBezTo>
                    <a:pt x="364" y="392"/>
                    <a:pt x="364" y="392"/>
                    <a:pt x="364" y="392"/>
                  </a:cubicBezTo>
                  <a:cubicBezTo>
                    <a:pt x="388" y="392"/>
                    <a:pt x="388" y="392"/>
                    <a:pt x="388" y="392"/>
                  </a:cubicBezTo>
                  <a:cubicBezTo>
                    <a:pt x="388" y="368"/>
                    <a:pt x="388" y="368"/>
                    <a:pt x="388" y="368"/>
                  </a:cubicBezTo>
                  <a:cubicBezTo>
                    <a:pt x="388" y="368"/>
                    <a:pt x="388" y="368"/>
                    <a:pt x="388" y="368"/>
                  </a:cubicBezTo>
                  <a:close/>
                  <a:moveTo>
                    <a:pt x="425" y="368"/>
                  </a:moveTo>
                  <a:cubicBezTo>
                    <a:pt x="401" y="368"/>
                    <a:pt x="401" y="368"/>
                    <a:pt x="401" y="368"/>
                  </a:cubicBezTo>
                  <a:cubicBezTo>
                    <a:pt x="401" y="392"/>
                    <a:pt x="401" y="392"/>
                    <a:pt x="401" y="392"/>
                  </a:cubicBezTo>
                  <a:cubicBezTo>
                    <a:pt x="425" y="392"/>
                    <a:pt x="425" y="392"/>
                    <a:pt x="425" y="392"/>
                  </a:cubicBezTo>
                  <a:cubicBezTo>
                    <a:pt x="425" y="368"/>
                    <a:pt x="425" y="368"/>
                    <a:pt x="425" y="368"/>
                  </a:cubicBezTo>
                  <a:cubicBezTo>
                    <a:pt x="425" y="368"/>
                    <a:pt x="425" y="368"/>
                    <a:pt x="425" y="368"/>
                  </a:cubicBezTo>
                  <a:close/>
                  <a:moveTo>
                    <a:pt x="24" y="335"/>
                  </a:moveTo>
                  <a:cubicBezTo>
                    <a:pt x="0" y="335"/>
                    <a:pt x="0" y="335"/>
                    <a:pt x="0" y="335"/>
                  </a:cubicBezTo>
                  <a:cubicBezTo>
                    <a:pt x="0" y="358"/>
                    <a:pt x="0" y="358"/>
                    <a:pt x="0" y="358"/>
                  </a:cubicBezTo>
                  <a:cubicBezTo>
                    <a:pt x="24" y="358"/>
                    <a:pt x="24" y="358"/>
                    <a:pt x="24" y="358"/>
                  </a:cubicBezTo>
                  <a:cubicBezTo>
                    <a:pt x="24" y="335"/>
                    <a:pt x="24" y="335"/>
                    <a:pt x="24" y="335"/>
                  </a:cubicBezTo>
                  <a:cubicBezTo>
                    <a:pt x="24" y="335"/>
                    <a:pt x="24" y="335"/>
                    <a:pt x="24" y="335"/>
                  </a:cubicBezTo>
                  <a:close/>
                  <a:moveTo>
                    <a:pt x="61" y="335"/>
                  </a:moveTo>
                  <a:cubicBezTo>
                    <a:pt x="37" y="335"/>
                    <a:pt x="37" y="335"/>
                    <a:pt x="37" y="335"/>
                  </a:cubicBezTo>
                  <a:cubicBezTo>
                    <a:pt x="37" y="358"/>
                    <a:pt x="37" y="358"/>
                    <a:pt x="37" y="358"/>
                  </a:cubicBezTo>
                  <a:cubicBezTo>
                    <a:pt x="61" y="358"/>
                    <a:pt x="61" y="358"/>
                    <a:pt x="61" y="358"/>
                  </a:cubicBezTo>
                  <a:cubicBezTo>
                    <a:pt x="61" y="335"/>
                    <a:pt x="61" y="335"/>
                    <a:pt x="61" y="335"/>
                  </a:cubicBezTo>
                  <a:cubicBezTo>
                    <a:pt x="61" y="335"/>
                    <a:pt x="61" y="335"/>
                    <a:pt x="61" y="335"/>
                  </a:cubicBezTo>
                  <a:close/>
                  <a:moveTo>
                    <a:pt x="97" y="335"/>
                  </a:moveTo>
                  <a:cubicBezTo>
                    <a:pt x="73" y="335"/>
                    <a:pt x="73" y="335"/>
                    <a:pt x="73" y="335"/>
                  </a:cubicBezTo>
                  <a:cubicBezTo>
                    <a:pt x="73" y="358"/>
                    <a:pt x="73" y="358"/>
                    <a:pt x="73" y="358"/>
                  </a:cubicBezTo>
                  <a:cubicBezTo>
                    <a:pt x="97" y="358"/>
                    <a:pt x="97" y="358"/>
                    <a:pt x="97" y="358"/>
                  </a:cubicBezTo>
                  <a:cubicBezTo>
                    <a:pt x="97" y="335"/>
                    <a:pt x="97" y="335"/>
                    <a:pt x="97" y="335"/>
                  </a:cubicBezTo>
                  <a:cubicBezTo>
                    <a:pt x="97" y="335"/>
                    <a:pt x="97" y="335"/>
                    <a:pt x="97" y="335"/>
                  </a:cubicBezTo>
                  <a:close/>
                  <a:moveTo>
                    <a:pt x="133" y="335"/>
                  </a:moveTo>
                  <a:cubicBezTo>
                    <a:pt x="109" y="335"/>
                    <a:pt x="109" y="335"/>
                    <a:pt x="109" y="335"/>
                  </a:cubicBezTo>
                  <a:cubicBezTo>
                    <a:pt x="109" y="358"/>
                    <a:pt x="109" y="358"/>
                    <a:pt x="109" y="358"/>
                  </a:cubicBezTo>
                  <a:cubicBezTo>
                    <a:pt x="133" y="358"/>
                    <a:pt x="133" y="358"/>
                    <a:pt x="133" y="358"/>
                  </a:cubicBezTo>
                  <a:cubicBezTo>
                    <a:pt x="133" y="335"/>
                    <a:pt x="133" y="335"/>
                    <a:pt x="133" y="335"/>
                  </a:cubicBezTo>
                  <a:cubicBezTo>
                    <a:pt x="133" y="335"/>
                    <a:pt x="133" y="335"/>
                    <a:pt x="133" y="335"/>
                  </a:cubicBezTo>
                  <a:close/>
                  <a:moveTo>
                    <a:pt x="170" y="335"/>
                  </a:moveTo>
                  <a:cubicBezTo>
                    <a:pt x="146" y="335"/>
                    <a:pt x="146" y="335"/>
                    <a:pt x="146" y="335"/>
                  </a:cubicBezTo>
                  <a:cubicBezTo>
                    <a:pt x="146" y="358"/>
                    <a:pt x="146" y="358"/>
                    <a:pt x="146" y="358"/>
                  </a:cubicBezTo>
                  <a:cubicBezTo>
                    <a:pt x="170" y="358"/>
                    <a:pt x="170" y="358"/>
                    <a:pt x="170" y="358"/>
                  </a:cubicBezTo>
                  <a:cubicBezTo>
                    <a:pt x="170" y="335"/>
                    <a:pt x="170" y="335"/>
                    <a:pt x="170" y="335"/>
                  </a:cubicBezTo>
                  <a:cubicBezTo>
                    <a:pt x="170" y="335"/>
                    <a:pt x="170" y="335"/>
                    <a:pt x="170" y="335"/>
                  </a:cubicBezTo>
                  <a:close/>
                  <a:moveTo>
                    <a:pt x="206" y="335"/>
                  </a:moveTo>
                  <a:cubicBezTo>
                    <a:pt x="182" y="335"/>
                    <a:pt x="182" y="335"/>
                    <a:pt x="182" y="335"/>
                  </a:cubicBezTo>
                  <a:cubicBezTo>
                    <a:pt x="182" y="358"/>
                    <a:pt x="182" y="358"/>
                    <a:pt x="182" y="358"/>
                  </a:cubicBezTo>
                  <a:cubicBezTo>
                    <a:pt x="206" y="358"/>
                    <a:pt x="206" y="358"/>
                    <a:pt x="206" y="358"/>
                  </a:cubicBezTo>
                  <a:cubicBezTo>
                    <a:pt x="206" y="335"/>
                    <a:pt x="206" y="335"/>
                    <a:pt x="206" y="335"/>
                  </a:cubicBezTo>
                  <a:cubicBezTo>
                    <a:pt x="206" y="335"/>
                    <a:pt x="206" y="335"/>
                    <a:pt x="206" y="335"/>
                  </a:cubicBezTo>
                  <a:close/>
                  <a:moveTo>
                    <a:pt x="243" y="335"/>
                  </a:moveTo>
                  <a:cubicBezTo>
                    <a:pt x="219" y="335"/>
                    <a:pt x="219" y="335"/>
                    <a:pt x="219" y="335"/>
                  </a:cubicBezTo>
                  <a:cubicBezTo>
                    <a:pt x="219" y="358"/>
                    <a:pt x="219" y="358"/>
                    <a:pt x="219" y="358"/>
                  </a:cubicBezTo>
                  <a:cubicBezTo>
                    <a:pt x="243" y="358"/>
                    <a:pt x="243" y="358"/>
                    <a:pt x="243" y="358"/>
                  </a:cubicBezTo>
                  <a:cubicBezTo>
                    <a:pt x="243" y="335"/>
                    <a:pt x="243" y="335"/>
                    <a:pt x="243" y="335"/>
                  </a:cubicBezTo>
                  <a:cubicBezTo>
                    <a:pt x="243" y="335"/>
                    <a:pt x="243" y="335"/>
                    <a:pt x="243" y="335"/>
                  </a:cubicBezTo>
                  <a:close/>
                  <a:moveTo>
                    <a:pt x="279" y="335"/>
                  </a:moveTo>
                  <a:cubicBezTo>
                    <a:pt x="255" y="335"/>
                    <a:pt x="255" y="335"/>
                    <a:pt x="255" y="335"/>
                  </a:cubicBezTo>
                  <a:cubicBezTo>
                    <a:pt x="255" y="358"/>
                    <a:pt x="255" y="358"/>
                    <a:pt x="255" y="358"/>
                  </a:cubicBezTo>
                  <a:cubicBezTo>
                    <a:pt x="279" y="358"/>
                    <a:pt x="279" y="358"/>
                    <a:pt x="279" y="358"/>
                  </a:cubicBezTo>
                  <a:cubicBezTo>
                    <a:pt x="279" y="335"/>
                    <a:pt x="279" y="335"/>
                    <a:pt x="279" y="335"/>
                  </a:cubicBezTo>
                  <a:cubicBezTo>
                    <a:pt x="279" y="335"/>
                    <a:pt x="279" y="335"/>
                    <a:pt x="279" y="335"/>
                  </a:cubicBezTo>
                  <a:close/>
                  <a:moveTo>
                    <a:pt x="315" y="335"/>
                  </a:moveTo>
                  <a:cubicBezTo>
                    <a:pt x="292" y="335"/>
                    <a:pt x="292" y="335"/>
                    <a:pt x="292" y="335"/>
                  </a:cubicBezTo>
                  <a:cubicBezTo>
                    <a:pt x="292" y="358"/>
                    <a:pt x="292" y="358"/>
                    <a:pt x="292" y="358"/>
                  </a:cubicBezTo>
                  <a:cubicBezTo>
                    <a:pt x="315" y="358"/>
                    <a:pt x="315" y="358"/>
                    <a:pt x="315" y="358"/>
                  </a:cubicBezTo>
                  <a:cubicBezTo>
                    <a:pt x="315" y="335"/>
                    <a:pt x="315" y="335"/>
                    <a:pt x="315" y="335"/>
                  </a:cubicBezTo>
                  <a:cubicBezTo>
                    <a:pt x="315" y="335"/>
                    <a:pt x="315" y="335"/>
                    <a:pt x="315" y="335"/>
                  </a:cubicBezTo>
                  <a:close/>
                  <a:moveTo>
                    <a:pt x="352" y="335"/>
                  </a:moveTo>
                  <a:cubicBezTo>
                    <a:pt x="328" y="335"/>
                    <a:pt x="328" y="335"/>
                    <a:pt x="328" y="335"/>
                  </a:cubicBezTo>
                  <a:cubicBezTo>
                    <a:pt x="328" y="358"/>
                    <a:pt x="328" y="358"/>
                    <a:pt x="328" y="358"/>
                  </a:cubicBezTo>
                  <a:cubicBezTo>
                    <a:pt x="352" y="358"/>
                    <a:pt x="352" y="358"/>
                    <a:pt x="352" y="358"/>
                  </a:cubicBezTo>
                  <a:cubicBezTo>
                    <a:pt x="352" y="335"/>
                    <a:pt x="352" y="335"/>
                    <a:pt x="352" y="335"/>
                  </a:cubicBezTo>
                  <a:cubicBezTo>
                    <a:pt x="352" y="335"/>
                    <a:pt x="352" y="335"/>
                    <a:pt x="352" y="335"/>
                  </a:cubicBezTo>
                  <a:close/>
                  <a:moveTo>
                    <a:pt x="388" y="335"/>
                  </a:moveTo>
                  <a:cubicBezTo>
                    <a:pt x="364" y="335"/>
                    <a:pt x="364" y="335"/>
                    <a:pt x="364" y="335"/>
                  </a:cubicBezTo>
                  <a:cubicBezTo>
                    <a:pt x="364" y="358"/>
                    <a:pt x="364" y="358"/>
                    <a:pt x="364" y="358"/>
                  </a:cubicBezTo>
                  <a:cubicBezTo>
                    <a:pt x="388" y="358"/>
                    <a:pt x="388" y="358"/>
                    <a:pt x="388" y="358"/>
                  </a:cubicBezTo>
                  <a:cubicBezTo>
                    <a:pt x="388" y="335"/>
                    <a:pt x="388" y="335"/>
                    <a:pt x="388" y="335"/>
                  </a:cubicBezTo>
                  <a:cubicBezTo>
                    <a:pt x="388" y="335"/>
                    <a:pt x="388" y="335"/>
                    <a:pt x="388" y="335"/>
                  </a:cubicBezTo>
                  <a:close/>
                  <a:moveTo>
                    <a:pt x="425" y="335"/>
                  </a:moveTo>
                  <a:cubicBezTo>
                    <a:pt x="401" y="335"/>
                    <a:pt x="401" y="335"/>
                    <a:pt x="401" y="335"/>
                  </a:cubicBezTo>
                  <a:cubicBezTo>
                    <a:pt x="401" y="358"/>
                    <a:pt x="401" y="358"/>
                    <a:pt x="401" y="358"/>
                  </a:cubicBezTo>
                  <a:cubicBezTo>
                    <a:pt x="425" y="358"/>
                    <a:pt x="425" y="358"/>
                    <a:pt x="425" y="358"/>
                  </a:cubicBezTo>
                  <a:cubicBezTo>
                    <a:pt x="425" y="335"/>
                    <a:pt x="425" y="335"/>
                    <a:pt x="425" y="335"/>
                  </a:cubicBezTo>
                  <a:cubicBezTo>
                    <a:pt x="425" y="335"/>
                    <a:pt x="425" y="335"/>
                    <a:pt x="425" y="335"/>
                  </a:cubicBezTo>
                  <a:close/>
                  <a:moveTo>
                    <a:pt x="24" y="301"/>
                  </a:moveTo>
                  <a:cubicBezTo>
                    <a:pt x="0" y="301"/>
                    <a:pt x="0" y="301"/>
                    <a:pt x="0" y="301"/>
                  </a:cubicBezTo>
                  <a:cubicBezTo>
                    <a:pt x="0" y="325"/>
                    <a:pt x="0" y="325"/>
                    <a:pt x="0" y="325"/>
                  </a:cubicBezTo>
                  <a:cubicBezTo>
                    <a:pt x="24" y="325"/>
                    <a:pt x="24" y="325"/>
                    <a:pt x="24" y="325"/>
                  </a:cubicBezTo>
                  <a:cubicBezTo>
                    <a:pt x="24" y="301"/>
                    <a:pt x="24" y="301"/>
                    <a:pt x="24" y="301"/>
                  </a:cubicBezTo>
                  <a:cubicBezTo>
                    <a:pt x="24" y="301"/>
                    <a:pt x="24" y="301"/>
                    <a:pt x="24" y="301"/>
                  </a:cubicBezTo>
                  <a:close/>
                  <a:moveTo>
                    <a:pt x="61" y="301"/>
                  </a:moveTo>
                  <a:cubicBezTo>
                    <a:pt x="37" y="301"/>
                    <a:pt x="37" y="301"/>
                    <a:pt x="37" y="301"/>
                  </a:cubicBezTo>
                  <a:cubicBezTo>
                    <a:pt x="37" y="325"/>
                    <a:pt x="37" y="325"/>
                    <a:pt x="37" y="325"/>
                  </a:cubicBezTo>
                  <a:cubicBezTo>
                    <a:pt x="61" y="325"/>
                    <a:pt x="61" y="325"/>
                    <a:pt x="61" y="325"/>
                  </a:cubicBezTo>
                  <a:cubicBezTo>
                    <a:pt x="61" y="301"/>
                    <a:pt x="61" y="301"/>
                    <a:pt x="61" y="301"/>
                  </a:cubicBezTo>
                  <a:cubicBezTo>
                    <a:pt x="61" y="301"/>
                    <a:pt x="61" y="301"/>
                    <a:pt x="61" y="301"/>
                  </a:cubicBezTo>
                  <a:close/>
                  <a:moveTo>
                    <a:pt x="97" y="301"/>
                  </a:moveTo>
                  <a:cubicBezTo>
                    <a:pt x="73" y="301"/>
                    <a:pt x="73" y="301"/>
                    <a:pt x="73" y="301"/>
                  </a:cubicBezTo>
                  <a:cubicBezTo>
                    <a:pt x="73" y="325"/>
                    <a:pt x="73" y="325"/>
                    <a:pt x="73" y="325"/>
                  </a:cubicBezTo>
                  <a:cubicBezTo>
                    <a:pt x="97" y="325"/>
                    <a:pt x="97" y="325"/>
                    <a:pt x="97" y="325"/>
                  </a:cubicBezTo>
                  <a:cubicBezTo>
                    <a:pt x="97" y="301"/>
                    <a:pt x="97" y="301"/>
                    <a:pt x="97" y="301"/>
                  </a:cubicBezTo>
                  <a:cubicBezTo>
                    <a:pt x="97" y="301"/>
                    <a:pt x="97" y="301"/>
                    <a:pt x="97" y="301"/>
                  </a:cubicBezTo>
                  <a:close/>
                  <a:moveTo>
                    <a:pt x="133" y="301"/>
                  </a:moveTo>
                  <a:cubicBezTo>
                    <a:pt x="109" y="301"/>
                    <a:pt x="109" y="301"/>
                    <a:pt x="109" y="301"/>
                  </a:cubicBezTo>
                  <a:cubicBezTo>
                    <a:pt x="109" y="325"/>
                    <a:pt x="109" y="325"/>
                    <a:pt x="109" y="325"/>
                  </a:cubicBezTo>
                  <a:cubicBezTo>
                    <a:pt x="133" y="325"/>
                    <a:pt x="133" y="325"/>
                    <a:pt x="133" y="325"/>
                  </a:cubicBezTo>
                  <a:cubicBezTo>
                    <a:pt x="133" y="301"/>
                    <a:pt x="133" y="301"/>
                    <a:pt x="133" y="301"/>
                  </a:cubicBezTo>
                  <a:cubicBezTo>
                    <a:pt x="133" y="301"/>
                    <a:pt x="133" y="301"/>
                    <a:pt x="133" y="301"/>
                  </a:cubicBezTo>
                  <a:close/>
                  <a:moveTo>
                    <a:pt x="170" y="301"/>
                  </a:moveTo>
                  <a:cubicBezTo>
                    <a:pt x="146" y="301"/>
                    <a:pt x="146" y="301"/>
                    <a:pt x="146" y="301"/>
                  </a:cubicBezTo>
                  <a:cubicBezTo>
                    <a:pt x="146" y="325"/>
                    <a:pt x="146" y="325"/>
                    <a:pt x="146" y="325"/>
                  </a:cubicBezTo>
                  <a:cubicBezTo>
                    <a:pt x="170" y="325"/>
                    <a:pt x="170" y="325"/>
                    <a:pt x="170" y="325"/>
                  </a:cubicBezTo>
                  <a:cubicBezTo>
                    <a:pt x="170" y="301"/>
                    <a:pt x="170" y="301"/>
                    <a:pt x="170" y="301"/>
                  </a:cubicBezTo>
                  <a:cubicBezTo>
                    <a:pt x="170" y="301"/>
                    <a:pt x="170" y="301"/>
                    <a:pt x="170" y="301"/>
                  </a:cubicBezTo>
                  <a:close/>
                  <a:moveTo>
                    <a:pt x="206" y="301"/>
                  </a:moveTo>
                  <a:cubicBezTo>
                    <a:pt x="182" y="301"/>
                    <a:pt x="182" y="301"/>
                    <a:pt x="182" y="301"/>
                  </a:cubicBezTo>
                  <a:cubicBezTo>
                    <a:pt x="182" y="325"/>
                    <a:pt x="182" y="325"/>
                    <a:pt x="182" y="325"/>
                  </a:cubicBezTo>
                  <a:cubicBezTo>
                    <a:pt x="206" y="325"/>
                    <a:pt x="206" y="325"/>
                    <a:pt x="206" y="325"/>
                  </a:cubicBezTo>
                  <a:cubicBezTo>
                    <a:pt x="206" y="301"/>
                    <a:pt x="206" y="301"/>
                    <a:pt x="206" y="301"/>
                  </a:cubicBezTo>
                  <a:cubicBezTo>
                    <a:pt x="206" y="301"/>
                    <a:pt x="206" y="301"/>
                    <a:pt x="206" y="301"/>
                  </a:cubicBezTo>
                  <a:close/>
                  <a:moveTo>
                    <a:pt x="243" y="301"/>
                  </a:moveTo>
                  <a:cubicBezTo>
                    <a:pt x="219" y="301"/>
                    <a:pt x="219" y="301"/>
                    <a:pt x="219" y="301"/>
                  </a:cubicBezTo>
                  <a:cubicBezTo>
                    <a:pt x="219" y="325"/>
                    <a:pt x="219" y="325"/>
                    <a:pt x="219" y="325"/>
                  </a:cubicBezTo>
                  <a:cubicBezTo>
                    <a:pt x="243" y="325"/>
                    <a:pt x="243" y="325"/>
                    <a:pt x="243" y="325"/>
                  </a:cubicBezTo>
                  <a:cubicBezTo>
                    <a:pt x="243" y="301"/>
                    <a:pt x="243" y="301"/>
                    <a:pt x="243" y="301"/>
                  </a:cubicBezTo>
                  <a:cubicBezTo>
                    <a:pt x="243" y="301"/>
                    <a:pt x="243" y="301"/>
                    <a:pt x="243" y="301"/>
                  </a:cubicBezTo>
                  <a:close/>
                  <a:moveTo>
                    <a:pt x="279" y="301"/>
                  </a:moveTo>
                  <a:cubicBezTo>
                    <a:pt x="255" y="301"/>
                    <a:pt x="255" y="301"/>
                    <a:pt x="255" y="301"/>
                  </a:cubicBezTo>
                  <a:cubicBezTo>
                    <a:pt x="255" y="325"/>
                    <a:pt x="255" y="325"/>
                    <a:pt x="255" y="325"/>
                  </a:cubicBezTo>
                  <a:cubicBezTo>
                    <a:pt x="279" y="325"/>
                    <a:pt x="279" y="325"/>
                    <a:pt x="279" y="325"/>
                  </a:cubicBezTo>
                  <a:cubicBezTo>
                    <a:pt x="279" y="301"/>
                    <a:pt x="279" y="301"/>
                    <a:pt x="279" y="301"/>
                  </a:cubicBezTo>
                  <a:cubicBezTo>
                    <a:pt x="279" y="301"/>
                    <a:pt x="279" y="301"/>
                    <a:pt x="279" y="301"/>
                  </a:cubicBezTo>
                  <a:close/>
                  <a:moveTo>
                    <a:pt x="315" y="301"/>
                  </a:moveTo>
                  <a:cubicBezTo>
                    <a:pt x="292" y="301"/>
                    <a:pt x="292" y="301"/>
                    <a:pt x="292" y="301"/>
                  </a:cubicBezTo>
                  <a:cubicBezTo>
                    <a:pt x="292" y="325"/>
                    <a:pt x="292" y="325"/>
                    <a:pt x="292" y="325"/>
                  </a:cubicBezTo>
                  <a:cubicBezTo>
                    <a:pt x="315" y="325"/>
                    <a:pt x="315" y="325"/>
                    <a:pt x="315" y="325"/>
                  </a:cubicBezTo>
                  <a:cubicBezTo>
                    <a:pt x="315" y="301"/>
                    <a:pt x="315" y="301"/>
                    <a:pt x="315" y="301"/>
                  </a:cubicBezTo>
                  <a:cubicBezTo>
                    <a:pt x="315" y="301"/>
                    <a:pt x="315" y="301"/>
                    <a:pt x="315" y="301"/>
                  </a:cubicBezTo>
                  <a:close/>
                  <a:moveTo>
                    <a:pt x="352" y="301"/>
                  </a:moveTo>
                  <a:cubicBezTo>
                    <a:pt x="328" y="301"/>
                    <a:pt x="328" y="301"/>
                    <a:pt x="328" y="301"/>
                  </a:cubicBezTo>
                  <a:cubicBezTo>
                    <a:pt x="328" y="325"/>
                    <a:pt x="328" y="325"/>
                    <a:pt x="328" y="325"/>
                  </a:cubicBezTo>
                  <a:cubicBezTo>
                    <a:pt x="352" y="325"/>
                    <a:pt x="352" y="325"/>
                    <a:pt x="352" y="325"/>
                  </a:cubicBezTo>
                  <a:cubicBezTo>
                    <a:pt x="352" y="301"/>
                    <a:pt x="352" y="301"/>
                    <a:pt x="352" y="301"/>
                  </a:cubicBezTo>
                  <a:cubicBezTo>
                    <a:pt x="352" y="301"/>
                    <a:pt x="352" y="301"/>
                    <a:pt x="352" y="301"/>
                  </a:cubicBezTo>
                  <a:close/>
                  <a:moveTo>
                    <a:pt x="388" y="301"/>
                  </a:moveTo>
                  <a:cubicBezTo>
                    <a:pt x="364" y="301"/>
                    <a:pt x="364" y="301"/>
                    <a:pt x="364" y="301"/>
                  </a:cubicBezTo>
                  <a:cubicBezTo>
                    <a:pt x="364" y="325"/>
                    <a:pt x="364" y="325"/>
                    <a:pt x="364" y="325"/>
                  </a:cubicBezTo>
                  <a:cubicBezTo>
                    <a:pt x="388" y="325"/>
                    <a:pt x="388" y="325"/>
                    <a:pt x="388" y="325"/>
                  </a:cubicBezTo>
                  <a:cubicBezTo>
                    <a:pt x="388" y="301"/>
                    <a:pt x="388" y="301"/>
                    <a:pt x="388" y="301"/>
                  </a:cubicBezTo>
                  <a:cubicBezTo>
                    <a:pt x="388" y="301"/>
                    <a:pt x="388" y="301"/>
                    <a:pt x="388" y="301"/>
                  </a:cubicBezTo>
                  <a:close/>
                  <a:moveTo>
                    <a:pt x="425" y="301"/>
                  </a:moveTo>
                  <a:cubicBezTo>
                    <a:pt x="401" y="301"/>
                    <a:pt x="401" y="301"/>
                    <a:pt x="401" y="301"/>
                  </a:cubicBezTo>
                  <a:cubicBezTo>
                    <a:pt x="401" y="325"/>
                    <a:pt x="401" y="325"/>
                    <a:pt x="401" y="325"/>
                  </a:cubicBezTo>
                  <a:cubicBezTo>
                    <a:pt x="425" y="325"/>
                    <a:pt x="425" y="325"/>
                    <a:pt x="425" y="325"/>
                  </a:cubicBezTo>
                  <a:cubicBezTo>
                    <a:pt x="425" y="301"/>
                    <a:pt x="425" y="301"/>
                    <a:pt x="425" y="301"/>
                  </a:cubicBezTo>
                  <a:cubicBezTo>
                    <a:pt x="425" y="301"/>
                    <a:pt x="425" y="301"/>
                    <a:pt x="425" y="301"/>
                  </a:cubicBezTo>
                  <a:close/>
                  <a:moveTo>
                    <a:pt x="24" y="268"/>
                  </a:moveTo>
                  <a:cubicBezTo>
                    <a:pt x="0" y="268"/>
                    <a:pt x="0" y="268"/>
                    <a:pt x="0" y="268"/>
                  </a:cubicBezTo>
                  <a:cubicBezTo>
                    <a:pt x="0" y="291"/>
                    <a:pt x="0" y="291"/>
                    <a:pt x="0" y="291"/>
                  </a:cubicBezTo>
                  <a:cubicBezTo>
                    <a:pt x="24" y="291"/>
                    <a:pt x="24" y="291"/>
                    <a:pt x="24" y="291"/>
                  </a:cubicBezTo>
                  <a:cubicBezTo>
                    <a:pt x="24" y="268"/>
                    <a:pt x="24" y="268"/>
                    <a:pt x="24" y="268"/>
                  </a:cubicBezTo>
                  <a:cubicBezTo>
                    <a:pt x="24" y="268"/>
                    <a:pt x="24" y="268"/>
                    <a:pt x="24" y="268"/>
                  </a:cubicBezTo>
                  <a:close/>
                  <a:moveTo>
                    <a:pt x="61" y="268"/>
                  </a:moveTo>
                  <a:cubicBezTo>
                    <a:pt x="37" y="268"/>
                    <a:pt x="37" y="268"/>
                    <a:pt x="37" y="268"/>
                  </a:cubicBezTo>
                  <a:cubicBezTo>
                    <a:pt x="37" y="291"/>
                    <a:pt x="37" y="291"/>
                    <a:pt x="37" y="291"/>
                  </a:cubicBezTo>
                  <a:cubicBezTo>
                    <a:pt x="61" y="291"/>
                    <a:pt x="61" y="291"/>
                    <a:pt x="61" y="291"/>
                  </a:cubicBezTo>
                  <a:cubicBezTo>
                    <a:pt x="61" y="268"/>
                    <a:pt x="61" y="268"/>
                    <a:pt x="61" y="268"/>
                  </a:cubicBezTo>
                  <a:cubicBezTo>
                    <a:pt x="61" y="268"/>
                    <a:pt x="61" y="268"/>
                    <a:pt x="61" y="268"/>
                  </a:cubicBezTo>
                  <a:close/>
                  <a:moveTo>
                    <a:pt x="97" y="268"/>
                  </a:moveTo>
                  <a:cubicBezTo>
                    <a:pt x="73" y="268"/>
                    <a:pt x="73" y="268"/>
                    <a:pt x="73" y="268"/>
                  </a:cubicBezTo>
                  <a:cubicBezTo>
                    <a:pt x="73" y="291"/>
                    <a:pt x="73" y="291"/>
                    <a:pt x="73" y="291"/>
                  </a:cubicBezTo>
                  <a:cubicBezTo>
                    <a:pt x="97" y="291"/>
                    <a:pt x="97" y="291"/>
                    <a:pt x="97" y="291"/>
                  </a:cubicBezTo>
                  <a:cubicBezTo>
                    <a:pt x="97" y="268"/>
                    <a:pt x="97" y="268"/>
                    <a:pt x="97" y="268"/>
                  </a:cubicBezTo>
                  <a:cubicBezTo>
                    <a:pt x="97" y="268"/>
                    <a:pt x="97" y="268"/>
                    <a:pt x="97" y="268"/>
                  </a:cubicBezTo>
                  <a:close/>
                  <a:moveTo>
                    <a:pt x="133" y="268"/>
                  </a:moveTo>
                  <a:cubicBezTo>
                    <a:pt x="109" y="268"/>
                    <a:pt x="109" y="268"/>
                    <a:pt x="109" y="268"/>
                  </a:cubicBezTo>
                  <a:cubicBezTo>
                    <a:pt x="109" y="291"/>
                    <a:pt x="109" y="291"/>
                    <a:pt x="109" y="291"/>
                  </a:cubicBezTo>
                  <a:cubicBezTo>
                    <a:pt x="133" y="291"/>
                    <a:pt x="133" y="291"/>
                    <a:pt x="133" y="291"/>
                  </a:cubicBezTo>
                  <a:cubicBezTo>
                    <a:pt x="133" y="268"/>
                    <a:pt x="133" y="268"/>
                    <a:pt x="133" y="268"/>
                  </a:cubicBezTo>
                  <a:cubicBezTo>
                    <a:pt x="133" y="268"/>
                    <a:pt x="133" y="268"/>
                    <a:pt x="133" y="268"/>
                  </a:cubicBezTo>
                  <a:close/>
                  <a:moveTo>
                    <a:pt x="170" y="268"/>
                  </a:moveTo>
                  <a:cubicBezTo>
                    <a:pt x="146" y="268"/>
                    <a:pt x="146" y="268"/>
                    <a:pt x="146" y="268"/>
                  </a:cubicBezTo>
                  <a:cubicBezTo>
                    <a:pt x="146" y="291"/>
                    <a:pt x="146" y="291"/>
                    <a:pt x="146" y="291"/>
                  </a:cubicBezTo>
                  <a:cubicBezTo>
                    <a:pt x="170" y="291"/>
                    <a:pt x="170" y="291"/>
                    <a:pt x="170" y="291"/>
                  </a:cubicBezTo>
                  <a:cubicBezTo>
                    <a:pt x="170" y="268"/>
                    <a:pt x="170" y="268"/>
                    <a:pt x="170" y="268"/>
                  </a:cubicBezTo>
                  <a:cubicBezTo>
                    <a:pt x="170" y="268"/>
                    <a:pt x="170" y="268"/>
                    <a:pt x="170" y="268"/>
                  </a:cubicBezTo>
                  <a:close/>
                  <a:moveTo>
                    <a:pt x="206" y="268"/>
                  </a:moveTo>
                  <a:cubicBezTo>
                    <a:pt x="182" y="268"/>
                    <a:pt x="182" y="268"/>
                    <a:pt x="182" y="268"/>
                  </a:cubicBezTo>
                  <a:cubicBezTo>
                    <a:pt x="182" y="291"/>
                    <a:pt x="182" y="291"/>
                    <a:pt x="182" y="291"/>
                  </a:cubicBezTo>
                  <a:cubicBezTo>
                    <a:pt x="206" y="291"/>
                    <a:pt x="206" y="291"/>
                    <a:pt x="206" y="291"/>
                  </a:cubicBezTo>
                  <a:cubicBezTo>
                    <a:pt x="206" y="268"/>
                    <a:pt x="206" y="268"/>
                    <a:pt x="206" y="268"/>
                  </a:cubicBezTo>
                  <a:cubicBezTo>
                    <a:pt x="206" y="268"/>
                    <a:pt x="206" y="268"/>
                    <a:pt x="206" y="268"/>
                  </a:cubicBezTo>
                  <a:close/>
                  <a:moveTo>
                    <a:pt x="243" y="268"/>
                  </a:moveTo>
                  <a:cubicBezTo>
                    <a:pt x="219" y="268"/>
                    <a:pt x="219" y="268"/>
                    <a:pt x="219" y="268"/>
                  </a:cubicBezTo>
                  <a:cubicBezTo>
                    <a:pt x="219" y="291"/>
                    <a:pt x="219" y="291"/>
                    <a:pt x="219" y="291"/>
                  </a:cubicBezTo>
                  <a:cubicBezTo>
                    <a:pt x="243" y="291"/>
                    <a:pt x="243" y="291"/>
                    <a:pt x="243" y="291"/>
                  </a:cubicBezTo>
                  <a:cubicBezTo>
                    <a:pt x="243" y="268"/>
                    <a:pt x="243" y="268"/>
                    <a:pt x="243" y="268"/>
                  </a:cubicBezTo>
                  <a:cubicBezTo>
                    <a:pt x="243" y="268"/>
                    <a:pt x="243" y="268"/>
                    <a:pt x="243" y="268"/>
                  </a:cubicBezTo>
                  <a:close/>
                  <a:moveTo>
                    <a:pt x="279" y="268"/>
                  </a:moveTo>
                  <a:cubicBezTo>
                    <a:pt x="255" y="268"/>
                    <a:pt x="255" y="268"/>
                    <a:pt x="255" y="268"/>
                  </a:cubicBezTo>
                  <a:cubicBezTo>
                    <a:pt x="255" y="291"/>
                    <a:pt x="255" y="291"/>
                    <a:pt x="255" y="291"/>
                  </a:cubicBezTo>
                  <a:cubicBezTo>
                    <a:pt x="279" y="291"/>
                    <a:pt x="279" y="291"/>
                    <a:pt x="279" y="291"/>
                  </a:cubicBezTo>
                  <a:cubicBezTo>
                    <a:pt x="279" y="268"/>
                    <a:pt x="279" y="268"/>
                    <a:pt x="279" y="268"/>
                  </a:cubicBezTo>
                  <a:cubicBezTo>
                    <a:pt x="279" y="268"/>
                    <a:pt x="279" y="268"/>
                    <a:pt x="279" y="268"/>
                  </a:cubicBezTo>
                  <a:close/>
                  <a:moveTo>
                    <a:pt x="315" y="268"/>
                  </a:moveTo>
                  <a:cubicBezTo>
                    <a:pt x="292" y="268"/>
                    <a:pt x="292" y="268"/>
                    <a:pt x="292" y="268"/>
                  </a:cubicBezTo>
                  <a:cubicBezTo>
                    <a:pt x="292" y="291"/>
                    <a:pt x="292" y="291"/>
                    <a:pt x="292" y="291"/>
                  </a:cubicBezTo>
                  <a:cubicBezTo>
                    <a:pt x="315" y="291"/>
                    <a:pt x="315" y="291"/>
                    <a:pt x="315" y="291"/>
                  </a:cubicBezTo>
                  <a:cubicBezTo>
                    <a:pt x="315" y="268"/>
                    <a:pt x="315" y="268"/>
                    <a:pt x="315" y="268"/>
                  </a:cubicBezTo>
                  <a:cubicBezTo>
                    <a:pt x="315" y="268"/>
                    <a:pt x="315" y="268"/>
                    <a:pt x="315" y="268"/>
                  </a:cubicBezTo>
                  <a:close/>
                  <a:moveTo>
                    <a:pt x="352" y="268"/>
                  </a:moveTo>
                  <a:cubicBezTo>
                    <a:pt x="328" y="268"/>
                    <a:pt x="328" y="268"/>
                    <a:pt x="328" y="268"/>
                  </a:cubicBezTo>
                  <a:cubicBezTo>
                    <a:pt x="328" y="291"/>
                    <a:pt x="328" y="291"/>
                    <a:pt x="328" y="291"/>
                  </a:cubicBezTo>
                  <a:cubicBezTo>
                    <a:pt x="352" y="291"/>
                    <a:pt x="352" y="291"/>
                    <a:pt x="352" y="291"/>
                  </a:cubicBezTo>
                  <a:cubicBezTo>
                    <a:pt x="352" y="268"/>
                    <a:pt x="352" y="268"/>
                    <a:pt x="352" y="268"/>
                  </a:cubicBezTo>
                  <a:cubicBezTo>
                    <a:pt x="352" y="268"/>
                    <a:pt x="352" y="268"/>
                    <a:pt x="352" y="268"/>
                  </a:cubicBezTo>
                  <a:close/>
                  <a:moveTo>
                    <a:pt x="388" y="268"/>
                  </a:moveTo>
                  <a:cubicBezTo>
                    <a:pt x="364" y="268"/>
                    <a:pt x="364" y="268"/>
                    <a:pt x="364" y="268"/>
                  </a:cubicBezTo>
                  <a:cubicBezTo>
                    <a:pt x="364" y="291"/>
                    <a:pt x="364" y="291"/>
                    <a:pt x="364" y="291"/>
                  </a:cubicBezTo>
                  <a:cubicBezTo>
                    <a:pt x="388" y="291"/>
                    <a:pt x="388" y="291"/>
                    <a:pt x="388" y="291"/>
                  </a:cubicBezTo>
                  <a:cubicBezTo>
                    <a:pt x="388" y="268"/>
                    <a:pt x="388" y="268"/>
                    <a:pt x="388" y="268"/>
                  </a:cubicBezTo>
                  <a:cubicBezTo>
                    <a:pt x="388" y="268"/>
                    <a:pt x="388" y="268"/>
                    <a:pt x="388" y="268"/>
                  </a:cubicBezTo>
                  <a:close/>
                  <a:moveTo>
                    <a:pt x="425" y="268"/>
                  </a:moveTo>
                  <a:cubicBezTo>
                    <a:pt x="401" y="268"/>
                    <a:pt x="401" y="268"/>
                    <a:pt x="401" y="268"/>
                  </a:cubicBezTo>
                  <a:cubicBezTo>
                    <a:pt x="401" y="291"/>
                    <a:pt x="401" y="291"/>
                    <a:pt x="401" y="291"/>
                  </a:cubicBezTo>
                  <a:cubicBezTo>
                    <a:pt x="425" y="291"/>
                    <a:pt x="425" y="291"/>
                    <a:pt x="425" y="291"/>
                  </a:cubicBezTo>
                  <a:cubicBezTo>
                    <a:pt x="425" y="268"/>
                    <a:pt x="425" y="268"/>
                    <a:pt x="425" y="268"/>
                  </a:cubicBezTo>
                  <a:cubicBezTo>
                    <a:pt x="425" y="268"/>
                    <a:pt x="425" y="268"/>
                    <a:pt x="425" y="268"/>
                  </a:cubicBezTo>
                  <a:close/>
                  <a:moveTo>
                    <a:pt x="24" y="234"/>
                  </a:moveTo>
                  <a:cubicBezTo>
                    <a:pt x="0" y="234"/>
                    <a:pt x="0" y="234"/>
                    <a:pt x="0" y="234"/>
                  </a:cubicBezTo>
                  <a:cubicBezTo>
                    <a:pt x="0" y="258"/>
                    <a:pt x="0" y="258"/>
                    <a:pt x="0" y="258"/>
                  </a:cubicBezTo>
                  <a:cubicBezTo>
                    <a:pt x="24" y="258"/>
                    <a:pt x="24" y="258"/>
                    <a:pt x="24" y="258"/>
                  </a:cubicBezTo>
                  <a:cubicBezTo>
                    <a:pt x="24" y="234"/>
                    <a:pt x="24" y="234"/>
                    <a:pt x="24" y="234"/>
                  </a:cubicBezTo>
                  <a:cubicBezTo>
                    <a:pt x="24" y="234"/>
                    <a:pt x="24" y="234"/>
                    <a:pt x="24" y="234"/>
                  </a:cubicBezTo>
                  <a:close/>
                  <a:moveTo>
                    <a:pt x="61" y="234"/>
                  </a:moveTo>
                  <a:cubicBezTo>
                    <a:pt x="37" y="234"/>
                    <a:pt x="37" y="234"/>
                    <a:pt x="37" y="234"/>
                  </a:cubicBezTo>
                  <a:cubicBezTo>
                    <a:pt x="37" y="258"/>
                    <a:pt x="37" y="258"/>
                    <a:pt x="37" y="258"/>
                  </a:cubicBezTo>
                  <a:cubicBezTo>
                    <a:pt x="61" y="258"/>
                    <a:pt x="61" y="258"/>
                    <a:pt x="61" y="258"/>
                  </a:cubicBezTo>
                  <a:cubicBezTo>
                    <a:pt x="61" y="234"/>
                    <a:pt x="61" y="234"/>
                    <a:pt x="61" y="234"/>
                  </a:cubicBezTo>
                  <a:cubicBezTo>
                    <a:pt x="61" y="234"/>
                    <a:pt x="61" y="234"/>
                    <a:pt x="61" y="234"/>
                  </a:cubicBezTo>
                  <a:close/>
                  <a:moveTo>
                    <a:pt x="97" y="234"/>
                  </a:moveTo>
                  <a:cubicBezTo>
                    <a:pt x="73" y="234"/>
                    <a:pt x="73" y="234"/>
                    <a:pt x="73" y="234"/>
                  </a:cubicBezTo>
                  <a:cubicBezTo>
                    <a:pt x="73" y="258"/>
                    <a:pt x="73" y="258"/>
                    <a:pt x="73" y="258"/>
                  </a:cubicBezTo>
                  <a:cubicBezTo>
                    <a:pt x="97" y="258"/>
                    <a:pt x="97" y="258"/>
                    <a:pt x="97" y="258"/>
                  </a:cubicBezTo>
                  <a:cubicBezTo>
                    <a:pt x="97" y="234"/>
                    <a:pt x="97" y="234"/>
                    <a:pt x="97" y="234"/>
                  </a:cubicBezTo>
                  <a:cubicBezTo>
                    <a:pt x="97" y="234"/>
                    <a:pt x="97" y="234"/>
                    <a:pt x="97" y="234"/>
                  </a:cubicBezTo>
                  <a:close/>
                  <a:moveTo>
                    <a:pt x="133" y="234"/>
                  </a:moveTo>
                  <a:cubicBezTo>
                    <a:pt x="109" y="234"/>
                    <a:pt x="109" y="234"/>
                    <a:pt x="109" y="234"/>
                  </a:cubicBezTo>
                  <a:cubicBezTo>
                    <a:pt x="109" y="258"/>
                    <a:pt x="109" y="258"/>
                    <a:pt x="109" y="258"/>
                  </a:cubicBezTo>
                  <a:cubicBezTo>
                    <a:pt x="133" y="258"/>
                    <a:pt x="133" y="258"/>
                    <a:pt x="133" y="258"/>
                  </a:cubicBezTo>
                  <a:cubicBezTo>
                    <a:pt x="133" y="234"/>
                    <a:pt x="133" y="234"/>
                    <a:pt x="133" y="234"/>
                  </a:cubicBezTo>
                  <a:cubicBezTo>
                    <a:pt x="133" y="234"/>
                    <a:pt x="133" y="234"/>
                    <a:pt x="133" y="234"/>
                  </a:cubicBezTo>
                  <a:close/>
                  <a:moveTo>
                    <a:pt x="170" y="234"/>
                  </a:moveTo>
                  <a:cubicBezTo>
                    <a:pt x="146" y="234"/>
                    <a:pt x="146" y="234"/>
                    <a:pt x="146" y="234"/>
                  </a:cubicBezTo>
                  <a:cubicBezTo>
                    <a:pt x="146" y="258"/>
                    <a:pt x="146" y="258"/>
                    <a:pt x="146" y="258"/>
                  </a:cubicBezTo>
                  <a:cubicBezTo>
                    <a:pt x="170" y="258"/>
                    <a:pt x="170" y="258"/>
                    <a:pt x="170" y="258"/>
                  </a:cubicBezTo>
                  <a:cubicBezTo>
                    <a:pt x="170" y="234"/>
                    <a:pt x="170" y="234"/>
                    <a:pt x="170" y="234"/>
                  </a:cubicBezTo>
                  <a:cubicBezTo>
                    <a:pt x="170" y="234"/>
                    <a:pt x="170" y="234"/>
                    <a:pt x="170" y="234"/>
                  </a:cubicBezTo>
                  <a:close/>
                  <a:moveTo>
                    <a:pt x="206" y="234"/>
                  </a:moveTo>
                  <a:cubicBezTo>
                    <a:pt x="182" y="234"/>
                    <a:pt x="182" y="234"/>
                    <a:pt x="182" y="234"/>
                  </a:cubicBezTo>
                  <a:cubicBezTo>
                    <a:pt x="182" y="258"/>
                    <a:pt x="182" y="258"/>
                    <a:pt x="182" y="258"/>
                  </a:cubicBezTo>
                  <a:cubicBezTo>
                    <a:pt x="206" y="258"/>
                    <a:pt x="206" y="258"/>
                    <a:pt x="206" y="258"/>
                  </a:cubicBezTo>
                  <a:cubicBezTo>
                    <a:pt x="206" y="234"/>
                    <a:pt x="206" y="234"/>
                    <a:pt x="206" y="234"/>
                  </a:cubicBezTo>
                  <a:cubicBezTo>
                    <a:pt x="206" y="234"/>
                    <a:pt x="206" y="234"/>
                    <a:pt x="206" y="234"/>
                  </a:cubicBezTo>
                  <a:close/>
                  <a:moveTo>
                    <a:pt x="243" y="234"/>
                  </a:moveTo>
                  <a:cubicBezTo>
                    <a:pt x="219" y="234"/>
                    <a:pt x="219" y="234"/>
                    <a:pt x="219" y="234"/>
                  </a:cubicBezTo>
                  <a:cubicBezTo>
                    <a:pt x="219" y="258"/>
                    <a:pt x="219" y="258"/>
                    <a:pt x="219" y="258"/>
                  </a:cubicBezTo>
                  <a:cubicBezTo>
                    <a:pt x="243" y="258"/>
                    <a:pt x="243" y="258"/>
                    <a:pt x="243" y="258"/>
                  </a:cubicBezTo>
                  <a:cubicBezTo>
                    <a:pt x="243" y="234"/>
                    <a:pt x="243" y="234"/>
                    <a:pt x="243" y="234"/>
                  </a:cubicBezTo>
                  <a:cubicBezTo>
                    <a:pt x="243" y="234"/>
                    <a:pt x="243" y="234"/>
                    <a:pt x="243" y="234"/>
                  </a:cubicBezTo>
                  <a:close/>
                  <a:moveTo>
                    <a:pt x="279" y="234"/>
                  </a:moveTo>
                  <a:cubicBezTo>
                    <a:pt x="255" y="234"/>
                    <a:pt x="255" y="234"/>
                    <a:pt x="255" y="234"/>
                  </a:cubicBezTo>
                  <a:cubicBezTo>
                    <a:pt x="255" y="258"/>
                    <a:pt x="255" y="258"/>
                    <a:pt x="255" y="258"/>
                  </a:cubicBezTo>
                  <a:cubicBezTo>
                    <a:pt x="279" y="258"/>
                    <a:pt x="279" y="258"/>
                    <a:pt x="279" y="258"/>
                  </a:cubicBezTo>
                  <a:cubicBezTo>
                    <a:pt x="279" y="234"/>
                    <a:pt x="279" y="234"/>
                    <a:pt x="279" y="234"/>
                  </a:cubicBezTo>
                  <a:cubicBezTo>
                    <a:pt x="279" y="234"/>
                    <a:pt x="279" y="234"/>
                    <a:pt x="279" y="234"/>
                  </a:cubicBezTo>
                  <a:close/>
                  <a:moveTo>
                    <a:pt x="315" y="234"/>
                  </a:moveTo>
                  <a:cubicBezTo>
                    <a:pt x="292" y="234"/>
                    <a:pt x="292" y="234"/>
                    <a:pt x="292" y="234"/>
                  </a:cubicBezTo>
                  <a:cubicBezTo>
                    <a:pt x="292" y="258"/>
                    <a:pt x="292" y="258"/>
                    <a:pt x="292" y="258"/>
                  </a:cubicBezTo>
                  <a:cubicBezTo>
                    <a:pt x="315" y="258"/>
                    <a:pt x="315" y="258"/>
                    <a:pt x="315" y="258"/>
                  </a:cubicBezTo>
                  <a:cubicBezTo>
                    <a:pt x="315" y="234"/>
                    <a:pt x="315" y="234"/>
                    <a:pt x="315" y="234"/>
                  </a:cubicBezTo>
                  <a:cubicBezTo>
                    <a:pt x="315" y="234"/>
                    <a:pt x="315" y="234"/>
                    <a:pt x="315" y="234"/>
                  </a:cubicBezTo>
                  <a:close/>
                  <a:moveTo>
                    <a:pt x="352" y="234"/>
                  </a:moveTo>
                  <a:cubicBezTo>
                    <a:pt x="328" y="234"/>
                    <a:pt x="328" y="234"/>
                    <a:pt x="328" y="234"/>
                  </a:cubicBezTo>
                  <a:cubicBezTo>
                    <a:pt x="328" y="258"/>
                    <a:pt x="328" y="258"/>
                    <a:pt x="328" y="258"/>
                  </a:cubicBezTo>
                  <a:cubicBezTo>
                    <a:pt x="352" y="258"/>
                    <a:pt x="352" y="258"/>
                    <a:pt x="352" y="258"/>
                  </a:cubicBezTo>
                  <a:cubicBezTo>
                    <a:pt x="352" y="234"/>
                    <a:pt x="352" y="234"/>
                    <a:pt x="352" y="234"/>
                  </a:cubicBezTo>
                  <a:cubicBezTo>
                    <a:pt x="352" y="234"/>
                    <a:pt x="352" y="234"/>
                    <a:pt x="352" y="234"/>
                  </a:cubicBezTo>
                  <a:close/>
                  <a:moveTo>
                    <a:pt x="388" y="234"/>
                  </a:moveTo>
                  <a:cubicBezTo>
                    <a:pt x="364" y="234"/>
                    <a:pt x="364" y="234"/>
                    <a:pt x="364" y="234"/>
                  </a:cubicBezTo>
                  <a:cubicBezTo>
                    <a:pt x="364" y="258"/>
                    <a:pt x="364" y="258"/>
                    <a:pt x="364" y="258"/>
                  </a:cubicBezTo>
                  <a:cubicBezTo>
                    <a:pt x="388" y="258"/>
                    <a:pt x="388" y="258"/>
                    <a:pt x="388" y="258"/>
                  </a:cubicBezTo>
                  <a:cubicBezTo>
                    <a:pt x="388" y="234"/>
                    <a:pt x="388" y="234"/>
                    <a:pt x="388" y="234"/>
                  </a:cubicBezTo>
                  <a:cubicBezTo>
                    <a:pt x="388" y="234"/>
                    <a:pt x="388" y="234"/>
                    <a:pt x="388" y="234"/>
                  </a:cubicBezTo>
                  <a:close/>
                  <a:moveTo>
                    <a:pt x="425" y="234"/>
                  </a:moveTo>
                  <a:cubicBezTo>
                    <a:pt x="401" y="234"/>
                    <a:pt x="401" y="234"/>
                    <a:pt x="401" y="234"/>
                  </a:cubicBezTo>
                  <a:cubicBezTo>
                    <a:pt x="401" y="258"/>
                    <a:pt x="401" y="258"/>
                    <a:pt x="401" y="258"/>
                  </a:cubicBezTo>
                  <a:cubicBezTo>
                    <a:pt x="425" y="258"/>
                    <a:pt x="425" y="258"/>
                    <a:pt x="425" y="258"/>
                  </a:cubicBezTo>
                  <a:cubicBezTo>
                    <a:pt x="425" y="234"/>
                    <a:pt x="425" y="234"/>
                    <a:pt x="425" y="234"/>
                  </a:cubicBezTo>
                  <a:cubicBezTo>
                    <a:pt x="425" y="234"/>
                    <a:pt x="425" y="234"/>
                    <a:pt x="425" y="234"/>
                  </a:cubicBezTo>
                  <a:close/>
                  <a:moveTo>
                    <a:pt x="24" y="201"/>
                  </a:moveTo>
                  <a:cubicBezTo>
                    <a:pt x="0" y="201"/>
                    <a:pt x="0" y="201"/>
                    <a:pt x="0" y="201"/>
                  </a:cubicBezTo>
                  <a:cubicBezTo>
                    <a:pt x="0" y="225"/>
                    <a:pt x="0" y="225"/>
                    <a:pt x="0" y="225"/>
                  </a:cubicBezTo>
                  <a:cubicBezTo>
                    <a:pt x="24" y="225"/>
                    <a:pt x="24" y="225"/>
                    <a:pt x="24" y="225"/>
                  </a:cubicBezTo>
                  <a:cubicBezTo>
                    <a:pt x="24" y="201"/>
                    <a:pt x="24" y="201"/>
                    <a:pt x="24" y="201"/>
                  </a:cubicBezTo>
                  <a:cubicBezTo>
                    <a:pt x="24" y="201"/>
                    <a:pt x="24" y="201"/>
                    <a:pt x="24" y="201"/>
                  </a:cubicBezTo>
                  <a:close/>
                  <a:moveTo>
                    <a:pt x="61" y="201"/>
                  </a:moveTo>
                  <a:cubicBezTo>
                    <a:pt x="37" y="201"/>
                    <a:pt x="37" y="201"/>
                    <a:pt x="37" y="201"/>
                  </a:cubicBezTo>
                  <a:cubicBezTo>
                    <a:pt x="37" y="225"/>
                    <a:pt x="37" y="225"/>
                    <a:pt x="37" y="225"/>
                  </a:cubicBezTo>
                  <a:cubicBezTo>
                    <a:pt x="61" y="225"/>
                    <a:pt x="61" y="225"/>
                    <a:pt x="61" y="225"/>
                  </a:cubicBezTo>
                  <a:cubicBezTo>
                    <a:pt x="61" y="201"/>
                    <a:pt x="61" y="201"/>
                    <a:pt x="61" y="201"/>
                  </a:cubicBezTo>
                  <a:cubicBezTo>
                    <a:pt x="61" y="201"/>
                    <a:pt x="61" y="201"/>
                    <a:pt x="61" y="201"/>
                  </a:cubicBezTo>
                  <a:close/>
                  <a:moveTo>
                    <a:pt x="97" y="201"/>
                  </a:moveTo>
                  <a:cubicBezTo>
                    <a:pt x="73" y="201"/>
                    <a:pt x="73" y="201"/>
                    <a:pt x="73" y="201"/>
                  </a:cubicBezTo>
                  <a:cubicBezTo>
                    <a:pt x="73" y="225"/>
                    <a:pt x="73" y="225"/>
                    <a:pt x="73" y="225"/>
                  </a:cubicBezTo>
                  <a:cubicBezTo>
                    <a:pt x="97" y="225"/>
                    <a:pt x="97" y="225"/>
                    <a:pt x="97" y="225"/>
                  </a:cubicBezTo>
                  <a:cubicBezTo>
                    <a:pt x="97" y="201"/>
                    <a:pt x="97" y="201"/>
                    <a:pt x="97" y="201"/>
                  </a:cubicBezTo>
                  <a:cubicBezTo>
                    <a:pt x="97" y="201"/>
                    <a:pt x="97" y="201"/>
                    <a:pt x="97" y="201"/>
                  </a:cubicBezTo>
                  <a:close/>
                  <a:moveTo>
                    <a:pt x="133" y="201"/>
                  </a:moveTo>
                  <a:cubicBezTo>
                    <a:pt x="109" y="201"/>
                    <a:pt x="109" y="201"/>
                    <a:pt x="109" y="201"/>
                  </a:cubicBezTo>
                  <a:cubicBezTo>
                    <a:pt x="109" y="225"/>
                    <a:pt x="109" y="225"/>
                    <a:pt x="109" y="225"/>
                  </a:cubicBezTo>
                  <a:cubicBezTo>
                    <a:pt x="133" y="225"/>
                    <a:pt x="133" y="225"/>
                    <a:pt x="133" y="225"/>
                  </a:cubicBezTo>
                  <a:cubicBezTo>
                    <a:pt x="133" y="201"/>
                    <a:pt x="133" y="201"/>
                    <a:pt x="133" y="201"/>
                  </a:cubicBezTo>
                  <a:cubicBezTo>
                    <a:pt x="133" y="201"/>
                    <a:pt x="133" y="201"/>
                    <a:pt x="133" y="201"/>
                  </a:cubicBezTo>
                  <a:close/>
                  <a:moveTo>
                    <a:pt x="170" y="201"/>
                  </a:moveTo>
                  <a:cubicBezTo>
                    <a:pt x="146" y="201"/>
                    <a:pt x="146" y="201"/>
                    <a:pt x="146" y="201"/>
                  </a:cubicBezTo>
                  <a:cubicBezTo>
                    <a:pt x="146" y="225"/>
                    <a:pt x="146" y="225"/>
                    <a:pt x="146" y="225"/>
                  </a:cubicBezTo>
                  <a:cubicBezTo>
                    <a:pt x="170" y="225"/>
                    <a:pt x="170" y="225"/>
                    <a:pt x="170" y="225"/>
                  </a:cubicBezTo>
                  <a:cubicBezTo>
                    <a:pt x="170" y="201"/>
                    <a:pt x="170" y="201"/>
                    <a:pt x="170" y="201"/>
                  </a:cubicBezTo>
                  <a:cubicBezTo>
                    <a:pt x="170" y="201"/>
                    <a:pt x="170" y="201"/>
                    <a:pt x="170" y="201"/>
                  </a:cubicBezTo>
                  <a:close/>
                  <a:moveTo>
                    <a:pt x="206" y="201"/>
                  </a:moveTo>
                  <a:cubicBezTo>
                    <a:pt x="182" y="201"/>
                    <a:pt x="182" y="201"/>
                    <a:pt x="182" y="201"/>
                  </a:cubicBezTo>
                  <a:cubicBezTo>
                    <a:pt x="182" y="225"/>
                    <a:pt x="182" y="225"/>
                    <a:pt x="182" y="225"/>
                  </a:cubicBezTo>
                  <a:cubicBezTo>
                    <a:pt x="206" y="225"/>
                    <a:pt x="206" y="225"/>
                    <a:pt x="206" y="225"/>
                  </a:cubicBezTo>
                  <a:cubicBezTo>
                    <a:pt x="206" y="201"/>
                    <a:pt x="206" y="201"/>
                    <a:pt x="206" y="201"/>
                  </a:cubicBezTo>
                  <a:cubicBezTo>
                    <a:pt x="206" y="201"/>
                    <a:pt x="206" y="201"/>
                    <a:pt x="206" y="201"/>
                  </a:cubicBezTo>
                  <a:close/>
                  <a:moveTo>
                    <a:pt x="243" y="201"/>
                  </a:moveTo>
                  <a:cubicBezTo>
                    <a:pt x="219" y="201"/>
                    <a:pt x="219" y="201"/>
                    <a:pt x="219" y="201"/>
                  </a:cubicBezTo>
                  <a:cubicBezTo>
                    <a:pt x="219" y="225"/>
                    <a:pt x="219" y="225"/>
                    <a:pt x="219" y="225"/>
                  </a:cubicBezTo>
                  <a:cubicBezTo>
                    <a:pt x="243" y="225"/>
                    <a:pt x="243" y="225"/>
                    <a:pt x="243" y="225"/>
                  </a:cubicBezTo>
                  <a:cubicBezTo>
                    <a:pt x="243" y="201"/>
                    <a:pt x="243" y="201"/>
                    <a:pt x="243" y="201"/>
                  </a:cubicBezTo>
                  <a:cubicBezTo>
                    <a:pt x="243" y="201"/>
                    <a:pt x="243" y="201"/>
                    <a:pt x="243" y="201"/>
                  </a:cubicBezTo>
                  <a:close/>
                  <a:moveTo>
                    <a:pt x="279" y="201"/>
                  </a:moveTo>
                  <a:cubicBezTo>
                    <a:pt x="255" y="201"/>
                    <a:pt x="255" y="201"/>
                    <a:pt x="255" y="201"/>
                  </a:cubicBezTo>
                  <a:cubicBezTo>
                    <a:pt x="255" y="225"/>
                    <a:pt x="255" y="225"/>
                    <a:pt x="255" y="225"/>
                  </a:cubicBezTo>
                  <a:cubicBezTo>
                    <a:pt x="279" y="225"/>
                    <a:pt x="279" y="225"/>
                    <a:pt x="279" y="225"/>
                  </a:cubicBezTo>
                  <a:cubicBezTo>
                    <a:pt x="279" y="201"/>
                    <a:pt x="279" y="201"/>
                    <a:pt x="279" y="201"/>
                  </a:cubicBezTo>
                  <a:cubicBezTo>
                    <a:pt x="279" y="201"/>
                    <a:pt x="279" y="201"/>
                    <a:pt x="279" y="201"/>
                  </a:cubicBezTo>
                  <a:close/>
                  <a:moveTo>
                    <a:pt x="315" y="201"/>
                  </a:moveTo>
                  <a:cubicBezTo>
                    <a:pt x="292" y="201"/>
                    <a:pt x="292" y="201"/>
                    <a:pt x="292" y="201"/>
                  </a:cubicBezTo>
                  <a:cubicBezTo>
                    <a:pt x="292" y="225"/>
                    <a:pt x="292" y="225"/>
                    <a:pt x="292" y="225"/>
                  </a:cubicBezTo>
                  <a:cubicBezTo>
                    <a:pt x="315" y="225"/>
                    <a:pt x="315" y="225"/>
                    <a:pt x="315" y="225"/>
                  </a:cubicBezTo>
                  <a:cubicBezTo>
                    <a:pt x="315" y="201"/>
                    <a:pt x="315" y="201"/>
                    <a:pt x="315" y="201"/>
                  </a:cubicBezTo>
                  <a:cubicBezTo>
                    <a:pt x="315" y="201"/>
                    <a:pt x="315" y="201"/>
                    <a:pt x="315" y="201"/>
                  </a:cubicBezTo>
                  <a:close/>
                  <a:moveTo>
                    <a:pt x="352" y="201"/>
                  </a:moveTo>
                  <a:cubicBezTo>
                    <a:pt x="328" y="201"/>
                    <a:pt x="328" y="201"/>
                    <a:pt x="328" y="201"/>
                  </a:cubicBezTo>
                  <a:cubicBezTo>
                    <a:pt x="328" y="225"/>
                    <a:pt x="328" y="225"/>
                    <a:pt x="328" y="225"/>
                  </a:cubicBezTo>
                  <a:cubicBezTo>
                    <a:pt x="352" y="225"/>
                    <a:pt x="352" y="225"/>
                    <a:pt x="352" y="225"/>
                  </a:cubicBezTo>
                  <a:cubicBezTo>
                    <a:pt x="352" y="201"/>
                    <a:pt x="352" y="201"/>
                    <a:pt x="352" y="201"/>
                  </a:cubicBezTo>
                  <a:cubicBezTo>
                    <a:pt x="352" y="201"/>
                    <a:pt x="352" y="201"/>
                    <a:pt x="352" y="201"/>
                  </a:cubicBezTo>
                  <a:close/>
                  <a:moveTo>
                    <a:pt x="388" y="201"/>
                  </a:moveTo>
                  <a:cubicBezTo>
                    <a:pt x="364" y="201"/>
                    <a:pt x="364" y="201"/>
                    <a:pt x="364" y="201"/>
                  </a:cubicBezTo>
                  <a:cubicBezTo>
                    <a:pt x="364" y="225"/>
                    <a:pt x="364" y="225"/>
                    <a:pt x="364" y="225"/>
                  </a:cubicBezTo>
                  <a:cubicBezTo>
                    <a:pt x="388" y="225"/>
                    <a:pt x="388" y="225"/>
                    <a:pt x="388" y="225"/>
                  </a:cubicBezTo>
                  <a:cubicBezTo>
                    <a:pt x="388" y="201"/>
                    <a:pt x="388" y="201"/>
                    <a:pt x="388" y="201"/>
                  </a:cubicBezTo>
                  <a:cubicBezTo>
                    <a:pt x="388" y="201"/>
                    <a:pt x="388" y="201"/>
                    <a:pt x="388" y="201"/>
                  </a:cubicBezTo>
                  <a:close/>
                  <a:moveTo>
                    <a:pt x="425" y="201"/>
                  </a:moveTo>
                  <a:cubicBezTo>
                    <a:pt x="401" y="201"/>
                    <a:pt x="401" y="201"/>
                    <a:pt x="401" y="201"/>
                  </a:cubicBezTo>
                  <a:cubicBezTo>
                    <a:pt x="401" y="225"/>
                    <a:pt x="401" y="225"/>
                    <a:pt x="401" y="225"/>
                  </a:cubicBezTo>
                  <a:cubicBezTo>
                    <a:pt x="425" y="225"/>
                    <a:pt x="425" y="225"/>
                    <a:pt x="425" y="225"/>
                  </a:cubicBezTo>
                  <a:cubicBezTo>
                    <a:pt x="425" y="201"/>
                    <a:pt x="425" y="201"/>
                    <a:pt x="425" y="201"/>
                  </a:cubicBezTo>
                  <a:cubicBezTo>
                    <a:pt x="425" y="201"/>
                    <a:pt x="425" y="201"/>
                    <a:pt x="425" y="201"/>
                  </a:cubicBezTo>
                  <a:close/>
                  <a:moveTo>
                    <a:pt x="24" y="168"/>
                  </a:moveTo>
                  <a:cubicBezTo>
                    <a:pt x="0" y="168"/>
                    <a:pt x="0" y="168"/>
                    <a:pt x="0" y="168"/>
                  </a:cubicBezTo>
                  <a:cubicBezTo>
                    <a:pt x="0" y="191"/>
                    <a:pt x="0" y="191"/>
                    <a:pt x="0" y="191"/>
                  </a:cubicBezTo>
                  <a:cubicBezTo>
                    <a:pt x="24" y="191"/>
                    <a:pt x="24" y="191"/>
                    <a:pt x="24" y="191"/>
                  </a:cubicBezTo>
                  <a:cubicBezTo>
                    <a:pt x="24" y="168"/>
                    <a:pt x="24" y="168"/>
                    <a:pt x="24" y="168"/>
                  </a:cubicBezTo>
                  <a:cubicBezTo>
                    <a:pt x="24" y="168"/>
                    <a:pt x="24" y="168"/>
                    <a:pt x="24" y="168"/>
                  </a:cubicBezTo>
                  <a:close/>
                  <a:moveTo>
                    <a:pt x="61" y="168"/>
                  </a:moveTo>
                  <a:cubicBezTo>
                    <a:pt x="37" y="168"/>
                    <a:pt x="37" y="168"/>
                    <a:pt x="37" y="168"/>
                  </a:cubicBezTo>
                  <a:cubicBezTo>
                    <a:pt x="37" y="191"/>
                    <a:pt x="37" y="191"/>
                    <a:pt x="37" y="191"/>
                  </a:cubicBezTo>
                  <a:cubicBezTo>
                    <a:pt x="61" y="191"/>
                    <a:pt x="61" y="191"/>
                    <a:pt x="61" y="191"/>
                  </a:cubicBezTo>
                  <a:cubicBezTo>
                    <a:pt x="61" y="168"/>
                    <a:pt x="61" y="168"/>
                    <a:pt x="61" y="168"/>
                  </a:cubicBezTo>
                  <a:cubicBezTo>
                    <a:pt x="61" y="168"/>
                    <a:pt x="61" y="168"/>
                    <a:pt x="61" y="168"/>
                  </a:cubicBezTo>
                  <a:close/>
                  <a:moveTo>
                    <a:pt x="97" y="168"/>
                  </a:moveTo>
                  <a:cubicBezTo>
                    <a:pt x="73" y="168"/>
                    <a:pt x="73" y="168"/>
                    <a:pt x="73" y="168"/>
                  </a:cubicBezTo>
                  <a:cubicBezTo>
                    <a:pt x="73" y="191"/>
                    <a:pt x="73" y="191"/>
                    <a:pt x="73" y="191"/>
                  </a:cubicBezTo>
                  <a:cubicBezTo>
                    <a:pt x="97" y="191"/>
                    <a:pt x="97" y="191"/>
                    <a:pt x="97" y="191"/>
                  </a:cubicBezTo>
                  <a:cubicBezTo>
                    <a:pt x="97" y="168"/>
                    <a:pt x="97" y="168"/>
                    <a:pt x="97" y="168"/>
                  </a:cubicBezTo>
                  <a:cubicBezTo>
                    <a:pt x="97" y="168"/>
                    <a:pt x="97" y="168"/>
                    <a:pt x="97" y="168"/>
                  </a:cubicBezTo>
                  <a:close/>
                  <a:moveTo>
                    <a:pt x="133" y="168"/>
                  </a:moveTo>
                  <a:cubicBezTo>
                    <a:pt x="109" y="168"/>
                    <a:pt x="109" y="168"/>
                    <a:pt x="109" y="168"/>
                  </a:cubicBezTo>
                  <a:cubicBezTo>
                    <a:pt x="109" y="191"/>
                    <a:pt x="109" y="191"/>
                    <a:pt x="109" y="191"/>
                  </a:cubicBezTo>
                  <a:cubicBezTo>
                    <a:pt x="133" y="191"/>
                    <a:pt x="133" y="191"/>
                    <a:pt x="133" y="191"/>
                  </a:cubicBezTo>
                  <a:cubicBezTo>
                    <a:pt x="133" y="168"/>
                    <a:pt x="133" y="168"/>
                    <a:pt x="133" y="168"/>
                  </a:cubicBezTo>
                  <a:cubicBezTo>
                    <a:pt x="133" y="168"/>
                    <a:pt x="133" y="168"/>
                    <a:pt x="133" y="168"/>
                  </a:cubicBezTo>
                  <a:close/>
                  <a:moveTo>
                    <a:pt x="170" y="168"/>
                  </a:moveTo>
                  <a:cubicBezTo>
                    <a:pt x="146" y="168"/>
                    <a:pt x="146" y="168"/>
                    <a:pt x="146" y="168"/>
                  </a:cubicBezTo>
                  <a:cubicBezTo>
                    <a:pt x="146" y="191"/>
                    <a:pt x="146" y="191"/>
                    <a:pt x="146" y="191"/>
                  </a:cubicBezTo>
                  <a:cubicBezTo>
                    <a:pt x="170" y="191"/>
                    <a:pt x="170" y="191"/>
                    <a:pt x="170" y="191"/>
                  </a:cubicBezTo>
                  <a:cubicBezTo>
                    <a:pt x="170" y="168"/>
                    <a:pt x="170" y="168"/>
                    <a:pt x="170" y="168"/>
                  </a:cubicBezTo>
                  <a:cubicBezTo>
                    <a:pt x="170" y="168"/>
                    <a:pt x="170" y="168"/>
                    <a:pt x="170" y="168"/>
                  </a:cubicBezTo>
                  <a:close/>
                  <a:moveTo>
                    <a:pt x="206" y="168"/>
                  </a:moveTo>
                  <a:cubicBezTo>
                    <a:pt x="182" y="168"/>
                    <a:pt x="182" y="168"/>
                    <a:pt x="182" y="168"/>
                  </a:cubicBezTo>
                  <a:cubicBezTo>
                    <a:pt x="182" y="191"/>
                    <a:pt x="182" y="191"/>
                    <a:pt x="182" y="191"/>
                  </a:cubicBezTo>
                  <a:cubicBezTo>
                    <a:pt x="206" y="191"/>
                    <a:pt x="206" y="191"/>
                    <a:pt x="206" y="191"/>
                  </a:cubicBezTo>
                  <a:cubicBezTo>
                    <a:pt x="206" y="168"/>
                    <a:pt x="206" y="168"/>
                    <a:pt x="206" y="168"/>
                  </a:cubicBezTo>
                  <a:cubicBezTo>
                    <a:pt x="206" y="168"/>
                    <a:pt x="206" y="168"/>
                    <a:pt x="206" y="168"/>
                  </a:cubicBezTo>
                  <a:close/>
                  <a:moveTo>
                    <a:pt x="243" y="168"/>
                  </a:moveTo>
                  <a:cubicBezTo>
                    <a:pt x="219" y="168"/>
                    <a:pt x="219" y="168"/>
                    <a:pt x="219" y="168"/>
                  </a:cubicBezTo>
                  <a:cubicBezTo>
                    <a:pt x="219" y="191"/>
                    <a:pt x="219" y="191"/>
                    <a:pt x="219" y="191"/>
                  </a:cubicBezTo>
                  <a:cubicBezTo>
                    <a:pt x="243" y="191"/>
                    <a:pt x="243" y="191"/>
                    <a:pt x="243" y="191"/>
                  </a:cubicBezTo>
                  <a:cubicBezTo>
                    <a:pt x="243" y="168"/>
                    <a:pt x="243" y="168"/>
                    <a:pt x="243" y="168"/>
                  </a:cubicBezTo>
                  <a:cubicBezTo>
                    <a:pt x="243" y="168"/>
                    <a:pt x="243" y="168"/>
                    <a:pt x="243" y="168"/>
                  </a:cubicBezTo>
                  <a:close/>
                  <a:moveTo>
                    <a:pt x="279" y="168"/>
                  </a:moveTo>
                  <a:cubicBezTo>
                    <a:pt x="255" y="168"/>
                    <a:pt x="255" y="168"/>
                    <a:pt x="255" y="168"/>
                  </a:cubicBezTo>
                  <a:cubicBezTo>
                    <a:pt x="255" y="191"/>
                    <a:pt x="255" y="191"/>
                    <a:pt x="255" y="191"/>
                  </a:cubicBezTo>
                  <a:cubicBezTo>
                    <a:pt x="279" y="191"/>
                    <a:pt x="279" y="191"/>
                    <a:pt x="279" y="191"/>
                  </a:cubicBezTo>
                  <a:cubicBezTo>
                    <a:pt x="279" y="168"/>
                    <a:pt x="279" y="168"/>
                    <a:pt x="279" y="168"/>
                  </a:cubicBezTo>
                  <a:cubicBezTo>
                    <a:pt x="279" y="168"/>
                    <a:pt x="279" y="168"/>
                    <a:pt x="279" y="168"/>
                  </a:cubicBezTo>
                  <a:close/>
                  <a:moveTo>
                    <a:pt x="315" y="168"/>
                  </a:moveTo>
                  <a:cubicBezTo>
                    <a:pt x="292" y="168"/>
                    <a:pt x="292" y="168"/>
                    <a:pt x="292" y="168"/>
                  </a:cubicBezTo>
                  <a:cubicBezTo>
                    <a:pt x="292" y="191"/>
                    <a:pt x="292" y="191"/>
                    <a:pt x="292" y="191"/>
                  </a:cubicBezTo>
                  <a:cubicBezTo>
                    <a:pt x="315" y="191"/>
                    <a:pt x="315" y="191"/>
                    <a:pt x="315" y="191"/>
                  </a:cubicBezTo>
                  <a:cubicBezTo>
                    <a:pt x="315" y="168"/>
                    <a:pt x="315" y="168"/>
                    <a:pt x="315" y="168"/>
                  </a:cubicBezTo>
                  <a:cubicBezTo>
                    <a:pt x="315" y="168"/>
                    <a:pt x="315" y="168"/>
                    <a:pt x="315" y="168"/>
                  </a:cubicBezTo>
                  <a:close/>
                  <a:moveTo>
                    <a:pt x="388" y="168"/>
                  </a:moveTo>
                  <a:cubicBezTo>
                    <a:pt x="364" y="168"/>
                    <a:pt x="364" y="168"/>
                    <a:pt x="364" y="168"/>
                  </a:cubicBezTo>
                  <a:cubicBezTo>
                    <a:pt x="364" y="191"/>
                    <a:pt x="364" y="191"/>
                    <a:pt x="364" y="191"/>
                  </a:cubicBezTo>
                  <a:cubicBezTo>
                    <a:pt x="388" y="191"/>
                    <a:pt x="388" y="191"/>
                    <a:pt x="388" y="191"/>
                  </a:cubicBezTo>
                  <a:cubicBezTo>
                    <a:pt x="388" y="168"/>
                    <a:pt x="388" y="168"/>
                    <a:pt x="388" y="168"/>
                  </a:cubicBezTo>
                  <a:cubicBezTo>
                    <a:pt x="388" y="168"/>
                    <a:pt x="388" y="168"/>
                    <a:pt x="388" y="168"/>
                  </a:cubicBezTo>
                  <a:close/>
                  <a:moveTo>
                    <a:pt x="425" y="168"/>
                  </a:moveTo>
                  <a:cubicBezTo>
                    <a:pt x="401" y="168"/>
                    <a:pt x="401" y="168"/>
                    <a:pt x="401" y="168"/>
                  </a:cubicBezTo>
                  <a:cubicBezTo>
                    <a:pt x="401" y="191"/>
                    <a:pt x="401" y="191"/>
                    <a:pt x="401" y="191"/>
                  </a:cubicBezTo>
                  <a:cubicBezTo>
                    <a:pt x="425" y="191"/>
                    <a:pt x="425" y="191"/>
                    <a:pt x="425" y="191"/>
                  </a:cubicBezTo>
                  <a:cubicBezTo>
                    <a:pt x="425" y="168"/>
                    <a:pt x="425" y="168"/>
                    <a:pt x="425" y="168"/>
                  </a:cubicBezTo>
                  <a:cubicBezTo>
                    <a:pt x="425" y="168"/>
                    <a:pt x="425" y="168"/>
                    <a:pt x="425" y="168"/>
                  </a:cubicBezTo>
                  <a:close/>
                  <a:moveTo>
                    <a:pt x="24" y="134"/>
                  </a:moveTo>
                  <a:cubicBezTo>
                    <a:pt x="0" y="134"/>
                    <a:pt x="0" y="134"/>
                    <a:pt x="0" y="134"/>
                  </a:cubicBezTo>
                  <a:cubicBezTo>
                    <a:pt x="0" y="158"/>
                    <a:pt x="0" y="158"/>
                    <a:pt x="0" y="158"/>
                  </a:cubicBezTo>
                  <a:cubicBezTo>
                    <a:pt x="24" y="158"/>
                    <a:pt x="24" y="158"/>
                    <a:pt x="24" y="158"/>
                  </a:cubicBezTo>
                  <a:cubicBezTo>
                    <a:pt x="24" y="134"/>
                    <a:pt x="24" y="134"/>
                    <a:pt x="24" y="134"/>
                  </a:cubicBezTo>
                  <a:cubicBezTo>
                    <a:pt x="24" y="134"/>
                    <a:pt x="24" y="134"/>
                    <a:pt x="24" y="134"/>
                  </a:cubicBezTo>
                  <a:close/>
                  <a:moveTo>
                    <a:pt x="61" y="134"/>
                  </a:moveTo>
                  <a:cubicBezTo>
                    <a:pt x="37" y="134"/>
                    <a:pt x="37" y="134"/>
                    <a:pt x="37" y="134"/>
                  </a:cubicBezTo>
                  <a:cubicBezTo>
                    <a:pt x="37" y="158"/>
                    <a:pt x="37" y="158"/>
                    <a:pt x="37" y="158"/>
                  </a:cubicBezTo>
                  <a:cubicBezTo>
                    <a:pt x="61" y="158"/>
                    <a:pt x="61" y="158"/>
                    <a:pt x="61" y="158"/>
                  </a:cubicBezTo>
                  <a:cubicBezTo>
                    <a:pt x="61" y="134"/>
                    <a:pt x="61" y="134"/>
                    <a:pt x="61" y="134"/>
                  </a:cubicBezTo>
                  <a:cubicBezTo>
                    <a:pt x="61" y="134"/>
                    <a:pt x="61" y="134"/>
                    <a:pt x="61" y="134"/>
                  </a:cubicBezTo>
                  <a:close/>
                  <a:moveTo>
                    <a:pt x="133" y="134"/>
                  </a:moveTo>
                  <a:cubicBezTo>
                    <a:pt x="109" y="134"/>
                    <a:pt x="109" y="134"/>
                    <a:pt x="109" y="134"/>
                  </a:cubicBezTo>
                  <a:cubicBezTo>
                    <a:pt x="109" y="158"/>
                    <a:pt x="109" y="158"/>
                    <a:pt x="109" y="158"/>
                  </a:cubicBezTo>
                  <a:cubicBezTo>
                    <a:pt x="133" y="158"/>
                    <a:pt x="133" y="158"/>
                    <a:pt x="133" y="158"/>
                  </a:cubicBezTo>
                  <a:cubicBezTo>
                    <a:pt x="133" y="134"/>
                    <a:pt x="133" y="134"/>
                    <a:pt x="133" y="134"/>
                  </a:cubicBezTo>
                  <a:cubicBezTo>
                    <a:pt x="133" y="134"/>
                    <a:pt x="133" y="134"/>
                    <a:pt x="133" y="134"/>
                  </a:cubicBezTo>
                  <a:close/>
                  <a:moveTo>
                    <a:pt x="170" y="134"/>
                  </a:moveTo>
                  <a:cubicBezTo>
                    <a:pt x="146" y="134"/>
                    <a:pt x="146" y="134"/>
                    <a:pt x="146" y="134"/>
                  </a:cubicBezTo>
                  <a:cubicBezTo>
                    <a:pt x="146" y="158"/>
                    <a:pt x="146" y="158"/>
                    <a:pt x="146" y="158"/>
                  </a:cubicBezTo>
                  <a:cubicBezTo>
                    <a:pt x="170" y="158"/>
                    <a:pt x="170" y="158"/>
                    <a:pt x="170" y="158"/>
                  </a:cubicBezTo>
                  <a:cubicBezTo>
                    <a:pt x="170" y="134"/>
                    <a:pt x="170" y="134"/>
                    <a:pt x="170" y="134"/>
                  </a:cubicBezTo>
                  <a:cubicBezTo>
                    <a:pt x="170" y="134"/>
                    <a:pt x="170" y="134"/>
                    <a:pt x="170" y="134"/>
                  </a:cubicBezTo>
                  <a:close/>
                  <a:moveTo>
                    <a:pt x="206" y="134"/>
                  </a:moveTo>
                  <a:cubicBezTo>
                    <a:pt x="182" y="134"/>
                    <a:pt x="182" y="134"/>
                    <a:pt x="182" y="134"/>
                  </a:cubicBezTo>
                  <a:cubicBezTo>
                    <a:pt x="182" y="158"/>
                    <a:pt x="182" y="158"/>
                    <a:pt x="182" y="158"/>
                  </a:cubicBezTo>
                  <a:cubicBezTo>
                    <a:pt x="206" y="158"/>
                    <a:pt x="206" y="158"/>
                    <a:pt x="206" y="158"/>
                  </a:cubicBezTo>
                  <a:cubicBezTo>
                    <a:pt x="206" y="134"/>
                    <a:pt x="206" y="134"/>
                    <a:pt x="206" y="134"/>
                  </a:cubicBezTo>
                  <a:cubicBezTo>
                    <a:pt x="206" y="134"/>
                    <a:pt x="206" y="134"/>
                    <a:pt x="206" y="134"/>
                  </a:cubicBezTo>
                  <a:close/>
                  <a:moveTo>
                    <a:pt x="243" y="134"/>
                  </a:moveTo>
                  <a:cubicBezTo>
                    <a:pt x="219" y="134"/>
                    <a:pt x="219" y="134"/>
                    <a:pt x="219" y="134"/>
                  </a:cubicBezTo>
                  <a:cubicBezTo>
                    <a:pt x="219" y="158"/>
                    <a:pt x="219" y="158"/>
                    <a:pt x="219" y="158"/>
                  </a:cubicBezTo>
                  <a:cubicBezTo>
                    <a:pt x="243" y="158"/>
                    <a:pt x="243" y="158"/>
                    <a:pt x="243" y="158"/>
                  </a:cubicBezTo>
                  <a:cubicBezTo>
                    <a:pt x="243" y="134"/>
                    <a:pt x="243" y="134"/>
                    <a:pt x="243" y="134"/>
                  </a:cubicBezTo>
                  <a:cubicBezTo>
                    <a:pt x="243" y="134"/>
                    <a:pt x="243" y="134"/>
                    <a:pt x="243" y="134"/>
                  </a:cubicBezTo>
                  <a:close/>
                  <a:moveTo>
                    <a:pt x="279" y="134"/>
                  </a:moveTo>
                  <a:cubicBezTo>
                    <a:pt x="255" y="134"/>
                    <a:pt x="255" y="134"/>
                    <a:pt x="255" y="134"/>
                  </a:cubicBezTo>
                  <a:cubicBezTo>
                    <a:pt x="255" y="158"/>
                    <a:pt x="255" y="158"/>
                    <a:pt x="255" y="158"/>
                  </a:cubicBezTo>
                  <a:cubicBezTo>
                    <a:pt x="279" y="158"/>
                    <a:pt x="279" y="158"/>
                    <a:pt x="279" y="158"/>
                  </a:cubicBezTo>
                  <a:cubicBezTo>
                    <a:pt x="279" y="134"/>
                    <a:pt x="279" y="134"/>
                    <a:pt x="279" y="134"/>
                  </a:cubicBezTo>
                  <a:cubicBezTo>
                    <a:pt x="279" y="134"/>
                    <a:pt x="279" y="134"/>
                    <a:pt x="279" y="134"/>
                  </a:cubicBezTo>
                  <a:close/>
                  <a:moveTo>
                    <a:pt x="315" y="134"/>
                  </a:moveTo>
                  <a:cubicBezTo>
                    <a:pt x="292" y="134"/>
                    <a:pt x="292" y="134"/>
                    <a:pt x="292" y="134"/>
                  </a:cubicBezTo>
                  <a:cubicBezTo>
                    <a:pt x="292" y="158"/>
                    <a:pt x="292" y="158"/>
                    <a:pt x="292" y="158"/>
                  </a:cubicBezTo>
                  <a:cubicBezTo>
                    <a:pt x="315" y="158"/>
                    <a:pt x="315" y="158"/>
                    <a:pt x="315" y="158"/>
                  </a:cubicBezTo>
                  <a:cubicBezTo>
                    <a:pt x="315" y="134"/>
                    <a:pt x="315" y="134"/>
                    <a:pt x="315" y="134"/>
                  </a:cubicBezTo>
                  <a:cubicBezTo>
                    <a:pt x="315" y="134"/>
                    <a:pt x="315" y="134"/>
                    <a:pt x="315" y="134"/>
                  </a:cubicBezTo>
                  <a:close/>
                  <a:moveTo>
                    <a:pt x="388" y="134"/>
                  </a:moveTo>
                  <a:cubicBezTo>
                    <a:pt x="364" y="134"/>
                    <a:pt x="364" y="134"/>
                    <a:pt x="364" y="134"/>
                  </a:cubicBezTo>
                  <a:cubicBezTo>
                    <a:pt x="364" y="158"/>
                    <a:pt x="364" y="158"/>
                    <a:pt x="364" y="158"/>
                  </a:cubicBezTo>
                  <a:cubicBezTo>
                    <a:pt x="388" y="158"/>
                    <a:pt x="388" y="158"/>
                    <a:pt x="388" y="158"/>
                  </a:cubicBezTo>
                  <a:cubicBezTo>
                    <a:pt x="388" y="134"/>
                    <a:pt x="388" y="134"/>
                    <a:pt x="388" y="134"/>
                  </a:cubicBezTo>
                  <a:cubicBezTo>
                    <a:pt x="388" y="134"/>
                    <a:pt x="388" y="134"/>
                    <a:pt x="388" y="134"/>
                  </a:cubicBezTo>
                  <a:close/>
                  <a:moveTo>
                    <a:pt x="425" y="134"/>
                  </a:moveTo>
                  <a:cubicBezTo>
                    <a:pt x="401" y="134"/>
                    <a:pt x="401" y="134"/>
                    <a:pt x="401" y="134"/>
                  </a:cubicBezTo>
                  <a:cubicBezTo>
                    <a:pt x="401" y="158"/>
                    <a:pt x="401" y="158"/>
                    <a:pt x="401" y="158"/>
                  </a:cubicBezTo>
                  <a:cubicBezTo>
                    <a:pt x="425" y="158"/>
                    <a:pt x="425" y="158"/>
                    <a:pt x="425" y="158"/>
                  </a:cubicBezTo>
                  <a:cubicBezTo>
                    <a:pt x="425" y="134"/>
                    <a:pt x="425" y="134"/>
                    <a:pt x="425" y="134"/>
                  </a:cubicBezTo>
                  <a:cubicBezTo>
                    <a:pt x="425" y="134"/>
                    <a:pt x="425" y="134"/>
                    <a:pt x="425" y="134"/>
                  </a:cubicBezTo>
                  <a:close/>
                  <a:moveTo>
                    <a:pt x="24" y="100"/>
                  </a:moveTo>
                  <a:cubicBezTo>
                    <a:pt x="0" y="100"/>
                    <a:pt x="0" y="100"/>
                    <a:pt x="0" y="100"/>
                  </a:cubicBezTo>
                  <a:cubicBezTo>
                    <a:pt x="0" y="124"/>
                    <a:pt x="0" y="124"/>
                    <a:pt x="0" y="124"/>
                  </a:cubicBezTo>
                  <a:cubicBezTo>
                    <a:pt x="24" y="124"/>
                    <a:pt x="24" y="124"/>
                    <a:pt x="24" y="124"/>
                  </a:cubicBezTo>
                  <a:cubicBezTo>
                    <a:pt x="24" y="100"/>
                    <a:pt x="24" y="100"/>
                    <a:pt x="24" y="100"/>
                  </a:cubicBezTo>
                  <a:cubicBezTo>
                    <a:pt x="24" y="100"/>
                    <a:pt x="24" y="100"/>
                    <a:pt x="24" y="100"/>
                  </a:cubicBezTo>
                  <a:close/>
                  <a:moveTo>
                    <a:pt x="61" y="100"/>
                  </a:moveTo>
                  <a:cubicBezTo>
                    <a:pt x="37" y="100"/>
                    <a:pt x="37" y="100"/>
                    <a:pt x="37" y="100"/>
                  </a:cubicBezTo>
                  <a:cubicBezTo>
                    <a:pt x="37" y="124"/>
                    <a:pt x="37" y="124"/>
                    <a:pt x="37" y="124"/>
                  </a:cubicBezTo>
                  <a:cubicBezTo>
                    <a:pt x="61" y="124"/>
                    <a:pt x="61" y="124"/>
                    <a:pt x="61" y="124"/>
                  </a:cubicBezTo>
                  <a:cubicBezTo>
                    <a:pt x="61" y="100"/>
                    <a:pt x="61" y="100"/>
                    <a:pt x="61" y="100"/>
                  </a:cubicBezTo>
                  <a:cubicBezTo>
                    <a:pt x="61" y="100"/>
                    <a:pt x="61" y="100"/>
                    <a:pt x="61" y="100"/>
                  </a:cubicBezTo>
                  <a:close/>
                  <a:moveTo>
                    <a:pt x="133" y="100"/>
                  </a:moveTo>
                  <a:cubicBezTo>
                    <a:pt x="109" y="100"/>
                    <a:pt x="109" y="100"/>
                    <a:pt x="109" y="100"/>
                  </a:cubicBezTo>
                  <a:cubicBezTo>
                    <a:pt x="109" y="124"/>
                    <a:pt x="109" y="124"/>
                    <a:pt x="109" y="124"/>
                  </a:cubicBezTo>
                  <a:cubicBezTo>
                    <a:pt x="133" y="124"/>
                    <a:pt x="133" y="124"/>
                    <a:pt x="133" y="124"/>
                  </a:cubicBezTo>
                  <a:cubicBezTo>
                    <a:pt x="133" y="100"/>
                    <a:pt x="133" y="100"/>
                    <a:pt x="133" y="100"/>
                  </a:cubicBezTo>
                  <a:cubicBezTo>
                    <a:pt x="133" y="100"/>
                    <a:pt x="133" y="100"/>
                    <a:pt x="133" y="100"/>
                  </a:cubicBezTo>
                  <a:close/>
                  <a:moveTo>
                    <a:pt x="170" y="100"/>
                  </a:moveTo>
                  <a:cubicBezTo>
                    <a:pt x="146" y="100"/>
                    <a:pt x="146" y="100"/>
                    <a:pt x="146" y="100"/>
                  </a:cubicBezTo>
                  <a:cubicBezTo>
                    <a:pt x="146" y="124"/>
                    <a:pt x="146" y="124"/>
                    <a:pt x="146" y="124"/>
                  </a:cubicBezTo>
                  <a:cubicBezTo>
                    <a:pt x="170" y="124"/>
                    <a:pt x="170" y="124"/>
                    <a:pt x="170" y="124"/>
                  </a:cubicBezTo>
                  <a:cubicBezTo>
                    <a:pt x="170" y="100"/>
                    <a:pt x="170" y="100"/>
                    <a:pt x="170" y="100"/>
                  </a:cubicBezTo>
                  <a:cubicBezTo>
                    <a:pt x="170" y="100"/>
                    <a:pt x="170" y="100"/>
                    <a:pt x="170" y="100"/>
                  </a:cubicBezTo>
                  <a:close/>
                  <a:moveTo>
                    <a:pt x="206" y="100"/>
                  </a:moveTo>
                  <a:cubicBezTo>
                    <a:pt x="182" y="100"/>
                    <a:pt x="182" y="100"/>
                    <a:pt x="182" y="100"/>
                  </a:cubicBezTo>
                  <a:cubicBezTo>
                    <a:pt x="182" y="124"/>
                    <a:pt x="182" y="124"/>
                    <a:pt x="182" y="124"/>
                  </a:cubicBezTo>
                  <a:cubicBezTo>
                    <a:pt x="206" y="124"/>
                    <a:pt x="206" y="124"/>
                    <a:pt x="206" y="124"/>
                  </a:cubicBezTo>
                  <a:cubicBezTo>
                    <a:pt x="206" y="100"/>
                    <a:pt x="206" y="100"/>
                    <a:pt x="206" y="100"/>
                  </a:cubicBezTo>
                  <a:cubicBezTo>
                    <a:pt x="206" y="100"/>
                    <a:pt x="206" y="100"/>
                    <a:pt x="206" y="100"/>
                  </a:cubicBezTo>
                  <a:close/>
                  <a:moveTo>
                    <a:pt x="279" y="100"/>
                  </a:moveTo>
                  <a:cubicBezTo>
                    <a:pt x="255" y="100"/>
                    <a:pt x="255" y="100"/>
                    <a:pt x="255" y="100"/>
                  </a:cubicBezTo>
                  <a:cubicBezTo>
                    <a:pt x="255" y="124"/>
                    <a:pt x="255" y="124"/>
                    <a:pt x="255" y="124"/>
                  </a:cubicBezTo>
                  <a:cubicBezTo>
                    <a:pt x="279" y="124"/>
                    <a:pt x="279" y="124"/>
                    <a:pt x="279" y="124"/>
                  </a:cubicBezTo>
                  <a:cubicBezTo>
                    <a:pt x="279" y="100"/>
                    <a:pt x="279" y="100"/>
                    <a:pt x="279" y="100"/>
                  </a:cubicBezTo>
                  <a:cubicBezTo>
                    <a:pt x="279" y="100"/>
                    <a:pt x="279" y="100"/>
                    <a:pt x="279" y="100"/>
                  </a:cubicBezTo>
                  <a:close/>
                  <a:moveTo>
                    <a:pt x="388" y="100"/>
                  </a:moveTo>
                  <a:cubicBezTo>
                    <a:pt x="364" y="100"/>
                    <a:pt x="364" y="100"/>
                    <a:pt x="364" y="100"/>
                  </a:cubicBezTo>
                  <a:cubicBezTo>
                    <a:pt x="364" y="124"/>
                    <a:pt x="364" y="124"/>
                    <a:pt x="364" y="124"/>
                  </a:cubicBezTo>
                  <a:cubicBezTo>
                    <a:pt x="388" y="124"/>
                    <a:pt x="388" y="124"/>
                    <a:pt x="388" y="124"/>
                  </a:cubicBezTo>
                  <a:cubicBezTo>
                    <a:pt x="388" y="100"/>
                    <a:pt x="388" y="100"/>
                    <a:pt x="388" y="100"/>
                  </a:cubicBezTo>
                  <a:cubicBezTo>
                    <a:pt x="388" y="100"/>
                    <a:pt x="388" y="100"/>
                    <a:pt x="388" y="100"/>
                  </a:cubicBezTo>
                  <a:close/>
                  <a:moveTo>
                    <a:pt x="425" y="100"/>
                  </a:moveTo>
                  <a:cubicBezTo>
                    <a:pt x="401" y="100"/>
                    <a:pt x="401" y="100"/>
                    <a:pt x="401" y="100"/>
                  </a:cubicBezTo>
                  <a:cubicBezTo>
                    <a:pt x="401" y="124"/>
                    <a:pt x="401" y="124"/>
                    <a:pt x="401" y="124"/>
                  </a:cubicBezTo>
                  <a:cubicBezTo>
                    <a:pt x="425" y="124"/>
                    <a:pt x="425" y="124"/>
                    <a:pt x="425" y="124"/>
                  </a:cubicBezTo>
                  <a:cubicBezTo>
                    <a:pt x="425" y="100"/>
                    <a:pt x="425" y="100"/>
                    <a:pt x="425" y="100"/>
                  </a:cubicBezTo>
                  <a:cubicBezTo>
                    <a:pt x="425" y="100"/>
                    <a:pt x="425" y="100"/>
                    <a:pt x="425" y="100"/>
                  </a:cubicBezTo>
                  <a:close/>
                  <a:moveTo>
                    <a:pt x="61" y="67"/>
                  </a:moveTo>
                  <a:cubicBezTo>
                    <a:pt x="37" y="67"/>
                    <a:pt x="37" y="67"/>
                    <a:pt x="37" y="67"/>
                  </a:cubicBezTo>
                  <a:cubicBezTo>
                    <a:pt x="37" y="90"/>
                    <a:pt x="37" y="90"/>
                    <a:pt x="37" y="90"/>
                  </a:cubicBezTo>
                  <a:cubicBezTo>
                    <a:pt x="61" y="90"/>
                    <a:pt x="61" y="90"/>
                    <a:pt x="61" y="90"/>
                  </a:cubicBezTo>
                  <a:cubicBezTo>
                    <a:pt x="61" y="67"/>
                    <a:pt x="61" y="67"/>
                    <a:pt x="61" y="67"/>
                  </a:cubicBezTo>
                  <a:cubicBezTo>
                    <a:pt x="61" y="67"/>
                    <a:pt x="61" y="67"/>
                    <a:pt x="61" y="67"/>
                  </a:cubicBezTo>
                  <a:close/>
                  <a:moveTo>
                    <a:pt x="170" y="67"/>
                  </a:moveTo>
                  <a:cubicBezTo>
                    <a:pt x="146" y="67"/>
                    <a:pt x="146" y="67"/>
                    <a:pt x="146" y="67"/>
                  </a:cubicBezTo>
                  <a:cubicBezTo>
                    <a:pt x="146" y="90"/>
                    <a:pt x="146" y="90"/>
                    <a:pt x="146" y="90"/>
                  </a:cubicBezTo>
                  <a:cubicBezTo>
                    <a:pt x="170" y="90"/>
                    <a:pt x="170" y="90"/>
                    <a:pt x="170" y="90"/>
                  </a:cubicBezTo>
                  <a:cubicBezTo>
                    <a:pt x="170" y="67"/>
                    <a:pt x="170" y="67"/>
                    <a:pt x="170" y="67"/>
                  </a:cubicBezTo>
                  <a:cubicBezTo>
                    <a:pt x="170" y="67"/>
                    <a:pt x="170" y="67"/>
                    <a:pt x="170" y="67"/>
                  </a:cubicBezTo>
                  <a:close/>
                  <a:moveTo>
                    <a:pt x="206" y="67"/>
                  </a:moveTo>
                  <a:cubicBezTo>
                    <a:pt x="182" y="67"/>
                    <a:pt x="182" y="67"/>
                    <a:pt x="182" y="67"/>
                  </a:cubicBezTo>
                  <a:cubicBezTo>
                    <a:pt x="182" y="90"/>
                    <a:pt x="182" y="90"/>
                    <a:pt x="182" y="90"/>
                  </a:cubicBezTo>
                  <a:cubicBezTo>
                    <a:pt x="206" y="90"/>
                    <a:pt x="206" y="90"/>
                    <a:pt x="206" y="90"/>
                  </a:cubicBezTo>
                  <a:cubicBezTo>
                    <a:pt x="206" y="67"/>
                    <a:pt x="206" y="67"/>
                    <a:pt x="206" y="67"/>
                  </a:cubicBezTo>
                  <a:cubicBezTo>
                    <a:pt x="206" y="67"/>
                    <a:pt x="206" y="67"/>
                    <a:pt x="206" y="67"/>
                  </a:cubicBezTo>
                  <a:close/>
                  <a:moveTo>
                    <a:pt x="279" y="67"/>
                  </a:moveTo>
                  <a:cubicBezTo>
                    <a:pt x="255" y="67"/>
                    <a:pt x="255" y="67"/>
                    <a:pt x="255" y="67"/>
                  </a:cubicBezTo>
                  <a:cubicBezTo>
                    <a:pt x="255" y="90"/>
                    <a:pt x="255" y="90"/>
                    <a:pt x="255" y="90"/>
                  </a:cubicBezTo>
                  <a:cubicBezTo>
                    <a:pt x="279" y="90"/>
                    <a:pt x="279" y="90"/>
                    <a:pt x="279" y="90"/>
                  </a:cubicBezTo>
                  <a:cubicBezTo>
                    <a:pt x="279" y="67"/>
                    <a:pt x="279" y="67"/>
                    <a:pt x="279" y="67"/>
                  </a:cubicBezTo>
                  <a:cubicBezTo>
                    <a:pt x="279" y="67"/>
                    <a:pt x="279" y="67"/>
                    <a:pt x="279" y="67"/>
                  </a:cubicBezTo>
                  <a:close/>
                  <a:moveTo>
                    <a:pt x="680" y="368"/>
                  </a:moveTo>
                  <a:cubicBezTo>
                    <a:pt x="656" y="368"/>
                    <a:pt x="656" y="368"/>
                    <a:pt x="656" y="368"/>
                  </a:cubicBezTo>
                  <a:cubicBezTo>
                    <a:pt x="656" y="392"/>
                    <a:pt x="656" y="392"/>
                    <a:pt x="656" y="392"/>
                  </a:cubicBezTo>
                  <a:cubicBezTo>
                    <a:pt x="680" y="392"/>
                    <a:pt x="680" y="392"/>
                    <a:pt x="680" y="392"/>
                  </a:cubicBezTo>
                  <a:cubicBezTo>
                    <a:pt x="680" y="368"/>
                    <a:pt x="680" y="368"/>
                    <a:pt x="680" y="368"/>
                  </a:cubicBezTo>
                  <a:cubicBezTo>
                    <a:pt x="680" y="368"/>
                    <a:pt x="680" y="368"/>
                    <a:pt x="680" y="368"/>
                  </a:cubicBezTo>
                  <a:close/>
                  <a:moveTo>
                    <a:pt x="717" y="368"/>
                  </a:moveTo>
                  <a:cubicBezTo>
                    <a:pt x="693" y="368"/>
                    <a:pt x="693" y="368"/>
                    <a:pt x="693" y="368"/>
                  </a:cubicBezTo>
                  <a:cubicBezTo>
                    <a:pt x="693" y="392"/>
                    <a:pt x="693" y="392"/>
                    <a:pt x="693" y="392"/>
                  </a:cubicBezTo>
                  <a:cubicBezTo>
                    <a:pt x="717" y="392"/>
                    <a:pt x="717" y="392"/>
                    <a:pt x="717" y="392"/>
                  </a:cubicBezTo>
                  <a:cubicBezTo>
                    <a:pt x="717" y="368"/>
                    <a:pt x="717" y="368"/>
                    <a:pt x="717" y="368"/>
                  </a:cubicBezTo>
                  <a:cubicBezTo>
                    <a:pt x="717" y="368"/>
                    <a:pt x="717" y="368"/>
                    <a:pt x="717" y="368"/>
                  </a:cubicBezTo>
                  <a:close/>
                  <a:moveTo>
                    <a:pt x="753" y="368"/>
                  </a:moveTo>
                  <a:cubicBezTo>
                    <a:pt x="729" y="368"/>
                    <a:pt x="729" y="368"/>
                    <a:pt x="729" y="368"/>
                  </a:cubicBezTo>
                  <a:cubicBezTo>
                    <a:pt x="729" y="392"/>
                    <a:pt x="729" y="392"/>
                    <a:pt x="729" y="392"/>
                  </a:cubicBezTo>
                  <a:cubicBezTo>
                    <a:pt x="753" y="392"/>
                    <a:pt x="753" y="392"/>
                    <a:pt x="753" y="392"/>
                  </a:cubicBezTo>
                  <a:cubicBezTo>
                    <a:pt x="753" y="368"/>
                    <a:pt x="753" y="368"/>
                    <a:pt x="753" y="368"/>
                  </a:cubicBezTo>
                  <a:cubicBezTo>
                    <a:pt x="753" y="368"/>
                    <a:pt x="753" y="368"/>
                    <a:pt x="753" y="368"/>
                  </a:cubicBezTo>
                  <a:close/>
                  <a:moveTo>
                    <a:pt x="789" y="368"/>
                  </a:moveTo>
                  <a:cubicBezTo>
                    <a:pt x="766" y="368"/>
                    <a:pt x="766" y="368"/>
                    <a:pt x="766" y="368"/>
                  </a:cubicBezTo>
                  <a:cubicBezTo>
                    <a:pt x="766" y="392"/>
                    <a:pt x="766" y="392"/>
                    <a:pt x="766" y="392"/>
                  </a:cubicBezTo>
                  <a:cubicBezTo>
                    <a:pt x="789" y="392"/>
                    <a:pt x="789" y="392"/>
                    <a:pt x="789" y="392"/>
                  </a:cubicBezTo>
                  <a:cubicBezTo>
                    <a:pt x="789" y="368"/>
                    <a:pt x="789" y="368"/>
                    <a:pt x="789" y="368"/>
                  </a:cubicBezTo>
                  <a:cubicBezTo>
                    <a:pt x="789" y="368"/>
                    <a:pt x="789" y="368"/>
                    <a:pt x="789" y="368"/>
                  </a:cubicBezTo>
                  <a:close/>
                  <a:moveTo>
                    <a:pt x="680" y="335"/>
                  </a:moveTo>
                  <a:cubicBezTo>
                    <a:pt x="656" y="335"/>
                    <a:pt x="656" y="335"/>
                    <a:pt x="656" y="335"/>
                  </a:cubicBezTo>
                  <a:cubicBezTo>
                    <a:pt x="656" y="358"/>
                    <a:pt x="656" y="358"/>
                    <a:pt x="656" y="358"/>
                  </a:cubicBezTo>
                  <a:cubicBezTo>
                    <a:pt x="680" y="358"/>
                    <a:pt x="680" y="358"/>
                    <a:pt x="680" y="358"/>
                  </a:cubicBezTo>
                  <a:cubicBezTo>
                    <a:pt x="680" y="335"/>
                    <a:pt x="680" y="335"/>
                    <a:pt x="680" y="335"/>
                  </a:cubicBezTo>
                  <a:cubicBezTo>
                    <a:pt x="680" y="335"/>
                    <a:pt x="680" y="335"/>
                    <a:pt x="680" y="335"/>
                  </a:cubicBezTo>
                  <a:close/>
                  <a:moveTo>
                    <a:pt x="717" y="335"/>
                  </a:moveTo>
                  <a:cubicBezTo>
                    <a:pt x="693" y="335"/>
                    <a:pt x="693" y="335"/>
                    <a:pt x="693" y="335"/>
                  </a:cubicBezTo>
                  <a:cubicBezTo>
                    <a:pt x="693" y="358"/>
                    <a:pt x="693" y="358"/>
                    <a:pt x="693" y="358"/>
                  </a:cubicBezTo>
                  <a:cubicBezTo>
                    <a:pt x="717" y="358"/>
                    <a:pt x="717" y="358"/>
                    <a:pt x="717" y="358"/>
                  </a:cubicBezTo>
                  <a:cubicBezTo>
                    <a:pt x="717" y="335"/>
                    <a:pt x="717" y="335"/>
                    <a:pt x="717" y="335"/>
                  </a:cubicBezTo>
                  <a:cubicBezTo>
                    <a:pt x="717" y="335"/>
                    <a:pt x="717" y="335"/>
                    <a:pt x="717" y="335"/>
                  </a:cubicBezTo>
                  <a:close/>
                  <a:moveTo>
                    <a:pt x="753" y="335"/>
                  </a:moveTo>
                  <a:cubicBezTo>
                    <a:pt x="729" y="335"/>
                    <a:pt x="729" y="335"/>
                    <a:pt x="729" y="335"/>
                  </a:cubicBezTo>
                  <a:cubicBezTo>
                    <a:pt x="729" y="358"/>
                    <a:pt x="729" y="358"/>
                    <a:pt x="729" y="358"/>
                  </a:cubicBezTo>
                  <a:cubicBezTo>
                    <a:pt x="753" y="358"/>
                    <a:pt x="753" y="358"/>
                    <a:pt x="753" y="358"/>
                  </a:cubicBezTo>
                  <a:cubicBezTo>
                    <a:pt x="753" y="335"/>
                    <a:pt x="753" y="335"/>
                    <a:pt x="753" y="335"/>
                  </a:cubicBezTo>
                  <a:cubicBezTo>
                    <a:pt x="753" y="335"/>
                    <a:pt x="753" y="335"/>
                    <a:pt x="753" y="335"/>
                  </a:cubicBezTo>
                  <a:close/>
                  <a:moveTo>
                    <a:pt x="789" y="335"/>
                  </a:moveTo>
                  <a:cubicBezTo>
                    <a:pt x="766" y="335"/>
                    <a:pt x="766" y="335"/>
                    <a:pt x="766" y="335"/>
                  </a:cubicBezTo>
                  <a:cubicBezTo>
                    <a:pt x="766" y="358"/>
                    <a:pt x="766" y="358"/>
                    <a:pt x="766" y="358"/>
                  </a:cubicBezTo>
                  <a:cubicBezTo>
                    <a:pt x="789" y="358"/>
                    <a:pt x="789" y="358"/>
                    <a:pt x="789" y="358"/>
                  </a:cubicBezTo>
                  <a:cubicBezTo>
                    <a:pt x="789" y="335"/>
                    <a:pt x="789" y="335"/>
                    <a:pt x="789" y="335"/>
                  </a:cubicBezTo>
                  <a:cubicBezTo>
                    <a:pt x="789" y="335"/>
                    <a:pt x="789" y="335"/>
                    <a:pt x="789" y="335"/>
                  </a:cubicBezTo>
                  <a:close/>
                  <a:moveTo>
                    <a:pt x="680" y="301"/>
                  </a:moveTo>
                  <a:cubicBezTo>
                    <a:pt x="656" y="301"/>
                    <a:pt x="656" y="301"/>
                    <a:pt x="656" y="301"/>
                  </a:cubicBezTo>
                  <a:cubicBezTo>
                    <a:pt x="656" y="325"/>
                    <a:pt x="656" y="325"/>
                    <a:pt x="656" y="325"/>
                  </a:cubicBezTo>
                  <a:cubicBezTo>
                    <a:pt x="680" y="325"/>
                    <a:pt x="680" y="325"/>
                    <a:pt x="680" y="325"/>
                  </a:cubicBezTo>
                  <a:cubicBezTo>
                    <a:pt x="680" y="301"/>
                    <a:pt x="680" y="301"/>
                    <a:pt x="680" y="301"/>
                  </a:cubicBezTo>
                  <a:cubicBezTo>
                    <a:pt x="680" y="301"/>
                    <a:pt x="680" y="301"/>
                    <a:pt x="680" y="301"/>
                  </a:cubicBezTo>
                  <a:close/>
                  <a:moveTo>
                    <a:pt x="717" y="301"/>
                  </a:moveTo>
                  <a:cubicBezTo>
                    <a:pt x="693" y="301"/>
                    <a:pt x="693" y="301"/>
                    <a:pt x="693" y="301"/>
                  </a:cubicBezTo>
                  <a:cubicBezTo>
                    <a:pt x="693" y="325"/>
                    <a:pt x="693" y="325"/>
                    <a:pt x="693" y="325"/>
                  </a:cubicBezTo>
                  <a:cubicBezTo>
                    <a:pt x="717" y="325"/>
                    <a:pt x="717" y="325"/>
                    <a:pt x="717" y="325"/>
                  </a:cubicBezTo>
                  <a:cubicBezTo>
                    <a:pt x="717" y="301"/>
                    <a:pt x="717" y="301"/>
                    <a:pt x="717" y="301"/>
                  </a:cubicBezTo>
                  <a:cubicBezTo>
                    <a:pt x="717" y="301"/>
                    <a:pt x="717" y="301"/>
                    <a:pt x="717" y="301"/>
                  </a:cubicBezTo>
                  <a:close/>
                  <a:moveTo>
                    <a:pt x="753" y="301"/>
                  </a:moveTo>
                  <a:cubicBezTo>
                    <a:pt x="729" y="301"/>
                    <a:pt x="729" y="301"/>
                    <a:pt x="729" y="301"/>
                  </a:cubicBezTo>
                  <a:cubicBezTo>
                    <a:pt x="729" y="325"/>
                    <a:pt x="729" y="325"/>
                    <a:pt x="729" y="325"/>
                  </a:cubicBezTo>
                  <a:cubicBezTo>
                    <a:pt x="753" y="325"/>
                    <a:pt x="753" y="325"/>
                    <a:pt x="753" y="325"/>
                  </a:cubicBezTo>
                  <a:cubicBezTo>
                    <a:pt x="753" y="301"/>
                    <a:pt x="753" y="301"/>
                    <a:pt x="753" y="301"/>
                  </a:cubicBezTo>
                  <a:cubicBezTo>
                    <a:pt x="753" y="301"/>
                    <a:pt x="753" y="301"/>
                    <a:pt x="753" y="301"/>
                  </a:cubicBezTo>
                  <a:close/>
                  <a:moveTo>
                    <a:pt x="789" y="301"/>
                  </a:moveTo>
                  <a:cubicBezTo>
                    <a:pt x="766" y="301"/>
                    <a:pt x="766" y="301"/>
                    <a:pt x="766" y="301"/>
                  </a:cubicBezTo>
                  <a:cubicBezTo>
                    <a:pt x="766" y="325"/>
                    <a:pt x="766" y="325"/>
                    <a:pt x="766" y="325"/>
                  </a:cubicBezTo>
                  <a:cubicBezTo>
                    <a:pt x="789" y="325"/>
                    <a:pt x="789" y="325"/>
                    <a:pt x="789" y="325"/>
                  </a:cubicBezTo>
                  <a:cubicBezTo>
                    <a:pt x="789" y="301"/>
                    <a:pt x="789" y="301"/>
                    <a:pt x="789" y="301"/>
                  </a:cubicBezTo>
                  <a:cubicBezTo>
                    <a:pt x="789" y="301"/>
                    <a:pt x="789" y="301"/>
                    <a:pt x="789" y="301"/>
                  </a:cubicBezTo>
                  <a:close/>
                  <a:moveTo>
                    <a:pt x="680" y="268"/>
                  </a:moveTo>
                  <a:cubicBezTo>
                    <a:pt x="656" y="268"/>
                    <a:pt x="656" y="268"/>
                    <a:pt x="656" y="268"/>
                  </a:cubicBezTo>
                  <a:cubicBezTo>
                    <a:pt x="656" y="291"/>
                    <a:pt x="656" y="291"/>
                    <a:pt x="656" y="291"/>
                  </a:cubicBezTo>
                  <a:cubicBezTo>
                    <a:pt x="680" y="291"/>
                    <a:pt x="680" y="291"/>
                    <a:pt x="680" y="291"/>
                  </a:cubicBezTo>
                  <a:cubicBezTo>
                    <a:pt x="680" y="268"/>
                    <a:pt x="680" y="268"/>
                    <a:pt x="680" y="268"/>
                  </a:cubicBezTo>
                  <a:cubicBezTo>
                    <a:pt x="680" y="268"/>
                    <a:pt x="680" y="268"/>
                    <a:pt x="680" y="268"/>
                  </a:cubicBezTo>
                  <a:close/>
                  <a:moveTo>
                    <a:pt x="717" y="268"/>
                  </a:moveTo>
                  <a:cubicBezTo>
                    <a:pt x="693" y="268"/>
                    <a:pt x="693" y="268"/>
                    <a:pt x="693" y="268"/>
                  </a:cubicBezTo>
                  <a:cubicBezTo>
                    <a:pt x="693" y="291"/>
                    <a:pt x="693" y="291"/>
                    <a:pt x="693" y="291"/>
                  </a:cubicBezTo>
                  <a:cubicBezTo>
                    <a:pt x="717" y="291"/>
                    <a:pt x="717" y="291"/>
                    <a:pt x="717" y="291"/>
                  </a:cubicBezTo>
                  <a:cubicBezTo>
                    <a:pt x="717" y="268"/>
                    <a:pt x="717" y="268"/>
                    <a:pt x="717" y="268"/>
                  </a:cubicBezTo>
                  <a:cubicBezTo>
                    <a:pt x="717" y="268"/>
                    <a:pt x="717" y="268"/>
                    <a:pt x="717" y="268"/>
                  </a:cubicBezTo>
                  <a:close/>
                  <a:moveTo>
                    <a:pt x="753" y="268"/>
                  </a:moveTo>
                  <a:cubicBezTo>
                    <a:pt x="729" y="268"/>
                    <a:pt x="729" y="268"/>
                    <a:pt x="729" y="268"/>
                  </a:cubicBezTo>
                  <a:cubicBezTo>
                    <a:pt x="729" y="291"/>
                    <a:pt x="729" y="291"/>
                    <a:pt x="729" y="291"/>
                  </a:cubicBezTo>
                  <a:cubicBezTo>
                    <a:pt x="753" y="291"/>
                    <a:pt x="753" y="291"/>
                    <a:pt x="753" y="291"/>
                  </a:cubicBezTo>
                  <a:cubicBezTo>
                    <a:pt x="753" y="268"/>
                    <a:pt x="753" y="268"/>
                    <a:pt x="753" y="268"/>
                  </a:cubicBezTo>
                  <a:cubicBezTo>
                    <a:pt x="753" y="268"/>
                    <a:pt x="753" y="268"/>
                    <a:pt x="753" y="268"/>
                  </a:cubicBezTo>
                  <a:close/>
                  <a:moveTo>
                    <a:pt x="789" y="268"/>
                  </a:moveTo>
                  <a:cubicBezTo>
                    <a:pt x="766" y="268"/>
                    <a:pt x="766" y="268"/>
                    <a:pt x="766" y="268"/>
                  </a:cubicBezTo>
                  <a:cubicBezTo>
                    <a:pt x="766" y="291"/>
                    <a:pt x="766" y="291"/>
                    <a:pt x="766" y="291"/>
                  </a:cubicBezTo>
                  <a:cubicBezTo>
                    <a:pt x="789" y="291"/>
                    <a:pt x="789" y="291"/>
                    <a:pt x="789" y="291"/>
                  </a:cubicBezTo>
                  <a:cubicBezTo>
                    <a:pt x="789" y="268"/>
                    <a:pt x="789" y="268"/>
                    <a:pt x="789" y="268"/>
                  </a:cubicBezTo>
                  <a:cubicBezTo>
                    <a:pt x="789" y="268"/>
                    <a:pt x="789" y="268"/>
                    <a:pt x="789" y="268"/>
                  </a:cubicBezTo>
                  <a:close/>
                  <a:moveTo>
                    <a:pt x="680" y="234"/>
                  </a:moveTo>
                  <a:cubicBezTo>
                    <a:pt x="656" y="234"/>
                    <a:pt x="656" y="234"/>
                    <a:pt x="656" y="234"/>
                  </a:cubicBezTo>
                  <a:cubicBezTo>
                    <a:pt x="656" y="258"/>
                    <a:pt x="656" y="258"/>
                    <a:pt x="656" y="258"/>
                  </a:cubicBezTo>
                  <a:cubicBezTo>
                    <a:pt x="680" y="258"/>
                    <a:pt x="680" y="258"/>
                    <a:pt x="680" y="258"/>
                  </a:cubicBezTo>
                  <a:cubicBezTo>
                    <a:pt x="680" y="234"/>
                    <a:pt x="680" y="234"/>
                    <a:pt x="680" y="234"/>
                  </a:cubicBezTo>
                  <a:cubicBezTo>
                    <a:pt x="680" y="234"/>
                    <a:pt x="680" y="234"/>
                    <a:pt x="680" y="234"/>
                  </a:cubicBezTo>
                  <a:close/>
                  <a:moveTo>
                    <a:pt x="717" y="234"/>
                  </a:moveTo>
                  <a:cubicBezTo>
                    <a:pt x="693" y="234"/>
                    <a:pt x="693" y="234"/>
                    <a:pt x="693" y="234"/>
                  </a:cubicBezTo>
                  <a:cubicBezTo>
                    <a:pt x="693" y="258"/>
                    <a:pt x="693" y="258"/>
                    <a:pt x="693" y="258"/>
                  </a:cubicBezTo>
                  <a:cubicBezTo>
                    <a:pt x="717" y="258"/>
                    <a:pt x="717" y="258"/>
                    <a:pt x="717" y="258"/>
                  </a:cubicBezTo>
                  <a:cubicBezTo>
                    <a:pt x="717" y="234"/>
                    <a:pt x="717" y="234"/>
                    <a:pt x="717" y="234"/>
                  </a:cubicBezTo>
                  <a:cubicBezTo>
                    <a:pt x="717" y="234"/>
                    <a:pt x="717" y="234"/>
                    <a:pt x="717" y="234"/>
                  </a:cubicBezTo>
                  <a:close/>
                  <a:moveTo>
                    <a:pt x="753" y="234"/>
                  </a:moveTo>
                  <a:cubicBezTo>
                    <a:pt x="729" y="234"/>
                    <a:pt x="729" y="234"/>
                    <a:pt x="729" y="234"/>
                  </a:cubicBezTo>
                  <a:cubicBezTo>
                    <a:pt x="729" y="258"/>
                    <a:pt x="729" y="258"/>
                    <a:pt x="729" y="258"/>
                  </a:cubicBezTo>
                  <a:cubicBezTo>
                    <a:pt x="753" y="258"/>
                    <a:pt x="753" y="258"/>
                    <a:pt x="753" y="258"/>
                  </a:cubicBezTo>
                  <a:cubicBezTo>
                    <a:pt x="753" y="234"/>
                    <a:pt x="753" y="234"/>
                    <a:pt x="753" y="234"/>
                  </a:cubicBezTo>
                  <a:cubicBezTo>
                    <a:pt x="753" y="234"/>
                    <a:pt x="753" y="234"/>
                    <a:pt x="753" y="234"/>
                  </a:cubicBezTo>
                  <a:close/>
                  <a:moveTo>
                    <a:pt x="789" y="234"/>
                  </a:moveTo>
                  <a:cubicBezTo>
                    <a:pt x="766" y="234"/>
                    <a:pt x="766" y="234"/>
                    <a:pt x="766" y="234"/>
                  </a:cubicBezTo>
                  <a:cubicBezTo>
                    <a:pt x="766" y="258"/>
                    <a:pt x="766" y="258"/>
                    <a:pt x="766" y="258"/>
                  </a:cubicBezTo>
                  <a:cubicBezTo>
                    <a:pt x="789" y="258"/>
                    <a:pt x="789" y="258"/>
                    <a:pt x="789" y="258"/>
                  </a:cubicBezTo>
                  <a:cubicBezTo>
                    <a:pt x="789" y="234"/>
                    <a:pt x="789" y="234"/>
                    <a:pt x="789" y="234"/>
                  </a:cubicBezTo>
                  <a:cubicBezTo>
                    <a:pt x="789" y="234"/>
                    <a:pt x="789" y="234"/>
                    <a:pt x="789" y="234"/>
                  </a:cubicBezTo>
                  <a:close/>
                  <a:moveTo>
                    <a:pt x="680" y="201"/>
                  </a:moveTo>
                  <a:cubicBezTo>
                    <a:pt x="656" y="201"/>
                    <a:pt x="656" y="201"/>
                    <a:pt x="656" y="201"/>
                  </a:cubicBezTo>
                  <a:cubicBezTo>
                    <a:pt x="656" y="225"/>
                    <a:pt x="656" y="225"/>
                    <a:pt x="656" y="225"/>
                  </a:cubicBezTo>
                  <a:cubicBezTo>
                    <a:pt x="680" y="225"/>
                    <a:pt x="680" y="225"/>
                    <a:pt x="680" y="225"/>
                  </a:cubicBezTo>
                  <a:cubicBezTo>
                    <a:pt x="680" y="201"/>
                    <a:pt x="680" y="201"/>
                    <a:pt x="680" y="201"/>
                  </a:cubicBezTo>
                  <a:cubicBezTo>
                    <a:pt x="680" y="201"/>
                    <a:pt x="680" y="201"/>
                    <a:pt x="680" y="201"/>
                  </a:cubicBezTo>
                  <a:close/>
                  <a:moveTo>
                    <a:pt x="717" y="201"/>
                  </a:moveTo>
                  <a:cubicBezTo>
                    <a:pt x="693" y="201"/>
                    <a:pt x="693" y="201"/>
                    <a:pt x="693" y="201"/>
                  </a:cubicBezTo>
                  <a:cubicBezTo>
                    <a:pt x="693" y="225"/>
                    <a:pt x="693" y="225"/>
                    <a:pt x="693" y="225"/>
                  </a:cubicBezTo>
                  <a:cubicBezTo>
                    <a:pt x="717" y="225"/>
                    <a:pt x="717" y="225"/>
                    <a:pt x="717" y="225"/>
                  </a:cubicBezTo>
                  <a:cubicBezTo>
                    <a:pt x="717" y="201"/>
                    <a:pt x="717" y="201"/>
                    <a:pt x="717" y="201"/>
                  </a:cubicBezTo>
                  <a:cubicBezTo>
                    <a:pt x="717" y="201"/>
                    <a:pt x="717" y="201"/>
                    <a:pt x="717" y="201"/>
                  </a:cubicBezTo>
                  <a:close/>
                  <a:moveTo>
                    <a:pt x="753" y="201"/>
                  </a:moveTo>
                  <a:cubicBezTo>
                    <a:pt x="729" y="201"/>
                    <a:pt x="729" y="201"/>
                    <a:pt x="729" y="201"/>
                  </a:cubicBezTo>
                  <a:cubicBezTo>
                    <a:pt x="729" y="225"/>
                    <a:pt x="729" y="225"/>
                    <a:pt x="729" y="225"/>
                  </a:cubicBezTo>
                  <a:cubicBezTo>
                    <a:pt x="753" y="225"/>
                    <a:pt x="753" y="225"/>
                    <a:pt x="753" y="225"/>
                  </a:cubicBezTo>
                  <a:cubicBezTo>
                    <a:pt x="753" y="201"/>
                    <a:pt x="753" y="201"/>
                    <a:pt x="753" y="201"/>
                  </a:cubicBezTo>
                  <a:cubicBezTo>
                    <a:pt x="753" y="201"/>
                    <a:pt x="753" y="201"/>
                    <a:pt x="753" y="201"/>
                  </a:cubicBezTo>
                  <a:close/>
                  <a:moveTo>
                    <a:pt x="789" y="201"/>
                  </a:moveTo>
                  <a:cubicBezTo>
                    <a:pt x="766" y="201"/>
                    <a:pt x="766" y="201"/>
                    <a:pt x="766" y="201"/>
                  </a:cubicBezTo>
                  <a:cubicBezTo>
                    <a:pt x="766" y="225"/>
                    <a:pt x="766" y="225"/>
                    <a:pt x="766" y="225"/>
                  </a:cubicBezTo>
                  <a:cubicBezTo>
                    <a:pt x="789" y="225"/>
                    <a:pt x="789" y="225"/>
                    <a:pt x="789" y="225"/>
                  </a:cubicBezTo>
                  <a:cubicBezTo>
                    <a:pt x="789" y="201"/>
                    <a:pt x="789" y="201"/>
                    <a:pt x="789" y="201"/>
                  </a:cubicBezTo>
                  <a:cubicBezTo>
                    <a:pt x="789" y="201"/>
                    <a:pt x="789" y="201"/>
                    <a:pt x="789" y="201"/>
                  </a:cubicBezTo>
                  <a:close/>
                  <a:moveTo>
                    <a:pt x="680" y="168"/>
                  </a:moveTo>
                  <a:cubicBezTo>
                    <a:pt x="656" y="168"/>
                    <a:pt x="656" y="168"/>
                    <a:pt x="656" y="168"/>
                  </a:cubicBezTo>
                  <a:cubicBezTo>
                    <a:pt x="656" y="191"/>
                    <a:pt x="656" y="191"/>
                    <a:pt x="656" y="191"/>
                  </a:cubicBezTo>
                  <a:cubicBezTo>
                    <a:pt x="680" y="191"/>
                    <a:pt x="680" y="191"/>
                    <a:pt x="680" y="191"/>
                  </a:cubicBezTo>
                  <a:cubicBezTo>
                    <a:pt x="680" y="168"/>
                    <a:pt x="680" y="168"/>
                    <a:pt x="680" y="168"/>
                  </a:cubicBezTo>
                  <a:cubicBezTo>
                    <a:pt x="680" y="168"/>
                    <a:pt x="680" y="168"/>
                    <a:pt x="680" y="168"/>
                  </a:cubicBezTo>
                  <a:close/>
                  <a:moveTo>
                    <a:pt x="717" y="168"/>
                  </a:moveTo>
                  <a:cubicBezTo>
                    <a:pt x="693" y="168"/>
                    <a:pt x="693" y="168"/>
                    <a:pt x="693" y="168"/>
                  </a:cubicBezTo>
                  <a:cubicBezTo>
                    <a:pt x="693" y="191"/>
                    <a:pt x="693" y="191"/>
                    <a:pt x="693" y="191"/>
                  </a:cubicBezTo>
                  <a:cubicBezTo>
                    <a:pt x="717" y="191"/>
                    <a:pt x="717" y="191"/>
                    <a:pt x="717" y="191"/>
                  </a:cubicBezTo>
                  <a:cubicBezTo>
                    <a:pt x="717" y="168"/>
                    <a:pt x="717" y="168"/>
                    <a:pt x="717" y="168"/>
                  </a:cubicBezTo>
                  <a:cubicBezTo>
                    <a:pt x="717" y="168"/>
                    <a:pt x="717" y="168"/>
                    <a:pt x="717" y="168"/>
                  </a:cubicBezTo>
                  <a:close/>
                  <a:moveTo>
                    <a:pt x="753" y="168"/>
                  </a:moveTo>
                  <a:cubicBezTo>
                    <a:pt x="729" y="168"/>
                    <a:pt x="729" y="168"/>
                    <a:pt x="729" y="168"/>
                  </a:cubicBezTo>
                  <a:cubicBezTo>
                    <a:pt x="729" y="191"/>
                    <a:pt x="729" y="191"/>
                    <a:pt x="729" y="191"/>
                  </a:cubicBezTo>
                  <a:cubicBezTo>
                    <a:pt x="753" y="191"/>
                    <a:pt x="753" y="191"/>
                    <a:pt x="753" y="191"/>
                  </a:cubicBezTo>
                  <a:cubicBezTo>
                    <a:pt x="753" y="168"/>
                    <a:pt x="753" y="168"/>
                    <a:pt x="753" y="168"/>
                  </a:cubicBezTo>
                  <a:cubicBezTo>
                    <a:pt x="753" y="168"/>
                    <a:pt x="753" y="168"/>
                    <a:pt x="753" y="168"/>
                  </a:cubicBezTo>
                  <a:close/>
                  <a:moveTo>
                    <a:pt x="680" y="134"/>
                  </a:moveTo>
                  <a:cubicBezTo>
                    <a:pt x="656" y="134"/>
                    <a:pt x="656" y="134"/>
                    <a:pt x="656" y="134"/>
                  </a:cubicBezTo>
                  <a:cubicBezTo>
                    <a:pt x="656" y="158"/>
                    <a:pt x="656" y="158"/>
                    <a:pt x="656" y="158"/>
                  </a:cubicBezTo>
                  <a:cubicBezTo>
                    <a:pt x="680" y="158"/>
                    <a:pt x="680" y="158"/>
                    <a:pt x="680" y="158"/>
                  </a:cubicBezTo>
                  <a:cubicBezTo>
                    <a:pt x="680" y="134"/>
                    <a:pt x="680" y="134"/>
                    <a:pt x="680" y="134"/>
                  </a:cubicBezTo>
                  <a:cubicBezTo>
                    <a:pt x="680" y="134"/>
                    <a:pt x="680" y="134"/>
                    <a:pt x="680" y="134"/>
                  </a:cubicBezTo>
                  <a:close/>
                  <a:moveTo>
                    <a:pt x="717" y="134"/>
                  </a:moveTo>
                  <a:cubicBezTo>
                    <a:pt x="693" y="134"/>
                    <a:pt x="693" y="134"/>
                    <a:pt x="693" y="134"/>
                  </a:cubicBezTo>
                  <a:cubicBezTo>
                    <a:pt x="693" y="158"/>
                    <a:pt x="693" y="158"/>
                    <a:pt x="693" y="158"/>
                  </a:cubicBezTo>
                  <a:cubicBezTo>
                    <a:pt x="717" y="158"/>
                    <a:pt x="717" y="158"/>
                    <a:pt x="717" y="158"/>
                  </a:cubicBezTo>
                  <a:cubicBezTo>
                    <a:pt x="717" y="134"/>
                    <a:pt x="717" y="134"/>
                    <a:pt x="717" y="134"/>
                  </a:cubicBezTo>
                  <a:cubicBezTo>
                    <a:pt x="717" y="134"/>
                    <a:pt x="717" y="134"/>
                    <a:pt x="717" y="134"/>
                  </a:cubicBezTo>
                  <a:close/>
                  <a:moveTo>
                    <a:pt x="753" y="134"/>
                  </a:moveTo>
                  <a:cubicBezTo>
                    <a:pt x="729" y="134"/>
                    <a:pt x="729" y="134"/>
                    <a:pt x="729" y="134"/>
                  </a:cubicBezTo>
                  <a:cubicBezTo>
                    <a:pt x="729" y="158"/>
                    <a:pt x="729" y="158"/>
                    <a:pt x="729" y="158"/>
                  </a:cubicBezTo>
                  <a:cubicBezTo>
                    <a:pt x="753" y="158"/>
                    <a:pt x="753" y="158"/>
                    <a:pt x="753" y="158"/>
                  </a:cubicBezTo>
                  <a:cubicBezTo>
                    <a:pt x="753" y="134"/>
                    <a:pt x="753" y="134"/>
                    <a:pt x="753" y="134"/>
                  </a:cubicBezTo>
                  <a:cubicBezTo>
                    <a:pt x="753" y="134"/>
                    <a:pt x="753" y="134"/>
                    <a:pt x="753" y="134"/>
                  </a:cubicBezTo>
                  <a:close/>
                  <a:moveTo>
                    <a:pt x="717" y="100"/>
                  </a:moveTo>
                  <a:cubicBezTo>
                    <a:pt x="693" y="100"/>
                    <a:pt x="693" y="100"/>
                    <a:pt x="693" y="100"/>
                  </a:cubicBezTo>
                  <a:cubicBezTo>
                    <a:pt x="693" y="124"/>
                    <a:pt x="693" y="124"/>
                    <a:pt x="693" y="124"/>
                  </a:cubicBezTo>
                  <a:cubicBezTo>
                    <a:pt x="717" y="124"/>
                    <a:pt x="717" y="124"/>
                    <a:pt x="717" y="124"/>
                  </a:cubicBezTo>
                  <a:cubicBezTo>
                    <a:pt x="717" y="100"/>
                    <a:pt x="717" y="100"/>
                    <a:pt x="717" y="100"/>
                  </a:cubicBezTo>
                  <a:cubicBezTo>
                    <a:pt x="717" y="100"/>
                    <a:pt x="717" y="100"/>
                    <a:pt x="717" y="100"/>
                  </a:cubicBezTo>
                  <a:close/>
                  <a:moveTo>
                    <a:pt x="717" y="67"/>
                  </a:moveTo>
                  <a:cubicBezTo>
                    <a:pt x="693" y="67"/>
                    <a:pt x="693" y="67"/>
                    <a:pt x="693" y="67"/>
                  </a:cubicBezTo>
                  <a:cubicBezTo>
                    <a:pt x="693" y="90"/>
                    <a:pt x="693" y="90"/>
                    <a:pt x="693" y="90"/>
                  </a:cubicBezTo>
                  <a:cubicBezTo>
                    <a:pt x="717" y="90"/>
                    <a:pt x="717" y="90"/>
                    <a:pt x="717" y="90"/>
                  </a:cubicBezTo>
                  <a:cubicBezTo>
                    <a:pt x="717" y="67"/>
                    <a:pt x="717" y="67"/>
                    <a:pt x="717" y="67"/>
                  </a:cubicBezTo>
                  <a:cubicBezTo>
                    <a:pt x="717" y="67"/>
                    <a:pt x="717" y="67"/>
                    <a:pt x="717" y="67"/>
                  </a:cubicBezTo>
                  <a:close/>
                  <a:moveTo>
                    <a:pt x="425" y="67"/>
                  </a:moveTo>
                  <a:cubicBezTo>
                    <a:pt x="401" y="67"/>
                    <a:pt x="401" y="67"/>
                    <a:pt x="401" y="67"/>
                  </a:cubicBezTo>
                  <a:cubicBezTo>
                    <a:pt x="401" y="90"/>
                    <a:pt x="401" y="90"/>
                    <a:pt x="401" y="90"/>
                  </a:cubicBezTo>
                  <a:cubicBezTo>
                    <a:pt x="425" y="90"/>
                    <a:pt x="425" y="90"/>
                    <a:pt x="425" y="90"/>
                  </a:cubicBezTo>
                  <a:cubicBezTo>
                    <a:pt x="425" y="67"/>
                    <a:pt x="425" y="67"/>
                    <a:pt x="425" y="67"/>
                  </a:cubicBezTo>
                  <a:cubicBezTo>
                    <a:pt x="425" y="67"/>
                    <a:pt x="425" y="67"/>
                    <a:pt x="425" y="67"/>
                  </a:cubicBezTo>
                  <a:close/>
                  <a:moveTo>
                    <a:pt x="61" y="33"/>
                  </a:moveTo>
                  <a:cubicBezTo>
                    <a:pt x="37" y="33"/>
                    <a:pt x="37" y="33"/>
                    <a:pt x="37" y="33"/>
                  </a:cubicBezTo>
                  <a:cubicBezTo>
                    <a:pt x="37" y="57"/>
                    <a:pt x="37" y="57"/>
                    <a:pt x="37" y="57"/>
                  </a:cubicBezTo>
                  <a:cubicBezTo>
                    <a:pt x="61" y="57"/>
                    <a:pt x="61" y="57"/>
                    <a:pt x="61" y="57"/>
                  </a:cubicBezTo>
                  <a:cubicBezTo>
                    <a:pt x="61" y="33"/>
                    <a:pt x="61" y="33"/>
                    <a:pt x="61" y="33"/>
                  </a:cubicBezTo>
                  <a:cubicBezTo>
                    <a:pt x="61" y="33"/>
                    <a:pt x="61" y="33"/>
                    <a:pt x="61" y="33"/>
                  </a:cubicBezTo>
                  <a:close/>
                  <a:moveTo>
                    <a:pt x="170" y="33"/>
                  </a:moveTo>
                  <a:cubicBezTo>
                    <a:pt x="146" y="33"/>
                    <a:pt x="146" y="33"/>
                    <a:pt x="146" y="33"/>
                  </a:cubicBezTo>
                  <a:cubicBezTo>
                    <a:pt x="146" y="57"/>
                    <a:pt x="146" y="57"/>
                    <a:pt x="146" y="57"/>
                  </a:cubicBezTo>
                  <a:cubicBezTo>
                    <a:pt x="170" y="57"/>
                    <a:pt x="170" y="57"/>
                    <a:pt x="170" y="57"/>
                  </a:cubicBezTo>
                  <a:cubicBezTo>
                    <a:pt x="170" y="33"/>
                    <a:pt x="170" y="33"/>
                    <a:pt x="170" y="33"/>
                  </a:cubicBezTo>
                  <a:cubicBezTo>
                    <a:pt x="170" y="33"/>
                    <a:pt x="170" y="33"/>
                    <a:pt x="170" y="33"/>
                  </a:cubicBezTo>
                  <a:close/>
                  <a:moveTo>
                    <a:pt x="61" y="0"/>
                  </a:moveTo>
                  <a:cubicBezTo>
                    <a:pt x="37" y="0"/>
                    <a:pt x="37" y="0"/>
                    <a:pt x="37" y="0"/>
                  </a:cubicBezTo>
                  <a:cubicBezTo>
                    <a:pt x="37" y="24"/>
                    <a:pt x="37" y="24"/>
                    <a:pt x="37" y="24"/>
                  </a:cubicBezTo>
                  <a:cubicBezTo>
                    <a:pt x="61" y="24"/>
                    <a:pt x="61" y="24"/>
                    <a:pt x="61" y="24"/>
                  </a:cubicBezTo>
                  <a:cubicBezTo>
                    <a:pt x="61" y="0"/>
                    <a:pt x="61" y="0"/>
                    <a:pt x="61" y="0"/>
                  </a:cubicBezTo>
                  <a:cubicBezTo>
                    <a:pt x="61" y="0"/>
                    <a:pt x="61" y="0"/>
                    <a:pt x="61" y="0"/>
                  </a:cubicBezTo>
                  <a:close/>
                  <a:moveTo>
                    <a:pt x="823" y="368"/>
                  </a:moveTo>
                  <a:cubicBezTo>
                    <a:pt x="799" y="368"/>
                    <a:pt x="799" y="368"/>
                    <a:pt x="799" y="368"/>
                  </a:cubicBezTo>
                  <a:cubicBezTo>
                    <a:pt x="799" y="392"/>
                    <a:pt x="799" y="392"/>
                    <a:pt x="799" y="392"/>
                  </a:cubicBezTo>
                  <a:cubicBezTo>
                    <a:pt x="823" y="392"/>
                    <a:pt x="823" y="392"/>
                    <a:pt x="823" y="392"/>
                  </a:cubicBezTo>
                  <a:cubicBezTo>
                    <a:pt x="823" y="368"/>
                    <a:pt x="823" y="368"/>
                    <a:pt x="823" y="368"/>
                  </a:cubicBezTo>
                  <a:cubicBezTo>
                    <a:pt x="823" y="368"/>
                    <a:pt x="823" y="368"/>
                    <a:pt x="823" y="368"/>
                  </a:cubicBezTo>
                  <a:close/>
                  <a:moveTo>
                    <a:pt x="859" y="368"/>
                  </a:moveTo>
                  <a:cubicBezTo>
                    <a:pt x="835" y="368"/>
                    <a:pt x="835" y="368"/>
                    <a:pt x="835" y="368"/>
                  </a:cubicBezTo>
                  <a:cubicBezTo>
                    <a:pt x="835" y="392"/>
                    <a:pt x="835" y="392"/>
                    <a:pt x="835" y="392"/>
                  </a:cubicBezTo>
                  <a:cubicBezTo>
                    <a:pt x="859" y="392"/>
                    <a:pt x="859" y="392"/>
                    <a:pt x="859" y="392"/>
                  </a:cubicBezTo>
                  <a:cubicBezTo>
                    <a:pt x="859" y="368"/>
                    <a:pt x="859" y="368"/>
                    <a:pt x="859" y="368"/>
                  </a:cubicBezTo>
                  <a:cubicBezTo>
                    <a:pt x="859" y="368"/>
                    <a:pt x="859" y="368"/>
                    <a:pt x="859" y="368"/>
                  </a:cubicBezTo>
                  <a:close/>
                  <a:moveTo>
                    <a:pt x="895" y="368"/>
                  </a:moveTo>
                  <a:cubicBezTo>
                    <a:pt x="872" y="368"/>
                    <a:pt x="872" y="368"/>
                    <a:pt x="872" y="368"/>
                  </a:cubicBezTo>
                  <a:cubicBezTo>
                    <a:pt x="872" y="392"/>
                    <a:pt x="872" y="392"/>
                    <a:pt x="872" y="392"/>
                  </a:cubicBezTo>
                  <a:cubicBezTo>
                    <a:pt x="895" y="392"/>
                    <a:pt x="895" y="392"/>
                    <a:pt x="895" y="392"/>
                  </a:cubicBezTo>
                  <a:cubicBezTo>
                    <a:pt x="895" y="368"/>
                    <a:pt x="895" y="368"/>
                    <a:pt x="895" y="368"/>
                  </a:cubicBezTo>
                  <a:cubicBezTo>
                    <a:pt x="895" y="368"/>
                    <a:pt x="895" y="368"/>
                    <a:pt x="895" y="368"/>
                  </a:cubicBezTo>
                  <a:close/>
                  <a:moveTo>
                    <a:pt x="932" y="368"/>
                  </a:moveTo>
                  <a:cubicBezTo>
                    <a:pt x="909" y="368"/>
                    <a:pt x="909" y="368"/>
                    <a:pt x="909" y="368"/>
                  </a:cubicBezTo>
                  <a:cubicBezTo>
                    <a:pt x="909" y="392"/>
                    <a:pt x="909" y="392"/>
                    <a:pt x="909" y="392"/>
                  </a:cubicBezTo>
                  <a:cubicBezTo>
                    <a:pt x="932" y="392"/>
                    <a:pt x="932" y="392"/>
                    <a:pt x="932" y="392"/>
                  </a:cubicBezTo>
                  <a:cubicBezTo>
                    <a:pt x="932" y="368"/>
                    <a:pt x="932" y="368"/>
                    <a:pt x="932" y="368"/>
                  </a:cubicBezTo>
                  <a:cubicBezTo>
                    <a:pt x="932" y="368"/>
                    <a:pt x="932" y="368"/>
                    <a:pt x="932" y="368"/>
                  </a:cubicBezTo>
                  <a:close/>
                  <a:moveTo>
                    <a:pt x="823" y="335"/>
                  </a:moveTo>
                  <a:cubicBezTo>
                    <a:pt x="799" y="335"/>
                    <a:pt x="799" y="335"/>
                    <a:pt x="799" y="335"/>
                  </a:cubicBezTo>
                  <a:cubicBezTo>
                    <a:pt x="799" y="358"/>
                    <a:pt x="799" y="358"/>
                    <a:pt x="799" y="358"/>
                  </a:cubicBezTo>
                  <a:cubicBezTo>
                    <a:pt x="823" y="358"/>
                    <a:pt x="823" y="358"/>
                    <a:pt x="823" y="358"/>
                  </a:cubicBezTo>
                  <a:cubicBezTo>
                    <a:pt x="823" y="335"/>
                    <a:pt x="823" y="335"/>
                    <a:pt x="823" y="335"/>
                  </a:cubicBezTo>
                  <a:cubicBezTo>
                    <a:pt x="823" y="335"/>
                    <a:pt x="823" y="335"/>
                    <a:pt x="823" y="335"/>
                  </a:cubicBezTo>
                  <a:close/>
                  <a:moveTo>
                    <a:pt x="859" y="335"/>
                  </a:moveTo>
                  <a:cubicBezTo>
                    <a:pt x="835" y="335"/>
                    <a:pt x="835" y="335"/>
                    <a:pt x="835" y="335"/>
                  </a:cubicBezTo>
                  <a:cubicBezTo>
                    <a:pt x="835" y="358"/>
                    <a:pt x="835" y="358"/>
                    <a:pt x="835" y="358"/>
                  </a:cubicBezTo>
                  <a:cubicBezTo>
                    <a:pt x="859" y="358"/>
                    <a:pt x="859" y="358"/>
                    <a:pt x="859" y="358"/>
                  </a:cubicBezTo>
                  <a:cubicBezTo>
                    <a:pt x="859" y="335"/>
                    <a:pt x="859" y="335"/>
                    <a:pt x="859" y="335"/>
                  </a:cubicBezTo>
                  <a:cubicBezTo>
                    <a:pt x="859" y="335"/>
                    <a:pt x="859" y="335"/>
                    <a:pt x="859" y="335"/>
                  </a:cubicBezTo>
                  <a:close/>
                  <a:moveTo>
                    <a:pt x="895" y="335"/>
                  </a:moveTo>
                  <a:cubicBezTo>
                    <a:pt x="872" y="335"/>
                    <a:pt x="872" y="335"/>
                    <a:pt x="872" y="335"/>
                  </a:cubicBezTo>
                  <a:cubicBezTo>
                    <a:pt x="872" y="358"/>
                    <a:pt x="872" y="358"/>
                    <a:pt x="872" y="358"/>
                  </a:cubicBezTo>
                  <a:cubicBezTo>
                    <a:pt x="895" y="358"/>
                    <a:pt x="895" y="358"/>
                    <a:pt x="895" y="358"/>
                  </a:cubicBezTo>
                  <a:cubicBezTo>
                    <a:pt x="895" y="335"/>
                    <a:pt x="895" y="335"/>
                    <a:pt x="895" y="335"/>
                  </a:cubicBezTo>
                  <a:cubicBezTo>
                    <a:pt x="895" y="335"/>
                    <a:pt x="895" y="335"/>
                    <a:pt x="895" y="335"/>
                  </a:cubicBezTo>
                  <a:close/>
                  <a:moveTo>
                    <a:pt x="932" y="335"/>
                  </a:moveTo>
                  <a:cubicBezTo>
                    <a:pt x="909" y="335"/>
                    <a:pt x="909" y="335"/>
                    <a:pt x="909" y="335"/>
                  </a:cubicBezTo>
                  <a:cubicBezTo>
                    <a:pt x="909" y="358"/>
                    <a:pt x="909" y="358"/>
                    <a:pt x="909" y="358"/>
                  </a:cubicBezTo>
                  <a:cubicBezTo>
                    <a:pt x="932" y="358"/>
                    <a:pt x="932" y="358"/>
                    <a:pt x="932" y="358"/>
                  </a:cubicBezTo>
                  <a:cubicBezTo>
                    <a:pt x="932" y="335"/>
                    <a:pt x="932" y="335"/>
                    <a:pt x="932" y="335"/>
                  </a:cubicBezTo>
                  <a:cubicBezTo>
                    <a:pt x="932" y="335"/>
                    <a:pt x="932" y="335"/>
                    <a:pt x="932" y="335"/>
                  </a:cubicBezTo>
                  <a:close/>
                  <a:moveTo>
                    <a:pt x="823" y="301"/>
                  </a:moveTo>
                  <a:cubicBezTo>
                    <a:pt x="799" y="301"/>
                    <a:pt x="799" y="301"/>
                    <a:pt x="799" y="301"/>
                  </a:cubicBezTo>
                  <a:cubicBezTo>
                    <a:pt x="799" y="325"/>
                    <a:pt x="799" y="325"/>
                    <a:pt x="799" y="325"/>
                  </a:cubicBezTo>
                  <a:cubicBezTo>
                    <a:pt x="823" y="325"/>
                    <a:pt x="823" y="325"/>
                    <a:pt x="823" y="325"/>
                  </a:cubicBezTo>
                  <a:cubicBezTo>
                    <a:pt x="823" y="301"/>
                    <a:pt x="823" y="301"/>
                    <a:pt x="823" y="301"/>
                  </a:cubicBezTo>
                  <a:cubicBezTo>
                    <a:pt x="823" y="301"/>
                    <a:pt x="823" y="301"/>
                    <a:pt x="823" y="301"/>
                  </a:cubicBezTo>
                  <a:close/>
                  <a:moveTo>
                    <a:pt x="859" y="301"/>
                  </a:moveTo>
                  <a:cubicBezTo>
                    <a:pt x="835" y="301"/>
                    <a:pt x="835" y="301"/>
                    <a:pt x="835" y="301"/>
                  </a:cubicBezTo>
                  <a:cubicBezTo>
                    <a:pt x="835" y="325"/>
                    <a:pt x="835" y="325"/>
                    <a:pt x="835" y="325"/>
                  </a:cubicBezTo>
                  <a:cubicBezTo>
                    <a:pt x="859" y="325"/>
                    <a:pt x="859" y="325"/>
                    <a:pt x="859" y="325"/>
                  </a:cubicBezTo>
                  <a:cubicBezTo>
                    <a:pt x="859" y="301"/>
                    <a:pt x="859" y="301"/>
                    <a:pt x="859" y="301"/>
                  </a:cubicBezTo>
                  <a:cubicBezTo>
                    <a:pt x="859" y="301"/>
                    <a:pt x="859" y="301"/>
                    <a:pt x="859" y="301"/>
                  </a:cubicBezTo>
                  <a:close/>
                  <a:moveTo>
                    <a:pt x="895" y="301"/>
                  </a:moveTo>
                  <a:cubicBezTo>
                    <a:pt x="872" y="301"/>
                    <a:pt x="872" y="301"/>
                    <a:pt x="872" y="301"/>
                  </a:cubicBezTo>
                  <a:cubicBezTo>
                    <a:pt x="872" y="325"/>
                    <a:pt x="872" y="325"/>
                    <a:pt x="872" y="325"/>
                  </a:cubicBezTo>
                  <a:cubicBezTo>
                    <a:pt x="895" y="325"/>
                    <a:pt x="895" y="325"/>
                    <a:pt x="895" y="325"/>
                  </a:cubicBezTo>
                  <a:cubicBezTo>
                    <a:pt x="895" y="301"/>
                    <a:pt x="895" y="301"/>
                    <a:pt x="895" y="301"/>
                  </a:cubicBezTo>
                  <a:cubicBezTo>
                    <a:pt x="895" y="301"/>
                    <a:pt x="895" y="301"/>
                    <a:pt x="895" y="301"/>
                  </a:cubicBezTo>
                  <a:close/>
                  <a:moveTo>
                    <a:pt x="932" y="301"/>
                  </a:moveTo>
                  <a:cubicBezTo>
                    <a:pt x="909" y="301"/>
                    <a:pt x="909" y="301"/>
                    <a:pt x="909" y="301"/>
                  </a:cubicBezTo>
                  <a:cubicBezTo>
                    <a:pt x="909" y="325"/>
                    <a:pt x="909" y="325"/>
                    <a:pt x="909" y="325"/>
                  </a:cubicBezTo>
                  <a:cubicBezTo>
                    <a:pt x="932" y="325"/>
                    <a:pt x="932" y="325"/>
                    <a:pt x="932" y="325"/>
                  </a:cubicBezTo>
                  <a:cubicBezTo>
                    <a:pt x="932" y="301"/>
                    <a:pt x="932" y="301"/>
                    <a:pt x="932" y="301"/>
                  </a:cubicBezTo>
                  <a:cubicBezTo>
                    <a:pt x="932" y="301"/>
                    <a:pt x="932" y="301"/>
                    <a:pt x="932" y="301"/>
                  </a:cubicBezTo>
                  <a:close/>
                  <a:moveTo>
                    <a:pt x="823" y="268"/>
                  </a:moveTo>
                  <a:cubicBezTo>
                    <a:pt x="799" y="268"/>
                    <a:pt x="799" y="268"/>
                    <a:pt x="799" y="268"/>
                  </a:cubicBezTo>
                  <a:cubicBezTo>
                    <a:pt x="799" y="291"/>
                    <a:pt x="799" y="291"/>
                    <a:pt x="799" y="291"/>
                  </a:cubicBezTo>
                  <a:cubicBezTo>
                    <a:pt x="823" y="291"/>
                    <a:pt x="823" y="291"/>
                    <a:pt x="823" y="291"/>
                  </a:cubicBezTo>
                  <a:cubicBezTo>
                    <a:pt x="823" y="268"/>
                    <a:pt x="823" y="268"/>
                    <a:pt x="823" y="268"/>
                  </a:cubicBezTo>
                  <a:cubicBezTo>
                    <a:pt x="823" y="268"/>
                    <a:pt x="823" y="268"/>
                    <a:pt x="823" y="268"/>
                  </a:cubicBezTo>
                  <a:close/>
                  <a:moveTo>
                    <a:pt x="859" y="268"/>
                  </a:moveTo>
                  <a:cubicBezTo>
                    <a:pt x="835" y="268"/>
                    <a:pt x="835" y="268"/>
                    <a:pt x="835" y="268"/>
                  </a:cubicBezTo>
                  <a:cubicBezTo>
                    <a:pt x="835" y="291"/>
                    <a:pt x="835" y="291"/>
                    <a:pt x="835" y="291"/>
                  </a:cubicBezTo>
                  <a:cubicBezTo>
                    <a:pt x="859" y="291"/>
                    <a:pt x="859" y="291"/>
                    <a:pt x="859" y="291"/>
                  </a:cubicBezTo>
                  <a:cubicBezTo>
                    <a:pt x="859" y="268"/>
                    <a:pt x="859" y="268"/>
                    <a:pt x="859" y="268"/>
                  </a:cubicBezTo>
                  <a:cubicBezTo>
                    <a:pt x="859" y="268"/>
                    <a:pt x="859" y="268"/>
                    <a:pt x="859" y="268"/>
                  </a:cubicBezTo>
                  <a:close/>
                  <a:moveTo>
                    <a:pt x="895" y="268"/>
                  </a:moveTo>
                  <a:cubicBezTo>
                    <a:pt x="872" y="268"/>
                    <a:pt x="872" y="268"/>
                    <a:pt x="872" y="268"/>
                  </a:cubicBezTo>
                  <a:cubicBezTo>
                    <a:pt x="872" y="291"/>
                    <a:pt x="872" y="291"/>
                    <a:pt x="872" y="291"/>
                  </a:cubicBezTo>
                  <a:cubicBezTo>
                    <a:pt x="895" y="291"/>
                    <a:pt x="895" y="291"/>
                    <a:pt x="895" y="291"/>
                  </a:cubicBezTo>
                  <a:cubicBezTo>
                    <a:pt x="895" y="268"/>
                    <a:pt x="895" y="268"/>
                    <a:pt x="895" y="268"/>
                  </a:cubicBezTo>
                  <a:cubicBezTo>
                    <a:pt x="895" y="268"/>
                    <a:pt x="895" y="268"/>
                    <a:pt x="895" y="268"/>
                  </a:cubicBezTo>
                  <a:close/>
                  <a:moveTo>
                    <a:pt x="932" y="268"/>
                  </a:moveTo>
                  <a:cubicBezTo>
                    <a:pt x="909" y="268"/>
                    <a:pt x="909" y="268"/>
                    <a:pt x="909" y="268"/>
                  </a:cubicBezTo>
                  <a:cubicBezTo>
                    <a:pt x="909" y="291"/>
                    <a:pt x="909" y="291"/>
                    <a:pt x="909" y="291"/>
                  </a:cubicBezTo>
                  <a:cubicBezTo>
                    <a:pt x="932" y="291"/>
                    <a:pt x="932" y="291"/>
                    <a:pt x="932" y="291"/>
                  </a:cubicBezTo>
                  <a:cubicBezTo>
                    <a:pt x="932" y="268"/>
                    <a:pt x="932" y="268"/>
                    <a:pt x="932" y="268"/>
                  </a:cubicBezTo>
                  <a:cubicBezTo>
                    <a:pt x="932" y="268"/>
                    <a:pt x="932" y="268"/>
                    <a:pt x="932" y="268"/>
                  </a:cubicBezTo>
                  <a:close/>
                  <a:moveTo>
                    <a:pt x="823" y="234"/>
                  </a:moveTo>
                  <a:cubicBezTo>
                    <a:pt x="799" y="234"/>
                    <a:pt x="799" y="234"/>
                    <a:pt x="799" y="234"/>
                  </a:cubicBezTo>
                  <a:cubicBezTo>
                    <a:pt x="799" y="258"/>
                    <a:pt x="799" y="258"/>
                    <a:pt x="799" y="258"/>
                  </a:cubicBezTo>
                  <a:cubicBezTo>
                    <a:pt x="823" y="258"/>
                    <a:pt x="823" y="258"/>
                    <a:pt x="823" y="258"/>
                  </a:cubicBezTo>
                  <a:cubicBezTo>
                    <a:pt x="823" y="234"/>
                    <a:pt x="823" y="234"/>
                    <a:pt x="823" y="234"/>
                  </a:cubicBezTo>
                  <a:cubicBezTo>
                    <a:pt x="823" y="234"/>
                    <a:pt x="823" y="234"/>
                    <a:pt x="823" y="234"/>
                  </a:cubicBezTo>
                  <a:close/>
                  <a:moveTo>
                    <a:pt x="859" y="234"/>
                  </a:moveTo>
                  <a:cubicBezTo>
                    <a:pt x="835" y="234"/>
                    <a:pt x="835" y="234"/>
                    <a:pt x="835" y="234"/>
                  </a:cubicBezTo>
                  <a:cubicBezTo>
                    <a:pt x="835" y="258"/>
                    <a:pt x="835" y="258"/>
                    <a:pt x="835" y="258"/>
                  </a:cubicBezTo>
                  <a:cubicBezTo>
                    <a:pt x="859" y="258"/>
                    <a:pt x="859" y="258"/>
                    <a:pt x="859" y="258"/>
                  </a:cubicBezTo>
                  <a:cubicBezTo>
                    <a:pt x="859" y="234"/>
                    <a:pt x="859" y="234"/>
                    <a:pt x="859" y="234"/>
                  </a:cubicBezTo>
                  <a:cubicBezTo>
                    <a:pt x="859" y="234"/>
                    <a:pt x="859" y="234"/>
                    <a:pt x="859" y="234"/>
                  </a:cubicBezTo>
                  <a:close/>
                  <a:moveTo>
                    <a:pt x="895" y="234"/>
                  </a:moveTo>
                  <a:cubicBezTo>
                    <a:pt x="872" y="234"/>
                    <a:pt x="872" y="234"/>
                    <a:pt x="872" y="234"/>
                  </a:cubicBezTo>
                  <a:cubicBezTo>
                    <a:pt x="872" y="258"/>
                    <a:pt x="872" y="258"/>
                    <a:pt x="872" y="258"/>
                  </a:cubicBezTo>
                  <a:cubicBezTo>
                    <a:pt x="895" y="258"/>
                    <a:pt x="895" y="258"/>
                    <a:pt x="895" y="258"/>
                  </a:cubicBezTo>
                  <a:cubicBezTo>
                    <a:pt x="895" y="234"/>
                    <a:pt x="895" y="234"/>
                    <a:pt x="895" y="234"/>
                  </a:cubicBezTo>
                  <a:cubicBezTo>
                    <a:pt x="895" y="234"/>
                    <a:pt x="895" y="234"/>
                    <a:pt x="895" y="234"/>
                  </a:cubicBezTo>
                  <a:close/>
                  <a:moveTo>
                    <a:pt x="932" y="234"/>
                  </a:moveTo>
                  <a:cubicBezTo>
                    <a:pt x="909" y="234"/>
                    <a:pt x="909" y="234"/>
                    <a:pt x="909" y="234"/>
                  </a:cubicBezTo>
                  <a:cubicBezTo>
                    <a:pt x="909" y="258"/>
                    <a:pt x="909" y="258"/>
                    <a:pt x="909" y="258"/>
                  </a:cubicBezTo>
                  <a:cubicBezTo>
                    <a:pt x="932" y="258"/>
                    <a:pt x="932" y="258"/>
                    <a:pt x="932" y="258"/>
                  </a:cubicBezTo>
                  <a:cubicBezTo>
                    <a:pt x="932" y="234"/>
                    <a:pt x="932" y="234"/>
                    <a:pt x="932" y="234"/>
                  </a:cubicBezTo>
                  <a:cubicBezTo>
                    <a:pt x="932" y="234"/>
                    <a:pt x="932" y="234"/>
                    <a:pt x="932" y="234"/>
                  </a:cubicBezTo>
                  <a:close/>
                  <a:moveTo>
                    <a:pt x="823" y="201"/>
                  </a:moveTo>
                  <a:cubicBezTo>
                    <a:pt x="799" y="201"/>
                    <a:pt x="799" y="201"/>
                    <a:pt x="799" y="201"/>
                  </a:cubicBezTo>
                  <a:cubicBezTo>
                    <a:pt x="799" y="225"/>
                    <a:pt x="799" y="225"/>
                    <a:pt x="799" y="225"/>
                  </a:cubicBezTo>
                  <a:cubicBezTo>
                    <a:pt x="823" y="225"/>
                    <a:pt x="823" y="225"/>
                    <a:pt x="823" y="225"/>
                  </a:cubicBezTo>
                  <a:cubicBezTo>
                    <a:pt x="823" y="201"/>
                    <a:pt x="823" y="201"/>
                    <a:pt x="823" y="201"/>
                  </a:cubicBezTo>
                  <a:cubicBezTo>
                    <a:pt x="823" y="201"/>
                    <a:pt x="823" y="201"/>
                    <a:pt x="823" y="201"/>
                  </a:cubicBezTo>
                  <a:close/>
                  <a:moveTo>
                    <a:pt x="859" y="201"/>
                  </a:moveTo>
                  <a:cubicBezTo>
                    <a:pt x="835" y="201"/>
                    <a:pt x="835" y="201"/>
                    <a:pt x="835" y="201"/>
                  </a:cubicBezTo>
                  <a:cubicBezTo>
                    <a:pt x="835" y="225"/>
                    <a:pt x="835" y="225"/>
                    <a:pt x="835" y="225"/>
                  </a:cubicBezTo>
                  <a:cubicBezTo>
                    <a:pt x="859" y="225"/>
                    <a:pt x="859" y="225"/>
                    <a:pt x="859" y="225"/>
                  </a:cubicBezTo>
                  <a:cubicBezTo>
                    <a:pt x="859" y="201"/>
                    <a:pt x="859" y="201"/>
                    <a:pt x="859" y="201"/>
                  </a:cubicBezTo>
                  <a:cubicBezTo>
                    <a:pt x="859" y="201"/>
                    <a:pt x="859" y="201"/>
                    <a:pt x="859" y="201"/>
                  </a:cubicBezTo>
                  <a:close/>
                  <a:moveTo>
                    <a:pt x="895" y="201"/>
                  </a:moveTo>
                  <a:cubicBezTo>
                    <a:pt x="872" y="201"/>
                    <a:pt x="872" y="201"/>
                    <a:pt x="872" y="201"/>
                  </a:cubicBezTo>
                  <a:cubicBezTo>
                    <a:pt x="872" y="225"/>
                    <a:pt x="872" y="225"/>
                    <a:pt x="872" y="225"/>
                  </a:cubicBezTo>
                  <a:cubicBezTo>
                    <a:pt x="895" y="225"/>
                    <a:pt x="895" y="225"/>
                    <a:pt x="895" y="225"/>
                  </a:cubicBezTo>
                  <a:cubicBezTo>
                    <a:pt x="895" y="201"/>
                    <a:pt x="895" y="201"/>
                    <a:pt x="895" y="201"/>
                  </a:cubicBezTo>
                  <a:cubicBezTo>
                    <a:pt x="895" y="201"/>
                    <a:pt x="895" y="201"/>
                    <a:pt x="895" y="201"/>
                  </a:cubicBezTo>
                  <a:close/>
                  <a:moveTo>
                    <a:pt x="932" y="201"/>
                  </a:moveTo>
                  <a:cubicBezTo>
                    <a:pt x="909" y="201"/>
                    <a:pt x="909" y="201"/>
                    <a:pt x="909" y="201"/>
                  </a:cubicBezTo>
                  <a:cubicBezTo>
                    <a:pt x="909" y="225"/>
                    <a:pt x="909" y="225"/>
                    <a:pt x="909" y="225"/>
                  </a:cubicBezTo>
                  <a:cubicBezTo>
                    <a:pt x="932" y="225"/>
                    <a:pt x="932" y="225"/>
                    <a:pt x="932" y="225"/>
                  </a:cubicBezTo>
                  <a:cubicBezTo>
                    <a:pt x="932" y="201"/>
                    <a:pt x="932" y="201"/>
                    <a:pt x="932" y="201"/>
                  </a:cubicBezTo>
                  <a:cubicBezTo>
                    <a:pt x="932" y="201"/>
                    <a:pt x="932" y="201"/>
                    <a:pt x="932" y="201"/>
                  </a:cubicBezTo>
                  <a:close/>
                  <a:moveTo>
                    <a:pt x="823" y="168"/>
                  </a:moveTo>
                  <a:cubicBezTo>
                    <a:pt x="799" y="168"/>
                    <a:pt x="799" y="168"/>
                    <a:pt x="799" y="168"/>
                  </a:cubicBezTo>
                  <a:cubicBezTo>
                    <a:pt x="799" y="191"/>
                    <a:pt x="799" y="191"/>
                    <a:pt x="799" y="191"/>
                  </a:cubicBezTo>
                  <a:cubicBezTo>
                    <a:pt x="823" y="191"/>
                    <a:pt x="823" y="191"/>
                    <a:pt x="823" y="191"/>
                  </a:cubicBezTo>
                  <a:cubicBezTo>
                    <a:pt x="823" y="168"/>
                    <a:pt x="823" y="168"/>
                    <a:pt x="823" y="168"/>
                  </a:cubicBezTo>
                  <a:cubicBezTo>
                    <a:pt x="823" y="168"/>
                    <a:pt x="823" y="168"/>
                    <a:pt x="823" y="168"/>
                  </a:cubicBezTo>
                  <a:close/>
                  <a:moveTo>
                    <a:pt x="859" y="168"/>
                  </a:moveTo>
                  <a:cubicBezTo>
                    <a:pt x="835" y="168"/>
                    <a:pt x="835" y="168"/>
                    <a:pt x="835" y="168"/>
                  </a:cubicBezTo>
                  <a:cubicBezTo>
                    <a:pt x="835" y="191"/>
                    <a:pt x="835" y="191"/>
                    <a:pt x="835" y="191"/>
                  </a:cubicBezTo>
                  <a:cubicBezTo>
                    <a:pt x="859" y="191"/>
                    <a:pt x="859" y="191"/>
                    <a:pt x="859" y="191"/>
                  </a:cubicBezTo>
                  <a:cubicBezTo>
                    <a:pt x="859" y="168"/>
                    <a:pt x="859" y="168"/>
                    <a:pt x="859" y="168"/>
                  </a:cubicBezTo>
                  <a:cubicBezTo>
                    <a:pt x="859" y="168"/>
                    <a:pt x="859" y="168"/>
                    <a:pt x="859" y="168"/>
                  </a:cubicBezTo>
                  <a:close/>
                  <a:moveTo>
                    <a:pt x="895" y="168"/>
                  </a:moveTo>
                  <a:cubicBezTo>
                    <a:pt x="872" y="168"/>
                    <a:pt x="872" y="168"/>
                    <a:pt x="872" y="168"/>
                  </a:cubicBezTo>
                  <a:cubicBezTo>
                    <a:pt x="872" y="191"/>
                    <a:pt x="872" y="191"/>
                    <a:pt x="872" y="191"/>
                  </a:cubicBezTo>
                  <a:cubicBezTo>
                    <a:pt x="895" y="191"/>
                    <a:pt x="895" y="191"/>
                    <a:pt x="895" y="191"/>
                  </a:cubicBezTo>
                  <a:cubicBezTo>
                    <a:pt x="895" y="168"/>
                    <a:pt x="895" y="168"/>
                    <a:pt x="895" y="168"/>
                  </a:cubicBezTo>
                  <a:cubicBezTo>
                    <a:pt x="895" y="168"/>
                    <a:pt x="895" y="168"/>
                    <a:pt x="895" y="168"/>
                  </a:cubicBezTo>
                  <a:close/>
                  <a:moveTo>
                    <a:pt x="932" y="168"/>
                  </a:moveTo>
                  <a:cubicBezTo>
                    <a:pt x="909" y="168"/>
                    <a:pt x="909" y="168"/>
                    <a:pt x="909" y="168"/>
                  </a:cubicBezTo>
                  <a:cubicBezTo>
                    <a:pt x="909" y="191"/>
                    <a:pt x="909" y="191"/>
                    <a:pt x="909" y="191"/>
                  </a:cubicBezTo>
                  <a:cubicBezTo>
                    <a:pt x="932" y="191"/>
                    <a:pt x="932" y="191"/>
                    <a:pt x="932" y="191"/>
                  </a:cubicBezTo>
                  <a:cubicBezTo>
                    <a:pt x="932" y="168"/>
                    <a:pt x="932" y="168"/>
                    <a:pt x="932" y="168"/>
                  </a:cubicBezTo>
                  <a:cubicBezTo>
                    <a:pt x="932" y="168"/>
                    <a:pt x="932" y="168"/>
                    <a:pt x="932" y="168"/>
                  </a:cubicBezTo>
                  <a:close/>
                  <a:moveTo>
                    <a:pt x="823" y="134"/>
                  </a:moveTo>
                  <a:cubicBezTo>
                    <a:pt x="799" y="134"/>
                    <a:pt x="799" y="134"/>
                    <a:pt x="799" y="134"/>
                  </a:cubicBezTo>
                  <a:cubicBezTo>
                    <a:pt x="799" y="158"/>
                    <a:pt x="799" y="158"/>
                    <a:pt x="799" y="158"/>
                  </a:cubicBezTo>
                  <a:cubicBezTo>
                    <a:pt x="823" y="158"/>
                    <a:pt x="823" y="158"/>
                    <a:pt x="823" y="158"/>
                  </a:cubicBezTo>
                  <a:cubicBezTo>
                    <a:pt x="823" y="134"/>
                    <a:pt x="823" y="134"/>
                    <a:pt x="823" y="134"/>
                  </a:cubicBezTo>
                  <a:cubicBezTo>
                    <a:pt x="823" y="134"/>
                    <a:pt x="823" y="134"/>
                    <a:pt x="823" y="134"/>
                  </a:cubicBezTo>
                  <a:close/>
                  <a:moveTo>
                    <a:pt x="895" y="134"/>
                  </a:moveTo>
                  <a:cubicBezTo>
                    <a:pt x="872" y="134"/>
                    <a:pt x="872" y="134"/>
                    <a:pt x="872" y="134"/>
                  </a:cubicBezTo>
                  <a:cubicBezTo>
                    <a:pt x="872" y="158"/>
                    <a:pt x="872" y="158"/>
                    <a:pt x="872" y="158"/>
                  </a:cubicBezTo>
                  <a:cubicBezTo>
                    <a:pt x="895" y="158"/>
                    <a:pt x="895" y="158"/>
                    <a:pt x="895" y="158"/>
                  </a:cubicBezTo>
                  <a:cubicBezTo>
                    <a:pt x="895" y="134"/>
                    <a:pt x="895" y="134"/>
                    <a:pt x="895" y="134"/>
                  </a:cubicBezTo>
                  <a:cubicBezTo>
                    <a:pt x="895" y="134"/>
                    <a:pt x="895" y="134"/>
                    <a:pt x="895" y="134"/>
                  </a:cubicBezTo>
                  <a:close/>
                  <a:moveTo>
                    <a:pt x="932" y="134"/>
                  </a:moveTo>
                  <a:cubicBezTo>
                    <a:pt x="909" y="134"/>
                    <a:pt x="909" y="134"/>
                    <a:pt x="909" y="134"/>
                  </a:cubicBezTo>
                  <a:cubicBezTo>
                    <a:pt x="909" y="158"/>
                    <a:pt x="909" y="158"/>
                    <a:pt x="909" y="158"/>
                  </a:cubicBezTo>
                  <a:cubicBezTo>
                    <a:pt x="932" y="158"/>
                    <a:pt x="932" y="158"/>
                    <a:pt x="932" y="158"/>
                  </a:cubicBezTo>
                  <a:cubicBezTo>
                    <a:pt x="932" y="134"/>
                    <a:pt x="932" y="134"/>
                    <a:pt x="932" y="134"/>
                  </a:cubicBezTo>
                  <a:cubicBezTo>
                    <a:pt x="932" y="134"/>
                    <a:pt x="932" y="134"/>
                    <a:pt x="932" y="134"/>
                  </a:cubicBezTo>
                  <a:close/>
                  <a:moveTo>
                    <a:pt x="823" y="100"/>
                  </a:moveTo>
                  <a:cubicBezTo>
                    <a:pt x="799" y="100"/>
                    <a:pt x="799" y="100"/>
                    <a:pt x="799" y="100"/>
                  </a:cubicBezTo>
                  <a:cubicBezTo>
                    <a:pt x="799" y="124"/>
                    <a:pt x="799" y="124"/>
                    <a:pt x="799" y="124"/>
                  </a:cubicBezTo>
                  <a:cubicBezTo>
                    <a:pt x="823" y="124"/>
                    <a:pt x="823" y="124"/>
                    <a:pt x="823" y="124"/>
                  </a:cubicBezTo>
                  <a:cubicBezTo>
                    <a:pt x="823" y="100"/>
                    <a:pt x="823" y="100"/>
                    <a:pt x="823" y="100"/>
                  </a:cubicBezTo>
                  <a:cubicBezTo>
                    <a:pt x="823" y="100"/>
                    <a:pt x="823" y="100"/>
                    <a:pt x="823" y="100"/>
                  </a:cubicBezTo>
                  <a:close/>
                  <a:moveTo>
                    <a:pt x="895" y="100"/>
                  </a:moveTo>
                  <a:cubicBezTo>
                    <a:pt x="872" y="100"/>
                    <a:pt x="872" y="100"/>
                    <a:pt x="872" y="100"/>
                  </a:cubicBezTo>
                  <a:cubicBezTo>
                    <a:pt x="872" y="124"/>
                    <a:pt x="872" y="124"/>
                    <a:pt x="872" y="124"/>
                  </a:cubicBezTo>
                  <a:cubicBezTo>
                    <a:pt x="895" y="124"/>
                    <a:pt x="895" y="124"/>
                    <a:pt x="895" y="124"/>
                  </a:cubicBezTo>
                  <a:cubicBezTo>
                    <a:pt x="895" y="100"/>
                    <a:pt x="895" y="100"/>
                    <a:pt x="895" y="100"/>
                  </a:cubicBezTo>
                  <a:cubicBezTo>
                    <a:pt x="895" y="100"/>
                    <a:pt x="895" y="100"/>
                    <a:pt x="895" y="100"/>
                  </a:cubicBezTo>
                  <a:close/>
                  <a:moveTo>
                    <a:pt x="932" y="100"/>
                  </a:moveTo>
                  <a:cubicBezTo>
                    <a:pt x="909" y="100"/>
                    <a:pt x="909" y="100"/>
                    <a:pt x="909" y="100"/>
                  </a:cubicBezTo>
                  <a:cubicBezTo>
                    <a:pt x="909" y="124"/>
                    <a:pt x="909" y="124"/>
                    <a:pt x="909" y="124"/>
                  </a:cubicBezTo>
                  <a:cubicBezTo>
                    <a:pt x="932" y="124"/>
                    <a:pt x="932" y="124"/>
                    <a:pt x="932" y="124"/>
                  </a:cubicBezTo>
                  <a:cubicBezTo>
                    <a:pt x="932" y="100"/>
                    <a:pt x="932" y="100"/>
                    <a:pt x="932" y="100"/>
                  </a:cubicBezTo>
                  <a:cubicBezTo>
                    <a:pt x="932" y="100"/>
                    <a:pt x="932" y="100"/>
                    <a:pt x="932" y="100"/>
                  </a:cubicBezTo>
                  <a:close/>
                  <a:moveTo>
                    <a:pt x="823" y="67"/>
                  </a:moveTo>
                  <a:cubicBezTo>
                    <a:pt x="799" y="67"/>
                    <a:pt x="799" y="67"/>
                    <a:pt x="799" y="67"/>
                  </a:cubicBezTo>
                  <a:cubicBezTo>
                    <a:pt x="799" y="90"/>
                    <a:pt x="799" y="90"/>
                    <a:pt x="799" y="90"/>
                  </a:cubicBezTo>
                  <a:cubicBezTo>
                    <a:pt x="823" y="90"/>
                    <a:pt x="823" y="90"/>
                    <a:pt x="823" y="90"/>
                  </a:cubicBezTo>
                  <a:cubicBezTo>
                    <a:pt x="823" y="67"/>
                    <a:pt x="823" y="67"/>
                    <a:pt x="823" y="67"/>
                  </a:cubicBezTo>
                  <a:cubicBezTo>
                    <a:pt x="823" y="67"/>
                    <a:pt x="823" y="67"/>
                    <a:pt x="823" y="67"/>
                  </a:cubicBezTo>
                  <a:close/>
                  <a:moveTo>
                    <a:pt x="932" y="67"/>
                  </a:moveTo>
                  <a:cubicBezTo>
                    <a:pt x="909" y="67"/>
                    <a:pt x="909" y="67"/>
                    <a:pt x="909" y="67"/>
                  </a:cubicBezTo>
                  <a:cubicBezTo>
                    <a:pt x="909" y="90"/>
                    <a:pt x="909" y="90"/>
                    <a:pt x="909" y="90"/>
                  </a:cubicBezTo>
                  <a:cubicBezTo>
                    <a:pt x="932" y="90"/>
                    <a:pt x="932" y="90"/>
                    <a:pt x="932" y="90"/>
                  </a:cubicBezTo>
                  <a:cubicBezTo>
                    <a:pt x="932" y="67"/>
                    <a:pt x="932" y="67"/>
                    <a:pt x="932" y="67"/>
                  </a:cubicBezTo>
                  <a:cubicBezTo>
                    <a:pt x="932" y="67"/>
                    <a:pt x="932" y="67"/>
                    <a:pt x="932" y="67"/>
                  </a:cubicBezTo>
                  <a:close/>
                  <a:moveTo>
                    <a:pt x="823" y="33"/>
                  </a:moveTo>
                  <a:cubicBezTo>
                    <a:pt x="799" y="33"/>
                    <a:pt x="799" y="33"/>
                    <a:pt x="799" y="33"/>
                  </a:cubicBezTo>
                  <a:cubicBezTo>
                    <a:pt x="799" y="57"/>
                    <a:pt x="799" y="57"/>
                    <a:pt x="799" y="57"/>
                  </a:cubicBezTo>
                  <a:cubicBezTo>
                    <a:pt x="823" y="57"/>
                    <a:pt x="823" y="57"/>
                    <a:pt x="823" y="57"/>
                  </a:cubicBezTo>
                  <a:cubicBezTo>
                    <a:pt x="823" y="33"/>
                    <a:pt x="823" y="33"/>
                    <a:pt x="823" y="33"/>
                  </a:cubicBezTo>
                  <a:cubicBezTo>
                    <a:pt x="823" y="33"/>
                    <a:pt x="823" y="33"/>
                    <a:pt x="823" y="33"/>
                  </a:cubicBezTo>
                  <a:close/>
                  <a:moveTo>
                    <a:pt x="932" y="33"/>
                  </a:moveTo>
                  <a:cubicBezTo>
                    <a:pt x="909" y="33"/>
                    <a:pt x="909" y="33"/>
                    <a:pt x="909" y="33"/>
                  </a:cubicBezTo>
                  <a:cubicBezTo>
                    <a:pt x="909" y="57"/>
                    <a:pt x="909" y="57"/>
                    <a:pt x="909" y="57"/>
                  </a:cubicBezTo>
                  <a:cubicBezTo>
                    <a:pt x="932" y="57"/>
                    <a:pt x="932" y="57"/>
                    <a:pt x="932" y="57"/>
                  </a:cubicBezTo>
                  <a:cubicBezTo>
                    <a:pt x="932" y="33"/>
                    <a:pt x="932" y="33"/>
                    <a:pt x="932" y="33"/>
                  </a:cubicBezTo>
                  <a:cubicBezTo>
                    <a:pt x="932" y="33"/>
                    <a:pt x="932" y="33"/>
                    <a:pt x="932" y="33"/>
                  </a:cubicBezTo>
                  <a:close/>
                  <a:moveTo>
                    <a:pt x="823" y="0"/>
                  </a:moveTo>
                  <a:cubicBezTo>
                    <a:pt x="799" y="0"/>
                    <a:pt x="799" y="0"/>
                    <a:pt x="799" y="0"/>
                  </a:cubicBezTo>
                  <a:cubicBezTo>
                    <a:pt x="799" y="24"/>
                    <a:pt x="799" y="24"/>
                    <a:pt x="799" y="24"/>
                  </a:cubicBezTo>
                  <a:cubicBezTo>
                    <a:pt x="823" y="24"/>
                    <a:pt x="823" y="24"/>
                    <a:pt x="823" y="24"/>
                  </a:cubicBezTo>
                  <a:cubicBezTo>
                    <a:pt x="823" y="0"/>
                    <a:pt x="823" y="0"/>
                    <a:pt x="823" y="0"/>
                  </a:cubicBezTo>
                  <a:cubicBezTo>
                    <a:pt x="823" y="0"/>
                    <a:pt x="823" y="0"/>
                    <a:pt x="823" y="0"/>
                  </a:cubicBezTo>
                  <a:close/>
                  <a:moveTo>
                    <a:pt x="460" y="368"/>
                  </a:moveTo>
                  <a:cubicBezTo>
                    <a:pt x="437" y="368"/>
                    <a:pt x="437" y="368"/>
                    <a:pt x="437" y="368"/>
                  </a:cubicBezTo>
                  <a:cubicBezTo>
                    <a:pt x="437" y="392"/>
                    <a:pt x="437" y="392"/>
                    <a:pt x="437" y="392"/>
                  </a:cubicBezTo>
                  <a:cubicBezTo>
                    <a:pt x="460" y="392"/>
                    <a:pt x="460" y="392"/>
                    <a:pt x="460" y="392"/>
                  </a:cubicBezTo>
                  <a:cubicBezTo>
                    <a:pt x="460" y="368"/>
                    <a:pt x="460" y="368"/>
                    <a:pt x="460" y="368"/>
                  </a:cubicBezTo>
                  <a:cubicBezTo>
                    <a:pt x="460" y="368"/>
                    <a:pt x="460" y="368"/>
                    <a:pt x="460" y="368"/>
                  </a:cubicBezTo>
                  <a:close/>
                  <a:moveTo>
                    <a:pt x="497" y="368"/>
                  </a:moveTo>
                  <a:cubicBezTo>
                    <a:pt x="473" y="368"/>
                    <a:pt x="473" y="368"/>
                    <a:pt x="473" y="368"/>
                  </a:cubicBezTo>
                  <a:cubicBezTo>
                    <a:pt x="473" y="392"/>
                    <a:pt x="473" y="392"/>
                    <a:pt x="473" y="392"/>
                  </a:cubicBezTo>
                  <a:cubicBezTo>
                    <a:pt x="497" y="392"/>
                    <a:pt x="497" y="392"/>
                    <a:pt x="497" y="392"/>
                  </a:cubicBezTo>
                  <a:cubicBezTo>
                    <a:pt x="497" y="368"/>
                    <a:pt x="497" y="368"/>
                    <a:pt x="497" y="368"/>
                  </a:cubicBezTo>
                  <a:cubicBezTo>
                    <a:pt x="497" y="368"/>
                    <a:pt x="497" y="368"/>
                    <a:pt x="497" y="368"/>
                  </a:cubicBezTo>
                  <a:close/>
                  <a:moveTo>
                    <a:pt x="460" y="335"/>
                  </a:moveTo>
                  <a:cubicBezTo>
                    <a:pt x="437" y="335"/>
                    <a:pt x="437" y="335"/>
                    <a:pt x="437" y="335"/>
                  </a:cubicBezTo>
                  <a:cubicBezTo>
                    <a:pt x="437" y="358"/>
                    <a:pt x="437" y="358"/>
                    <a:pt x="437" y="358"/>
                  </a:cubicBezTo>
                  <a:cubicBezTo>
                    <a:pt x="460" y="358"/>
                    <a:pt x="460" y="358"/>
                    <a:pt x="460" y="358"/>
                  </a:cubicBezTo>
                  <a:cubicBezTo>
                    <a:pt x="460" y="335"/>
                    <a:pt x="460" y="335"/>
                    <a:pt x="460" y="335"/>
                  </a:cubicBezTo>
                  <a:cubicBezTo>
                    <a:pt x="460" y="335"/>
                    <a:pt x="460" y="335"/>
                    <a:pt x="460" y="335"/>
                  </a:cubicBezTo>
                  <a:close/>
                  <a:moveTo>
                    <a:pt x="497" y="335"/>
                  </a:moveTo>
                  <a:cubicBezTo>
                    <a:pt x="473" y="335"/>
                    <a:pt x="473" y="335"/>
                    <a:pt x="473" y="335"/>
                  </a:cubicBezTo>
                  <a:cubicBezTo>
                    <a:pt x="473" y="358"/>
                    <a:pt x="473" y="358"/>
                    <a:pt x="473" y="358"/>
                  </a:cubicBezTo>
                  <a:cubicBezTo>
                    <a:pt x="497" y="358"/>
                    <a:pt x="497" y="358"/>
                    <a:pt x="497" y="358"/>
                  </a:cubicBezTo>
                  <a:cubicBezTo>
                    <a:pt x="497" y="335"/>
                    <a:pt x="497" y="335"/>
                    <a:pt x="497" y="335"/>
                  </a:cubicBezTo>
                  <a:cubicBezTo>
                    <a:pt x="497" y="335"/>
                    <a:pt x="497" y="335"/>
                    <a:pt x="497" y="335"/>
                  </a:cubicBezTo>
                  <a:close/>
                  <a:moveTo>
                    <a:pt x="460" y="301"/>
                  </a:moveTo>
                  <a:cubicBezTo>
                    <a:pt x="437" y="301"/>
                    <a:pt x="437" y="301"/>
                    <a:pt x="437" y="301"/>
                  </a:cubicBezTo>
                  <a:cubicBezTo>
                    <a:pt x="437" y="325"/>
                    <a:pt x="437" y="325"/>
                    <a:pt x="437" y="325"/>
                  </a:cubicBezTo>
                  <a:cubicBezTo>
                    <a:pt x="460" y="325"/>
                    <a:pt x="460" y="325"/>
                    <a:pt x="460" y="325"/>
                  </a:cubicBezTo>
                  <a:cubicBezTo>
                    <a:pt x="460" y="301"/>
                    <a:pt x="460" y="301"/>
                    <a:pt x="460" y="301"/>
                  </a:cubicBezTo>
                  <a:cubicBezTo>
                    <a:pt x="460" y="301"/>
                    <a:pt x="460" y="301"/>
                    <a:pt x="460" y="301"/>
                  </a:cubicBezTo>
                  <a:close/>
                  <a:moveTo>
                    <a:pt x="497" y="301"/>
                  </a:moveTo>
                  <a:cubicBezTo>
                    <a:pt x="473" y="301"/>
                    <a:pt x="473" y="301"/>
                    <a:pt x="473" y="301"/>
                  </a:cubicBezTo>
                  <a:cubicBezTo>
                    <a:pt x="473" y="325"/>
                    <a:pt x="473" y="325"/>
                    <a:pt x="473" y="325"/>
                  </a:cubicBezTo>
                  <a:cubicBezTo>
                    <a:pt x="497" y="325"/>
                    <a:pt x="497" y="325"/>
                    <a:pt x="497" y="325"/>
                  </a:cubicBezTo>
                  <a:cubicBezTo>
                    <a:pt x="497" y="301"/>
                    <a:pt x="497" y="301"/>
                    <a:pt x="497" y="301"/>
                  </a:cubicBezTo>
                  <a:cubicBezTo>
                    <a:pt x="497" y="301"/>
                    <a:pt x="497" y="301"/>
                    <a:pt x="497" y="301"/>
                  </a:cubicBezTo>
                  <a:close/>
                  <a:moveTo>
                    <a:pt x="460" y="268"/>
                  </a:moveTo>
                  <a:cubicBezTo>
                    <a:pt x="437" y="268"/>
                    <a:pt x="437" y="268"/>
                    <a:pt x="437" y="268"/>
                  </a:cubicBezTo>
                  <a:cubicBezTo>
                    <a:pt x="437" y="291"/>
                    <a:pt x="437" y="291"/>
                    <a:pt x="437" y="291"/>
                  </a:cubicBezTo>
                  <a:cubicBezTo>
                    <a:pt x="460" y="291"/>
                    <a:pt x="460" y="291"/>
                    <a:pt x="460" y="291"/>
                  </a:cubicBezTo>
                  <a:cubicBezTo>
                    <a:pt x="460" y="268"/>
                    <a:pt x="460" y="268"/>
                    <a:pt x="460" y="268"/>
                  </a:cubicBezTo>
                  <a:cubicBezTo>
                    <a:pt x="460" y="268"/>
                    <a:pt x="460" y="268"/>
                    <a:pt x="460" y="268"/>
                  </a:cubicBezTo>
                  <a:close/>
                  <a:moveTo>
                    <a:pt x="497" y="268"/>
                  </a:moveTo>
                  <a:cubicBezTo>
                    <a:pt x="473" y="268"/>
                    <a:pt x="473" y="268"/>
                    <a:pt x="473" y="268"/>
                  </a:cubicBezTo>
                  <a:cubicBezTo>
                    <a:pt x="473" y="291"/>
                    <a:pt x="473" y="291"/>
                    <a:pt x="473" y="291"/>
                  </a:cubicBezTo>
                  <a:cubicBezTo>
                    <a:pt x="497" y="291"/>
                    <a:pt x="497" y="291"/>
                    <a:pt x="497" y="291"/>
                  </a:cubicBezTo>
                  <a:cubicBezTo>
                    <a:pt x="497" y="268"/>
                    <a:pt x="497" y="268"/>
                    <a:pt x="497" y="268"/>
                  </a:cubicBezTo>
                  <a:cubicBezTo>
                    <a:pt x="497" y="268"/>
                    <a:pt x="497" y="268"/>
                    <a:pt x="497" y="268"/>
                  </a:cubicBezTo>
                  <a:close/>
                  <a:moveTo>
                    <a:pt x="460" y="234"/>
                  </a:moveTo>
                  <a:cubicBezTo>
                    <a:pt x="437" y="234"/>
                    <a:pt x="437" y="234"/>
                    <a:pt x="437" y="234"/>
                  </a:cubicBezTo>
                  <a:cubicBezTo>
                    <a:pt x="437" y="258"/>
                    <a:pt x="437" y="258"/>
                    <a:pt x="437" y="258"/>
                  </a:cubicBezTo>
                  <a:cubicBezTo>
                    <a:pt x="460" y="258"/>
                    <a:pt x="460" y="258"/>
                    <a:pt x="460" y="258"/>
                  </a:cubicBezTo>
                  <a:cubicBezTo>
                    <a:pt x="460" y="234"/>
                    <a:pt x="460" y="234"/>
                    <a:pt x="460" y="234"/>
                  </a:cubicBezTo>
                  <a:cubicBezTo>
                    <a:pt x="460" y="234"/>
                    <a:pt x="460" y="234"/>
                    <a:pt x="460" y="234"/>
                  </a:cubicBezTo>
                  <a:close/>
                  <a:moveTo>
                    <a:pt x="497" y="234"/>
                  </a:moveTo>
                  <a:cubicBezTo>
                    <a:pt x="473" y="234"/>
                    <a:pt x="473" y="234"/>
                    <a:pt x="473" y="234"/>
                  </a:cubicBezTo>
                  <a:cubicBezTo>
                    <a:pt x="473" y="258"/>
                    <a:pt x="473" y="258"/>
                    <a:pt x="473" y="258"/>
                  </a:cubicBezTo>
                  <a:cubicBezTo>
                    <a:pt x="497" y="258"/>
                    <a:pt x="497" y="258"/>
                    <a:pt x="497" y="258"/>
                  </a:cubicBezTo>
                  <a:cubicBezTo>
                    <a:pt x="497" y="234"/>
                    <a:pt x="497" y="234"/>
                    <a:pt x="497" y="234"/>
                  </a:cubicBezTo>
                  <a:cubicBezTo>
                    <a:pt x="497" y="234"/>
                    <a:pt x="497" y="234"/>
                    <a:pt x="497" y="234"/>
                  </a:cubicBezTo>
                  <a:close/>
                  <a:moveTo>
                    <a:pt x="460" y="201"/>
                  </a:moveTo>
                  <a:cubicBezTo>
                    <a:pt x="437" y="201"/>
                    <a:pt x="437" y="201"/>
                    <a:pt x="437" y="201"/>
                  </a:cubicBezTo>
                  <a:cubicBezTo>
                    <a:pt x="437" y="225"/>
                    <a:pt x="437" y="225"/>
                    <a:pt x="437" y="225"/>
                  </a:cubicBezTo>
                  <a:cubicBezTo>
                    <a:pt x="460" y="225"/>
                    <a:pt x="460" y="225"/>
                    <a:pt x="460" y="225"/>
                  </a:cubicBezTo>
                  <a:cubicBezTo>
                    <a:pt x="460" y="201"/>
                    <a:pt x="460" y="201"/>
                    <a:pt x="460" y="201"/>
                  </a:cubicBezTo>
                  <a:cubicBezTo>
                    <a:pt x="460" y="201"/>
                    <a:pt x="460" y="201"/>
                    <a:pt x="460" y="201"/>
                  </a:cubicBezTo>
                  <a:close/>
                  <a:moveTo>
                    <a:pt x="460" y="168"/>
                  </a:moveTo>
                  <a:cubicBezTo>
                    <a:pt x="437" y="168"/>
                    <a:pt x="437" y="168"/>
                    <a:pt x="437" y="168"/>
                  </a:cubicBezTo>
                  <a:cubicBezTo>
                    <a:pt x="437" y="191"/>
                    <a:pt x="437" y="191"/>
                    <a:pt x="437" y="191"/>
                  </a:cubicBezTo>
                  <a:cubicBezTo>
                    <a:pt x="460" y="191"/>
                    <a:pt x="460" y="191"/>
                    <a:pt x="460" y="191"/>
                  </a:cubicBezTo>
                  <a:cubicBezTo>
                    <a:pt x="460" y="168"/>
                    <a:pt x="460" y="168"/>
                    <a:pt x="460" y="168"/>
                  </a:cubicBezTo>
                  <a:cubicBezTo>
                    <a:pt x="460" y="168"/>
                    <a:pt x="460" y="168"/>
                    <a:pt x="460" y="168"/>
                  </a:cubicBezTo>
                  <a:close/>
                  <a:moveTo>
                    <a:pt x="460" y="134"/>
                  </a:moveTo>
                  <a:cubicBezTo>
                    <a:pt x="437" y="134"/>
                    <a:pt x="437" y="134"/>
                    <a:pt x="437" y="134"/>
                  </a:cubicBezTo>
                  <a:cubicBezTo>
                    <a:pt x="437" y="158"/>
                    <a:pt x="437" y="158"/>
                    <a:pt x="437" y="158"/>
                  </a:cubicBezTo>
                  <a:cubicBezTo>
                    <a:pt x="460" y="158"/>
                    <a:pt x="460" y="158"/>
                    <a:pt x="460" y="158"/>
                  </a:cubicBezTo>
                  <a:cubicBezTo>
                    <a:pt x="460" y="134"/>
                    <a:pt x="460" y="134"/>
                    <a:pt x="460" y="134"/>
                  </a:cubicBezTo>
                  <a:cubicBezTo>
                    <a:pt x="460" y="134"/>
                    <a:pt x="460" y="134"/>
                    <a:pt x="460" y="134"/>
                  </a:cubicBezTo>
                  <a:close/>
                  <a:moveTo>
                    <a:pt x="460" y="100"/>
                  </a:moveTo>
                  <a:cubicBezTo>
                    <a:pt x="437" y="100"/>
                    <a:pt x="437" y="100"/>
                    <a:pt x="437" y="100"/>
                  </a:cubicBezTo>
                  <a:cubicBezTo>
                    <a:pt x="437" y="124"/>
                    <a:pt x="437" y="124"/>
                    <a:pt x="437" y="124"/>
                  </a:cubicBezTo>
                  <a:cubicBezTo>
                    <a:pt x="460" y="124"/>
                    <a:pt x="460" y="124"/>
                    <a:pt x="460" y="124"/>
                  </a:cubicBezTo>
                  <a:cubicBezTo>
                    <a:pt x="460" y="100"/>
                    <a:pt x="460" y="100"/>
                    <a:pt x="460" y="100"/>
                  </a:cubicBezTo>
                  <a:cubicBezTo>
                    <a:pt x="460" y="100"/>
                    <a:pt x="460" y="100"/>
                    <a:pt x="460" y="100"/>
                  </a:cubicBezTo>
                  <a:close/>
                  <a:moveTo>
                    <a:pt x="460" y="67"/>
                  </a:moveTo>
                  <a:cubicBezTo>
                    <a:pt x="437" y="67"/>
                    <a:pt x="437" y="67"/>
                    <a:pt x="437" y="67"/>
                  </a:cubicBezTo>
                  <a:cubicBezTo>
                    <a:pt x="437" y="90"/>
                    <a:pt x="437" y="90"/>
                    <a:pt x="437" y="90"/>
                  </a:cubicBezTo>
                  <a:cubicBezTo>
                    <a:pt x="460" y="90"/>
                    <a:pt x="460" y="90"/>
                    <a:pt x="460" y="90"/>
                  </a:cubicBezTo>
                  <a:cubicBezTo>
                    <a:pt x="460" y="67"/>
                    <a:pt x="460" y="67"/>
                    <a:pt x="460" y="67"/>
                  </a:cubicBezTo>
                  <a:cubicBezTo>
                    <a:pt x="460" y="67"/>
                    <a:pt x="460" y="67"/>
                    <a:pt x="460" y="67"/>
                  </a:cubicBezTo>
                  <a:close/>
                  <a:moveTo>
                    <a:pt x="460" y="33"/>
                  </a:moveTo>
                  <a:cubicBezTo>
                    <a:pt x="437" y="33"/>
                    <a:pt x="437" y="33"/>
                    <a:pt x="437" y="33"/>
                  </a:cubicBezTo>
                  <a:cubicBezTo>
                    <a:pt x="437" y="57"/>
                    <a:pt x="437" y="57"/>
                    <a:pt x="437" y="57"/>
                  </a:cubicBezTo>
                  <a:cubicBezTo>
                    <a:pt x="460" y="57"/>
                    <a:pt x="460" y="57"/>
                    <a:pt x="460" y="57"/>
                  </a:cubicBezTo>
                  <a:cubicBezTo>
                    <a:pt x="460" y="33"/>
                    <a:pt x="460" y="33"/>
                    <a:pt x="460" y="33"/>
                  </a:cubicBezTo>
                  <a:cubicBezTo>
                    <a:pt x="460" y="33"/>
                    <a:pt x="460" y="33"/>
                    <a:pt x="460" y="33"/>
                  </a:cubicBezTo>
                  <a:close/>
                  <a:moveTo>
                    <a:pt x="532" y="368"/>
                  </a:moveTo>
                  <a:cubicBezTo>
                    <a:pt x="509" y="368"/>
                    <a:pt x="509" y="368"/>
                    <a:pt x="509" y="368"/>
                  </a:cubicBezTo>
                  <a:cubicBezTo>
                    <a:pt x="509" y="392"/>
                    <a:pt x="509" y="392"/>
                    <a:pt x="509" y="392"/>
                  </a:cubicBezTo>
                  <a:cubicBezTo>
                    <a:pt x="532" y="392"/>
                    <a:pt x="532" y="392"/>
                    <a:pt x="532" y="392"/>
                  </a:cubicBezTo>
                  <a:cubicBezTo>
                    <a:pt x="532" y="368"/>
                    <a:pt x="532" y="368"/>
                    <a:pt x="532" y="368"/>
                  </a:cubicBezTo>
                  <a:cubicBezTo>
                    <a:pt x="532" y="368"/>
                    <a:pt x="532" y="368"/>
                    <a:pt x="532" y="368"/>
                  </a:cubicBezTo>
                  <a:close/>
                  <a:moveTo>
                    <a:pt x="568" y="368"/>
                  </a:moveTo>
                  <a:cubicBezTo>
                    <a:pt x="545" y="368"/>
                    <a:pt x="545" y="368"/>
                    <a:pt x="545" y="368"/>
                  </a:cubicBezTo>
                  <a:cubicBezTo>
                    <a:pt x="545" y="392"/>
                    <a:pt x="545" y="392"/>
                    <a:pt x="545" y="392"/>
                  </a:cubicBezTo>
                  <a:cubicBezTo>
                    <a:pt x="568" y="392"/>
                    <a:pt x="568" y="392"/>
                    <a:pt x="568" y="392"/>
                  </a:cubicBezTo>
                  <a:cubicBezTo>
                    <a:pt x="568" y="368"/>
                    <a:pt x="568" y="368"/>
                    <a:pt x="568" y="368"/>
                  </a:cubicBezTo>
                  <a:cubicBezTo>
                    <a:pt x="568" y="368"/>
                    <a:pt x="568" y="368"/>
                    <a:pt x="568" y="368"/>
                  </a:cubicBezTo>
                  <a:close/>
                  <a:moveTo>
                    <a:pt x="532" y="335"/>
                  </a:moveTo>
                  <a:cubicBezTo>
                    <a:pt x="509" y="335"/>
                    <a:pt x="509" y="335"/>
                    <a:pt x="509" y="335"/>
                  </a:cubicBezTo>
                  <a:cubicBezTo>
                    <a:pt x="509" y="358"/>
                    <a:pt x="509" y="358"/>
                    <a:pt x="509" y="358"/>
                  </a:cubicBezTo>
                  <a:cubicBezTo>
                    <a:pt x="532" y="358"/>
                    <a:pt x="532" y="358"/>
                    <a:pt x="532" y="358"/>
                  </a:cubicBezTo>
                  <a:cubicBezTo>
                    <a:pt x="532" y="335"/>
                    <a:pt x="532" y="335"/>
                    <a:pt x="532" y="335"/>
                  </a:cubicBezTo>
                  <a:cubicBezTo>
                    <a:pt x="532" y="335"/>
                    <a:pt x="532" y="335"/>
                    <a:pt x="532" y="335"/>
                  </a:cubicBezTo>
                  <a:close/>
                  <a:moveTo>
                    <a:pt x="568" y="335"/>
                  </a:moveTo>
                  <a:cubicBezTo>
                    <a:pt x="545" y="335"/>
                    <a:pt x="545" y="335"/>
                    <a:pt x="545" y="335"/>
                  </a:cubicBezTo>
                  <a:cubicBezTo>
                    <a:pt x="545" y="358"/>
                    <a:pt x="545" y="358"/>
                    <a:pt x="545" y="358"/>
                  </a:cubicBezTo>
                  <a:cubicBezTo>
                    <a:pt x="568" y="358"/>
                    <a:pt x="568" y="358"/>
                    <a:pt x="568" y="358"/>
                  </a:cubicBezTo>
                  <a:cubicBezTo>
                    <a:pt x="568" y="335"/>
                    <a:pt x="568" y="335"/>
                    <a:pt x="568" y="335"/>
                  </a:cubicBezTo>
                  <a:cubicBezTo>
                    <a:pt x="568" y="335"/>
                    <a:pt x="568" y="335"/>
                    <a:pt x="568" y="335"/>
                  </a:cubicBezTo>
                  <a:close/>
                  <a:moveTo>
                    <a:pt x="532" y="301"/>
                  </a:moveTo>
                  <a:cubicBezTo>
                    <a:pt x="509" y="301"/>
                    <a:pt x="509" y="301"/>
                    <a:pt x="509" y="301"/>
                  </a:cubicBezTo>
                  <a:cubicBezTo>
                    <a:pt x="509" y="325"/>
                    <a:pt x="509" y="325"/>
                    <a:pt x="509" y="325"/>
                  </a:cubicBezTo>
                  <a:cubicBezTo>
                    <a:pt x="532" y="325"/>
                    <a:pt x="532" y="325"/>
                    <a:pt x="532" y="325"/>
                  </a:cubicBezTo>
                  <a:cubicBezTo>
                    <a:pt x="532" y="301"/>
                    <a:pt x="532" y="301"/>
                    <a:pt x="532" y="301"/>
                  </a:cubicBezTo>
                  <a:cubicBezTo>
                    <a:pt x="532" y="301"/>
                    <a:pt x="532" y="301"/>
                    <a:pt x="532" y="301"/>
                  </a:cubicBezTo>
                  <a:close/>
                  <a:moveTo>
                    <a:pt x="568" y="301"/>
                  </a:moveTo>
                  <a:cubicBezTo>
                    <a:pt x="545" y="301"/>
                    <a:pt x="545" y="301"/>
                    <a:pt x="545" y="301"/>
                  </a:cubicBezTo>
                  <a:cubicBezTo>
                    <a:pt x="545" y="325"/>
                    <a:pt x="545" y="325"/>
                    <a:pt x="545" y="325"/>
                  </a:cubicBezTo>
                  <a:cubicBezTo>
                    <a:pt x="568" y="325"/>
                    <a:pt x="568" y="325"/>
                    <a:pt x="568" y="325"/>
                  </a:cubicBezTo>
                  <a:cubicBezTo>
                    <a:pt x="568" y="301"/>
                    <a:pt x="568" y="301"/>
                    <a:pt x="568" y="301"/>
                  </a:cubicBezTo>
                  <a:cubicBezTo>
                    <a:pt x="568" y="301"/>
                    <a:pt x="568" y="301"/>
                    <a:pt x="568" y="301"/>
                  </a:cubicBezTo>
                  <a:close/>
                  <a:moveTo>
                    <a:pt x="532" y="268"/>
                  </a:moveTo>
                  <a:cubicBezTo>
                    <a:pt x="509" y="268"/>
                    <a:pt x="509" y="268"/>
                    <a:pt x="509" y="268"/>
                  </a:cubicBezTo>
                  <a:cubicBezTo>
                    <a:pt x="509" y="291"/>
                    <a:pt x="509" y="291"/>
                    <a:pt x="509" y="291"/>
                  </a:cubicBezTo>
                  <a:cubicBezTo>
                    <a:pt x="532" y="291"/>
                    <a:pt x="532" y="291"/>
                    <a:pt x="532" y="291"/>
                  </a:cubicBezTo>
                  <a:cubicBezTo>
                    <a:pt x="532" y="268"/>
                    <a:pt x="532" y="268"/>
                    <a:pt x="532" y="268"/>
                  </a:cubicBezTo>
                  <a:cubicBezTo>
                    <a:pt x="532" y="268"/>
                    <a:pt x="532" y="268"/>
                    <a:pt x="532" y="268"/>
                  </a:cubicBezTo>
                  <a:close/>
                  <a:moveTo>
                    <a:pt x="568" y="268"/>
                  </a:moveTo>
                  <a:cubicBezTo>
                    <a:pt x="545" y="268"/>
                    <a:pt x="545" y="268"/>
                    <a:pt x="545" y="268"/>
                  </a:cubicBezTo>
                  <a:cubicBezTo>
                    <a:pt x="545" y="291"/>
                    <a:pt x="545" y="291"/>
                    <a:pt x="545" y="291"/>
                  </a:cubicBezTo>
                  <a:cubicBezTo>
                    <a:pt x="568" y="291"/>
                    <a:pt x="568" y="291"/>
                    <a:pt x="568" y="291"/>
                  </a:cubicBezTo>
                  <a:cubicBezTo>
                    <a:pt x="568" y="268"/>
                    <a:pt x="568" y="268"/>
                    <a:pt x="568" y="268"/>
                  </a:cubicBezTo>
                  <a:cubicBezTo>
                    <a:pt x="568" y="268"/>
                    <a:pt x="568" y="268"/>
                    <a:pt x="568" y="268"/>
                  </a:cubicBezTo>
                  <a:close/>
                  <a:moveTo>
                    <a:pt x="532" y="234"/>
                  </a:moveTo>
                  <a:cubicBezTo>
                    <a:pt x="509" y="234"/>
                    <a:pt x="509" y="234"/>
                    <a:pt x="509" y="234"/>
                  </a:cubicBezTo>
                  <a:cubicBezTo>
                    <a:pt x="509" y="258"/>
                    <a:pt x="509" y="258"/>
                    <a:pt x="509" y="258"/>
                  </a:cubicBezTo>
                  <a:cubicBezTo>
                    <a:pt x="532" y="258"/>
                    <a:pt x="532" y="258"/>
                    <a:pt x="532" y="258"/>
                  </a:cubicBezTo>
                  <a:cubicBezTo>
                    <a:pt x="532" y="234"/>
                    <a:pt x="532" y="234"/>
                    <a:pt x="532" y="234"/>
                  </a:cubicBezTo>
                  <a:cubicBezTo>
                    <a:pt x="532" y="234"/>
                    <a:pt x="532" y="234"/>
                    <a:pt x="532" y="234"/>
                  </a:cubicBezTo>
                  <a:close/>
                  <a:moveTo>
                    <a:pt x="568" y="234"/>
                  </a:moveTo>
                  <a:cubicBezTo>
                    <a:pt x="545" y="234"/>
                    <a:pt x="545" y="234"/>
                    <a:pt x="545" y="234"/>
                  </a:cubicBezTo>
                  <a:cubicBezTo>
                    <a:pt x="545" y="258"/>
                    <a:pt x="545" y="258"/>
                    <a:pt x="545" y="258"/>
                  </a:cubicBezTo>
                  <a:cubicBezTo>
                    <a:pt x="568" y="258"/>
                    <a:pt x="568" y="258"/>
                    <a:pt x="568" y="258"/>
                  </a:cubicBezTo>
                  <a:cubicBezTo>
                    <a:pt x="568" y="234"/>
                    <a:pt x="568" y="234"/>
                    <a:pt x="568" y="234"/>
                  </a:cubicBezTo>
                  <a:cubicBezTo>
                    <a:pt x="568" y="234"/>
                    <a:pt x="568" y="234"/>
                    <a:pt x="568" y="234"/>
                  </a:cubicBezTo>
                  <a:close/>
                  <a:moveTo>
                    <a:pt x="532" y="201"/>
                  </a:moveTo>
                  <a:cubicBezTo>
                    <a:pt x="509" y="201"/>
                    <a:pt x="509" y="201"/>
                    <a:pt x="509" y="201"/>
                  </a:cubicBezTo>
                  <a:cubicBezTo>
                    <a:pt x="509" y="225"/>
                    <a:pt x="509" y="225"/>
                    <a:pt x="509" y="225"/>
                  </a:cubicBezTo>
                  <a:cubicBezTo>
                    <a:pt x="532" y="225"/>
                    <a:pt x="532" y="225"/>
                    <a:pt x="532" y="225"/>
                  </a:cubicBezTo>
                  <a:cubicBezTo>
                    <a:pt x="532" y="201"/>
                    <a:pt x="532" y="201"/>
                    <a:pt x="532" y="201"/>
                  </a:cubicBezTo>
                  <a:cubicBezTo>
                    <a:pt x="532" y="201"/>
                    <a:pt x="532" y="201"/>
                    <a:pt x="532" y="201"/>
                  </a:cubicBezTo>
                  <a:close/>
                  <a:moveTo>
                    <a:pt x="568" y="201"/>
                  </a:moveTo>
                  <a:cubicBezTo>
                    <a:pt x="545" y="201"/>
                    <a:pt x="545" y="201"/>
                    <a:pt x="545" y="201"/>
                  </a:cubicBezTo>
                  <a:cubicBezTo>
                    <a:pt x="545" y="225"/>
                    <a:pt x="545" y="225"/>
                    <a:pt x="545" y="225"/>
                  </a:cubicBezTo>
                  <a:cubicBezTo>
                    <a:pt x="568" y="225"/>
                    <a:pt x="568" y="225"/>
                    <a:pt x="568" y="225"/>
                  </a:cubicBezTo>
                  <a:cubicBezTo>
                    <a:pt x="568" y="201"/>
                    <a:pt x="568" y="201"/>
                    <a:pt x="568" y="201"/>
                  </a:cubicBezTo>
                  <a:cubicBezTo>
                    <a:pt x="568" y="201"/>
                    <a:pt x="568" y="201"/>
                    <a:pt x="568" y="201"/>
                  </a:cubicBezTo>
                  <a:close/>
                  <a:moveTo>
                    <a:pt x="532" y="168"/>
                  </a:moveTo>
                  <a:cubicBezTo>
                    <a:pt x="509" y="168"/>
                    <a:pt x="509" y="168"/>
                    <a:pt x="509" y="168"/>
                  </a:cubicBezTo>
                  <a:cubicBezTo>
                    <a:pt x="509" y="191"/>
                    <a:pt x="509" y="191"/>
                    <a:pt x="509" y="191"/>
                  </a:cubicBezTo>
                  <a:cubicBezTo>
                    <a:pt x="532" y="191"/>
                    <a:pt x="532" y="191"/>
                    <a:pt x="532" y="191"/>
                  </a:cubicBezTo>
                  <a:cubicBezTo>
                    <a:pt x="532" y="168"/>
                    <a:pt x="532" y="168"/>
                    <a:pt x="532" y="168"/>
                  </a:cubicBezTo>
                  <a:cubicBezTo>
                    <a:pt x="532" y="168"/>
                    <a:pt x="532" y="168"/>
                    <a:pt x="532" y="168"/>
                  </a:cubicBezTo>
                  <a:close/>
                  <a:moveTo>
                    <a:pt x="568" y="168"/>
                  </a:moveTo>
                  <a:cubicBezTo>
                    <a:pt x="545" y="168"/>
                    <a:pt x="545" y="168"/>
                    <a:pt x="545" y="168"/>
                  </a:cubicBezTo>
                  <a:cubicBezTo>
                    <a:pt x="545" y="191"/>
                    <a:pt x="545" y="191"/>
                    <a:pt x="545" y="191"/>
                  </a:cubicBezTo>
                  <a:cubicBezTo>
                    <a:pt x="568" y="191"/>
                    <a:pt x="568" y="191"/>
                    <a:pt x="568" y="191"/>
                  </a:cubicBezTo>
                  <a:cubicBezTo>
                    <a:pt x="568" y="168"/>
                    <a:pt x="568" y="168"/>
                    <a:pt x="568" y="168"/>
                  </a:cubicBezTo>
                  <a:cubicBezTo>
                    <a:pt x="568" y="168"/>
                    <a:pt x="568" y="168"/>
                    <a:pt x="568" y="168"/>
                  </a:cubicBezTo>
                  <a:close/>
                  <a:moveTo>
                    <a:pt x="568" y="134"/>
                  </a:moveTo>
                  <a:cubicBezTo>
                    <a:pt x="545" y="134"/>
                    <a:pt x="545" y="134"/>
                    <a:pt x="545" y="134"/>
                  </a:cubicBezTo>
                  <a:cubicBezTo>
                    <a:pt x="545" y="158"/>
                    <a:pt x="545" y="158"/>
                    <a:pt x="545" y="158"/>
                  </a:cubicBezTo>
                  <a:cubicBezTo>
                    <a:pt x="568" y="158"/>
                    <a:pt x="568" y="158"/>
                    <a:pt x="568" y="158"/>
                  </a:cubicBezTo>
                  <a:cubicBezTo>
                    <a:pt x="568" y="134"/>
                    <a:pt x="568" y="134"/>
                    <a:pt x="568" y="134"/>
                  </a:cubicBezTo>
                  <a:cubicBezTo>
                    <a:pt x="568" y="134"/>
                    <a:pt x="568" y="134"/>
                    <a:pt x="568" y="134"/>
                  </a:cubicBezTo>
                  <a:close/>
                  <a:moveTo>
                    <a:pt x="568" y="100"/>
                  </a:moveTo>
                  <a:cubicBezTo>
                    <a:pt x="545" y="100"/>
                    <a:pt x="545" y="100"/>
                    <a:pt x="545" y="100"/>
                  </a:cubicBezTo>
                  <a:cubicBezTo>
                    <a:pt x="545" y="124"/>
                    <a:pt x="545" y="124"/>
                    <a:pt x="545" y="124"/>
                  </a:cubicBezTo>
                  <a:cubicBezTo>
                    <a:pt x="568" y="124"/>
                    <a:pt x="568" y="124"/>
                    <a:pt x="568" y="124"/>
                  </a:cubicBezTo>
                  <a:cubicBezTo>
                    <a:pt x="568" y="100"/>
                    <a:pt x="568" y="100"/>
                    <a:pt x="568" y="100"/>
                  </a:cubicBezTo>
                  <a:cubicBezTo>
                    <a:pt x="568" y="100"/>
                    <a:pt x="568" y="100"/>
                    <a:pt x="568" y="100"/>
                  </a:cubicBezTo>
                  <a:close/>
                  <a:moveTo>
                    <a:pt x="568" y="67"/>
                  </a:moveTo>
                  <a:cubicBezTo>
                    <a:pt x="545" y="67"/>
                    <a:pt x="545" y="67"/>
                    <a:pt x="545" y="67"/>
                  </a:cubicBezTo>
                  <a:cubicBezTo>
                    <a:pt x="545" y="90"/>
                    <a:pt x="545" y="90"/>
                    <a:pt x="545" y="90"/>
                  </a:cubicBezTo>
                  <a:cubicBezTo>
                    <a:pt x="568" y="90"/>
                    <a:pt x="568" y="90"/>
                    <a:pt x="568" y="90"/>
                  </a:cubicBezTo>
                  <a:cubicBezTo>
                    <a:pt x="568" y="67"/>
                    <a:pt x="568" y="67"/>
                    <a:pt x="568" y="67"/>
                  </a:cubicBezTo>
                  <a:cubicBezTo>
                    <a:pt x="568" y="67"/>
                    <a:pt x="568" y="67"/>
                    <a:pt x="568" y="67"/>
                  </a:cubicBezTo>
                  <a:close/>
                  <a:moveTo>
                    <a:pt x="604" y="368"/>
                  </a:moveTo>
                  <a:cubicBezTo>
                    <a:pt x="580" y="368"/>
                    <a:pt x="580" y="368"/>
                    <a:pt x="580" y="368"/>
                  </a:cubicBezTo>
                  <a:cubicBezTo>
                    <a:pt x="580" y="392"/>
                    <a:pt x="580" y="392"/>
                    <a:pt x="580" y="392"/>
                  </a:cubicBezTo>
                  <a:cubicBezTo>
                    <a:pt x="604" y="392"/>
                    <a:pt x="604" y="392"/>
                    <a:pt x="604" y="392"/>
                  </a:cubicBezTo>
                  <a:cubicBezTo>
                    <a:pt x="604" y="368"/>
                    <a:pt x="604" y="368"/>
                    <a:pt x="604" y="368"/>
                  </a:cubicBezTo>
                  <a:cubicBezTo>
                    <a:pt x="604" y="368"/>
                    <a:pt x="604" y="368"/>
                    <a:pt x="604" y="368"/>
                  </a:cubicBezTo>
                  <a:close/>
                  <a:moveTo>
                    <a:pt x="641" y="368"/>
                  </a:moveTo>
                  <a:cubicBezTo>
                    <a:pt x="617" y="368"/>
                    <a:pt x="617" y="368"/>
                    <a:pt x="617" y="368"/>
                  </a:cubicBezTo>
                  <a:cubicBezTo>
                    <a:pt x="617" y="392"/>
                    <a:pt x="617" y="392"/>
                    <a:pt x="617" y="392"/>
                  </a:cubicBezTo>
                  <a:cubicBezTo>
                    <a:pt x="641" y="392"/>
                    <a:pt x="641" y="392"/>
                    <a:pt x="641" y="392"/>
                  </a:cubicBezTo>
                  <a:cubicBezTo>
                    <a:pt x="641" y="368"/>
                    <a:pt x="641" y="368"/>
                    <a:pt x="641" y="368"/>
                  </a:cubicBezTo>
                  <a:cubicBezTo>
                    <a:pt x="641" y="368"/>
                    <a:pt x="641" y="368"/>
                    <a:pt x="641" y="368"/>
                  </a:cubicBezTo>
                  <a:close/>
                  <a:moveTo>
                    <a:pt x="604" y="335"/>
                  </a:moveTo>
                  <a:cubicBezTo>
                    <a:pt x="580" y="335"/>
                    <a:pt x="580" y="335"/>
                    <a:pt x="580" y="335"/>
                  </a:cubicBezTo>
                  <a:cubicBezTo>
                    <a:pt x="580" y="358"/>
                    <a:pt x="580" y="358"/>
                    <a:pt x="580" y="358"/>
                  </a:cubicBezTo>
                  <a:cubicBezTo>
                    <a:pt x="604" y="358"/>
                    <a:pt x="604" y="358"/>
                    <a:pt x="604" y="358"/>
                  </a:cubicBezTo>
                  <a:cubicBezTo>
                    <a:pt x="604" y="335"/>
                    <a:pt x="604" y="335"/>
                    <a:pt x="604" y="335"/>
                  </a:cubicBezTo>
                  <a:cubicBezTo>
                    <a:pt x="604" y="335"/>
                    <a:pt x="604" y="335"/>
                    <a:pt x="604" y="335"/>
                  </a:cubicBezTo>
                  <a:close/>
                  <a:moveTo>
                    <a:pt x="641" y="335"/>
                  </a:moveTo>
                  <a:cubicBezTo>
                    <a:pt x="617" y="335"/>
                    <a:pt x="617" y="335"/>
                    <a:pt x="617" y="335"/>
                  </a:cubicBezTo>
                  <a:cubicBezTo>
                    <a:pt x="617" y="358"/>
                    <a:pt x="617" y="358"/>
                    <a:pt x="617" y="358"/>
                  </a:cubicBezTo>
                  <a:cubicBezTo>
                    <a:pt x="641" y="358"/>
                    <a:pt x="641" y="358"/>
                    <a:pt x="641" y="358"/>
                  </a:cubicBezTo>
                  <a:cubicBezTo>
                    <a:pt x="641" y="335"/>
                    <a:pt x="641" y="335"/>
                    <a:pt x="641" y="335"/>
                  </a:cubicBezTo>
                  <a:cubicBezTo>
                    <a:pt x="641" y="335"/>
                    <a:pt x="641" y="335"/>
                    <a:pt x="641" y="335"/>
                  </a:cubicBezTo>
                  <a:close/>
                  <a:moveTo>
                    <a:pt x="604" y="301"/>
                  </a:moveTo>
                  <a:cubicBezTo>
                    <a:pt x="580" y="301"/>
                    <a:pt x="580" y="301"/>
                    <a:pt x="580" y="301"/>
                  </a:cubicBezTo>
                  <a:cubicBezTo>
                    <a:pt x="580" y="325"/>
                    <a:pt x="580" y="325"/>
                    <a:pt x="580" y="325"/>
                  </a:cubicBezTo>
                  <a:cubicBezTo>
                    <a:pt x="604" y="325"/>
                    <a:pt x="604" y="325"/>
                    <a:pt x="604" y="325"/>
                  </a:cubicBezTo>
                  <a:cubicBezTo>
                    <a:pt x="604" y="301"/>
                    <a:pt x="604" y="301"/>
                    <a:pt x="604" y="301"/>
                  </a:cubicBezTo>
                  <a:cubicBezTo>
                    <a:pt x="604" y="301"/>
                    <a:pt x="604" y="301"/>
                    <a:pt x="604" y="301"/>
                  </a:cubicBezTo>
                  <a:close/>
                  <a:moveTo>
                    <a:pt x="641" y="301"/>
                  </a:moveTo>
                  <a:cubicBezTo>
                    <a:pt x="617" y="301"/>
                    <a:pt x="617" y="301"/>
                    <a:pt x="617" y="301"/>
                  </a:cubicBezTo>
                  <a:cubicBezTo>
                    <a:pt x="617" y="325"/>
                    <a:pt x="617" y="325"/>
                    <a:pt x="617" y="325"/>
                  </a:cubicBezTo>
                  <a:cubicBezTo>
                    <a:pt x="641" y="325"/>
                    <a:pt x="641" y="325"/>
                    <a:pt x="641" y="325"/>
                  </a:cubicBezTo>
                  <a:cubicBezTo>
                    <a:pt x="641" y="301"/>
                    <a:pt x="641" y="301"/>
                    <a:pt x="641" y="301"/>
                  </a:cubicBezTo>
                  <a:cubicBezTo>
                    <a:pt x="641" y="301"/>
                    <a:pt x="641" y="301"/>
                    <a:pt x="641" y="301"/>
                  </a:cubicBezTo>
                  <a:close/>
                  <a:moveTo>
                    <a:pt x="604" y="268"/>
                  </a:moveTo>
                  <a:cubicBezTo>
                    <a:pt x="580" y="268"/>
                    <a:pt x="580" y="268"/>
                    <a:pt x="580" y="268"/>
                  </a:cubicBezTo>
                  <a:cubicBezTo>
                    <a:pt x="580" y="291"/>
                    <a:pt x="580" y="291"/>
                    <a:pt x="580" y="291"/>
                  </a:cubicBezTo>
                  <a:cubicBezTo>
                    <a:pt x="604" y="291"/>
                    <a:pt x="604" y="291"/>
                    <a:pt x="604" y="291"/>
                  </a:cubicBezTo>
                  <a:cubicBezTo>
                    <a:pt x="604" y="268"/>
                    <a:pt x="604" y="268"/>
                    <a:pt x="604" y="268"/>
                  </a:cubicBezTo>
                  <a:cubicBezTo>
                    <a:pt x="604" y="268"/>
                    <a:pt x="604" y="268"/>
                    <a:pt x="604" y="268"/>
                  </a:cubicBezTo>
                  <a:close/>
                  <a:moveTo>
                    <a:pt x="641" y="268"/>
                  </a:moveTo>
                  <a:cubicBezTo>
                    <a:pt x="617" y="268"/>
                    <a:pt x="617" y="268"/>
                    <a:pt x="617" y="268"/>
                  </a:cubicBezTo>
                  <a:cubicBezTo>
                    <a:pt x="617" y="291"/>
                    <a:pt x="617" y="291"/>
                    <a:pt x="617" y="291"/>
                  </a:cubicBezTo>
                  <a:cubicBezTo>
                    <a:pt x="641" y="291"/>
                    <a:pt x="641" y="291"/>
                    <a:pt x="641" y="291"/>
                  </a:cubicBezTo>
                  <a:cubicBezTo>
                    <a:pt x="641" y="268"/>
                    <a:pt x="641" y="268"/>
                    <a:pt x="641" y="268"/>
                  </a:cubicBezTo>
                  <a:cubicBezTo>
                    <a:pt x="641" y="268"/>
                    <a:pt x="641" y="268"/>
                    <a:pt x="641" y="268"/>
                  </a:cubicBezTo>
                  <a:close/>
                  <a:moveTo>
                    <a:pt x="604" y="234"/>
                  </a:moveTo>
                  <a:cubicBezTo>
                    <a:pt x="580" y="234"/>
                    <a:pt x="580" y="234"/>
                    <a:pt x="580" y="234"/>
                  </a:cubicBezTo>
                  <a:cubicBezTo>
                    <a:pt x="580" y="258"/>
                    <a:pt x="580" y="258"/>
                    <a:pt x="580" y="258"/>
                  </a:cubicBezTo>
                  <a:cubicBezTo>
                    <a:pt x="604" y="258"/>
                    <a:pt x="604" y="258"/>
                    <a:pt x="604" y="258"/>
                  </a:cubicBezTo>
                  <a:cubicBezTo>
                    <a:pt x="604" y="234"/>
                    <a:pt x="604" y="234"/>
                    <a:pt x="604" y="234"/>
                  </a:cubicBezTo>
                  <a:cubicBezTo>
                    <a:pt x="604" y="234"/>
                    <a:pt x="604" y="234"/>
                    <a:pt x="604" y="234"/>
                  </a:cubicBezTo>
                  <a:close/>
                  <a:moveTo>
                    <a:pt x="641" y="234"/>
                  </a:moveTo>
                  <a:cubicBezTo>
                    <a:pt x="617" y="234"/>
                    <a:pt x="617" y="234"/>
                    <a:pt x="617" y="234"/>
                  </a:cubicBezTo>
                  <a:cubicBezTo>
                    <a:pt x="617" y="258"/>
                    <a:pt x="617" y="258"/>
                    <a:pt x="617" y="258"/>
                  </a:cubicBezTo>
                  <a:cubicBezTo>
                    <a:pt x="641" y="258"/>
                    <a:pt x="641" y="258"/>
                    <a:pt x="641" y="258"/>
                  </a:cubicBezTo>
                  <a:cubicBezTo>
                    <a:pt x="641" y="234"/>
                    <a:pt x="641" y="234"/>
                    <a:pt x="641" y="234"/>
                  </a:cubicBezTo>
                  <a:cubicBezTo>
                    <a:pt x="641" y="234"/>
                    <a:pt x="641" y="234"/>
                    <a:pt x="641" y="234"/>
                  </a:cubicBezTo>
                  <a:close/>
                  <a:moveTo>
                    <a:pt x="604" y="201"/>
                  </a:moveTo>
                  <a:cubicBezTo>
                    <a:pt x="580" y="201"/>
                    <a:pt x="580" y="201"/>
                    <a:pt x="580" y="201"/>
                  </a:cubicBezTo>
                  <a:cubicBezTo>
                    <a:pt x="580" y="225"/>
                    <a:pt x="580" y="225"/>
                    <a:pt x="580" y="225"/>
                  </a:cubicBezTo>
                  <a:cubicBezTo>
                    <a:pt x="604" y="225"/>
                    <a:pt x="604" y="225"/>
                    <a:pt x="604" y="225"/>
                  </a:cubicBezTo>
                  <a:cubicBezTo>
                    <a:pt x="604" y="201"/>
                    <a:pt x="604" y="201"/>
                    <a:pt x="604" y="201"/>
                  </a:cubicBezTo>
                  <a:cubicBezTo>
                    <a:pt x="604" y="201"/>
                    <a:pt x="604" y="201"/>
                    <a:pt x="604" y="201"/>
                  </a:cubicBezTo>
                  <a:close/>
                  <a:moveTo>
                    <a:pt x="604" y="168"/>
                  </a:moveTo>
                  <a:cubicBezTo>
                    <a:pt x="580" y="168"/>
                    <a:pt x="580" y="168"/>
                    <a:pt x="580" y="168"/>
                  </a:cubicBezTo>
                  <a:cubicBezTo>
                    <a:pt x="580" y="191"/>
                    <a:pt x="580" y="191"/>
                    <a:pt x="580" y="191"/>
                  </a:cubicBezTo>
                  <a:cubicBezTo>
                    <a:pt x="604" y="191"/>
                    <a:pt x="604" y="191"/>
                    <a:pt x="604" y="191"/>
                  </a:cubicBezTo>
                  <a:cubicBezTo>
                    <a:pt x="604" y="168"/>
                    <a:pt x="604" y="168"/>
                    <a:pt x="604" y="168"/>
                  </a:cubicBezTo>
                  <a:cubicBezTo>
                    <a:pt x="604" y="168"/>
                    <a:pt x="604" y="168"/>
                    <a:pt x="604" y="168"/>
                  </a:cubicBezTo>
                  <a:close/>
                  <a:moveTo>
                    <a:pt x="604" y="134"/>
                  </a:moveTo>
                  <a:cubicBezTo>
                    <a:pt x="580" y="134"/>
                    <a:pt x="580" y="134"/>
                    <a:pt x="580" y="134"/>
                  </a:cubicBezTo>
                  <a:cubicBezTo>
                    <a:pt x="580" y="158"/>
                    <a:pt x="580" y="158"/>
                    <a:pt x="580" y="158"/>
                  </a:cubicBezTo>
                  <a:cubicBezTo>
                    <a:pt x="604" y="158"/>
                    <a:pt x="604" y="158"/>
                    <a:pt x="604" y="158"/>
                  </a:cubicBezTo>
                  <a:cubicBezTo>
                    <a:pt x="604" y="134"/>
                    <a:pt x="604" y="134"/>
                    <a:pt x="604" y="134"/>
                  </a:cubicBezTo>
                  <a:cubicBezTo>
                    <a:pt x="604" y="134"/>
                    <a:pt x="604" y="134"/>
                    <a:pt x="604" y="134"/>
                  </a:cubicBezTo>
                  <a:close/>
                  <a:moveTo>
                    <a:pt x="604" y="100"/>
                  </a:moveTo>
                  <a:cubicBezTo>
                    <a:pt x="580" y="100"/>
                    <a:pt x="580" y="100"/>
                    <a:pt x="580" y="100"/>
                  </a:cubicBezTo>
                  <a:cubicBezTo>
                    <a:pt x="580" y="124"/>
                    <a:pt x="580" y="124"/>
                    <a:pt x="580" y="124"/>
                  </a:cubicBezTo>
                  <a:cubicBezTo>
                    <a:pt x="604" y="124"/>
                    <a:pt x="604" y="124"/>
                    <a:pt x="604" y="124"/>
                  </a:cubicBezTo>
                  <a:cubicBezTo>
                    <a:pt x="604" y="100"/>
                    <a:pt x="604" y="100"/>
                    <a:pt x="604" y="100"/>
                  </a:cubicBezTo>
                  <a:cubicBezTo>
                    <a:pt x="604" y="100"/>
                    <a:pt x="604" y="100"/>
                    <a:pt x="604" y="100"/>
                  </a:cubicBezTo>
                  <a:close/>
                  <a:moveTo>
                    <a:pt x="641" y="201"/>
                  </a:moveTo>
                  <a:cubicBezTo>
                    <a:pt x="617" y="201"/>
                    <a:pt x="617" y="201"/>
                    <a:pt x="617" y="201"/>
                  </a:cubicBezTo>
                  <a:cubicBezTo>
                    <a:pt x="617" y="225"/>
                    <a:pt x="617" y="225"/>
                    <a:pt x="617" y="225"/>
                  </a:cubicBezTo>
                  <a:cubicBezTo>
                    <a:pt x="641" y="225"/>
                    <a:pt x="641" y="225"/>
                    <a:pt x="641" y="225"/>
                  </a:cubicBezTo>
                  <a:cubicBezTo>
                    <a:pt x="641" y="201"/>
                    <a:pt x="641" y="201"/>
                    <a:pt x="641" y="201"/>
                  </a:cubicBezTo>
                  <a:cubicBezTo>
                    <a:pt x="641" y="201"/>
                    <a:pt x="641" y="201"/>
                    <a:pt x="641" y="201"/>
                  </a:cubicBezTo>
                  <a:close/>
                  <a:moveTo>
                    <a:pt x="641" y="168"/>
                  </a:moveTo>
                  <a:cubicBezTo>
                    <a:pt x="617" y="168"/>
                    <a:pt x="617" y="168"/>
                    <a:pt x="617" y="168"/>
                  </a:cubicBezTo>
                  <a:cubicBezTo>
                    <a:pt x="617" y="191"/>
                    <a:pt x="617" y="191"/>
                    <a:pt x="617" y="191"/>
                  </a:cubicBezTo>
                  <a:cubicBezTo>
                    <a:pt x="641" y="191"/>
                    <a:pt x="641" y="191"/>
                    <a:pt x="641" y="191"/>
                  </a:cubicBezTo>
                  <a:cubicBezTo>
                    <a:pt x="641" y="168"/>
                    <a:pt x="641" y="168"/>
                    <a:pt x="641" y="168"/>
                  </a:cubicBezTo>
                  <a:cubicBezTo>
                    <a:pt x="641" y="168"/>
                    <a:pt x="641" y="168"/>
                    <a:pt x="641" y="168"/>
                  </a:cubicBezTo>
                  <a:close/>
                  <a:moveTo>
                    <a:pt x="641" y="134"/>
                  </a:moveTo>
                  <a:cubicBezTo>
                    <a:pt x="617" y="134"/>
                    <a:pt x="617" y="134"/>
                    <a:pt x="617" y="134"/>
                  </a:cubicBezTo>
                  <a:cubicBezTo>
                    <a:pt x="617" y="158"/>
                    <a:pt x="617" y="158"/>
                    <a:pt x="617" y="158"/>
                  </a:cubicBezTo>
                  <a:cubicBezTo>
                    <a:pt x="641" y="158"/>
                    <a:pt x="641" y="158"/>
                    <a:pt x="641" y="158"/>
                  </a:cubicBezTo>
                  <a:cubicBezTo>
                    <a:pt x="641" y="134"/>
                    <a:pt x="641" y="134"/>
                    <a:pt x="641" y="134"/>
                  </a:cubicBezTo>
                  <a:cubicBezTo>
                    <a:pt x="641" y="134"/>
                    <a:pt x="641" y="134"/>
                    <a:pt x="641" y="134"/>
                  </a:cubicBezTo>
                  <a:close/>
                  <a:moveTo>
                    <a:pt x="641" y="100"/>
                  </a:moveTo>
                  <a:cubicBezTo>
                    <a:pt x="617" y="100"/>
                    <a:pt x="617" y="100"/>
                    <a:pt x="617" y="100"/>
                  </a:cubicBezTo>
                  <a:cubicBezTo>
                    <a:pt x="617" y="124"/>
                    <a:pt x="617" y="124"/>
                    <a:pt x="617" y="124"/>
                  </a:cubicBezTo>
                  <a:cubicBezTo>
                    <a:pt x="641" y="124"/>
                    <a:pt x="641" y="124"/>
                    <a:pt x="641" y="124"/>
                  </a:cubicBezTo>
                  <a:cubicBezTo>
                    <a:pt x="641" y="100"/>
                    <a:pt x="641" y="100"/>
                    <a:pt x="641" y="100"/>
                  </a:cubicBezTo>
                  <a:cubicBezTo>
                    <a:pt x="641" y="100"/>
                    <a:pt x="641" y="100"/>
                    <a:pt x="641" y="100"/>
                  </a:cubicBezTo>
                  <a:close/>
                  <a:moveTo>
                    <a:pt x="604" y="67"/>
                  </a:moveTo>
                  <a:cubicBezTo>
                    <a:pt x="580" y="67"/>
                    <a:pt x="580" y="67"/>
                    <a:pt x="580" y="67"/>
                  </a:cubicBezTo>
                  <a:cubicBezTo>
                    <a:pt x="580" y="90"/>
                    <a:pt x="580" y="90"/>
                    <a:pt x="580" y="90"/>
                  </a:cubicBezTo>
                  <a:cubicBezTo>
                    <a:pt x="604" y="90"/>
                    <a:pt x="604" y="90"/>
                    <a:pt x="604" y="90"/>
                  </a:cubicBezTo>
                  <a:cubicBezTo>
                    <a:pt x="604" y="67"/>
                    <a:pt x="604" y="67"/>
                    <a:pt x="604" y="67"/>
                  </a:cubicBezTo>
                  <a:cubicBezTo>
                    <a:pt x="604" y="67"/>
                    <a:pt x="604" y="67"/>
                    <a:pt x="604" y="67"/>
                  </a:cubicBezTo>
                  <a:close/>
                  <a:moveTo>
                    <a:pt x="604" y="33"/>
                  </a:moveTo>
                  <a:cubicBezTo>
                    <a:pt x="580" y="33"/>
                    <a:pt x="580" y="33"/>
                    <a:pt x="580" y="33"/>
                  </a:cubicBezTo>
                  <a:cubicBezTo>
                    <a:pt x="580" y="57"/>
                    <a:pt x="580" y="57"/>
                    <a:pt x="580" y="57"/>
                  </a:cubicBezTo>
                  <a:cubicBezTo>
                    <a:pt x="604" y="57"/>
                    <a:pt x="604" y="57"/>
                    <a:pt x="604" y="57"/>
                  </a:cubicBezTo>
                  <a:cubicBezTo>
                    <a:pt x="604" y="33"/>
                    <a:pt x="604" y="33"/>
                    <a:pt x="604" y="33"/>
                  </a:cubicBezTo>
                  <a:cubicBezTo>
                    <a:pt x="604" y="33"/>
                    <a:pt x="604" y="33"/>
                    <a:pt x="604" y="3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sp>
        <p:nvSpPr>
          <p:cNvPr id="8" name="Chevron 7"/>
          <p:cNvSpPr/>
          <p:nvPr/>
        </p:nvSpPr>
        <p:spPr bwMode="auto">
          <a:xfrm>
            <a:off x="6767796" y="3975753"/>
            <a:ext cx="1370336" cy="289293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effectLst/>
              <a:uLnTx/>
              <a:uFillTx/>
              <a:latin typeface="Segoe UI"/>
              <a:ea typeface="+mn-ea"/>
              <a:cs typeface="+mn-cs"/>
            </a:endParaRPr>
          </a:p>
        </p:txBody>
      </p:sp>
      <p:sp>
        <p:nvSpPr>
          <p:cNvPr id="2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24" name="Group 23"/>
          <p:cNvGrpSpPr/>
          <p:nvPr/>
        </p:nvGrpSpPr>
        <p:grpSpPr>
          <a:xfrm>
            <a:off x="222078" y="472375"/>
            <a:ext cx="781750" cy="594960"/>
            <a:chOff x="4543910" y="2378075"/>
            <a:chExt cx="1076325" cy="819150"/>
          </a:xfrm>
        </p:grpSpPr>
        <p:sp>
          <p:nvSpPr>
            <p:cNvPr id="25"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6"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7"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8"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9"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30" name="Title 1"/>
          <p:cNvSpPr>
            <a:spLocks noGrp="1"/>
          </p:cNvSpPr>
          <p:nvPr>
            <p:ph type="title"/>
          </p:nvPr>
        </p:nvSpPr>
        <p:spPr>
          <a:xfrm>
            <a:off x="1343780" y="291960"/>
            <a:ext cx="11655841" cy="898964"/>
          </a:xfrm>
        </p:spPr>
        <p:txBody>
          <a:bodyPr/>
          <a:lstStyle/>
          <a:p>
            <a:r>
              <a:rPr lang="en-US" sz="5682"/>
              <a:t>Voice output</a:t>
            </a:r>
          </a:p>
        </p:txBody>
      </p:sp>
    </p:spTree>
    <p:extLst>
      <p:ext uri="{BB962C8B-B14F-4D97-AF65-F5344CB8AC3E}">
        <p14:creationId xmlns:p14="http://schemas.microsoft.com/office/powerpoint/2010/main" val="205697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Customize both language </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and acoustic models</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45980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12" name="Title 11"/>
          <p:cNvSpPr>
            <a:spLocks noGrp="1"/>
          </p:cNvSpPr>
          <p:nvPr>
            <p:ph type="title"/>
          </p:nvPr>
        </p:nvSpPr>
        <p:spPr>
          <a:xfrm>
            <a:off x="1343780" y="291960"/>
            <a:ext cx="11655841" cy="898964"/>
          </a:xfrm>
        </p:spPr>
        <p:txBody>
          <a:bodyPr/>
          <a:lstStyle/>
          <a:p>
            <a:r>
              <a:rPr lang="en-US"/>
              <a:t>Custom Recognition Intelligent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7" name="TextBox 6"/>
            <p:cNvSpPr txBox="1"/>
            <p:nvPr/>
          </p:nvSpPr>
          <p:spPr>
            <a:xfrm>
              <a:off x="808037" y="4987638"/>
              <a:ext cx="1157278" cy="847667"/>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effectLst/>
                  <a:uLnTx/>
                  <a:uFillTx/>
                  <a:latin typeface="Segoe UI"/>
                  <a:ea typeface="+mn-ea"/>
                  <a:cs typeface="+mn-cs"/>
                </a:rPr>
                <a:t>Record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effectLst/>
                  <a:uLnTx/>
                  <a:uFillTx/>
                  <a:latin typeface="Segoe UI"/>
                  <a:ea typeface="+mn-ea"/>
                  <a:cs typeface="+mn-cs"/>
                </a:rPr>
                <a:t>audio</a:t>
              </a:r>
            </a:p>
          </p:txBody>
        </p:sp>
      </p:grpSp>
      <p:grpSp>
        <p:nvGrpSpPr>
          <p:cNvPr id="10" name="Group 9"/>
          <p:cNvGrpSpPr/>
          <p:nvPr/>
        </p:nvGrpSpPr>
        <p:grpSpPr>
          <a:xfrm>
            <a:off x="2868540" y="4474276"/>
            <a:ext cx="2227542"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sp>
          <p:nvSpPr>
            <p:cNvPr id="8" name="TextBox 7"/>
            <p:cNvSpPr txBox="1"/>
            <p:nvPr/>
          </p:nvSpPr>
          <p:spPr>
            <a:xfrm>
              <a:off x="3601403" y="5148693"/>
              <a:ext cx="1523837" cy="470963"/>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effectLst/>
                  <a:uLnTx/>
                  <a:uFillTx/>
                  <a:latin typeface="Segoe UI"/>
                  <a:ea typeface="+mn-ea"/>
                  <a:cs typeface="+mn-cs"/>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a:ea typeface="+mn-ea"/>
                  <a:cs typeface="+mn-cs"/>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a:ea typeface="+mn-ea"/>
                  <a:cs typeface="+mn-cs"/>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1839357"/>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effectLst/>
                <a:uLnTx/>
                <a:uFillTx/>
                <a:latin typeface="Segoe UI"/>
                <a:ea typeface="+mn-ea"/>
                <a:cs typeface="+mn-cs"/>
              </a:rPr>
              <a:t>Create custom language models for the vocabulary of the application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effectLst/>
                <a:uLnTx/>
                <a:uFillTx/>
                <a:latin typeface="Segoe UI"/>
                <a:ea typeface="+mn-ea"/>
                <a:cs typeface="+mn-cs"/>
              </a:rPr>
              <a:t>Adapt acoustic models to better match the expected environment </a:t>
            </a:r>
            <a:br>
              <a:rPr kumimoji="0" lang="en-US" sz="2351" b="0" i="0" u="none" strike="noStrike" kern="0" cap="none" spc="0" normalizeH="0" baseline="0" noProof="0">
                <a:ln>
                  <a:noFill/>
                </a:ln>
                <a:effectLst/>
                <a:uLnTx/>
                <a:uFillTx/>
                <a:latin typeface="Segoe UI"/>
                <a:ea typeface="+mn-ea"/>
                <a:cs typeface="+mn-cs"/>
              </a:rPr>
            </a:br>
            <a:r>
              <a:rPr kumimoji="0" lang="en-US" sz="2351" b="0" i="0" u="none" strike="noStrike" kern="0" cap="none" spc="0" normalizeH="0" baseline="0" noProof="0">
                <a:ln>
                  <a:noFill/>
                </a:ln>
                <a:effectLst/>
                <a:uLnTx/>
                <a:uFillTx/>
                <a:latin typeface="Segoe UI"/>
                <a:ea typeface="+mn-ea"/>
                <a:cs typeface="+mn-cs"/>
              </a:rPr>
              <a:t>of the application’s users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effectLst/>
                <a:uLnTx/>
                <a:uFillTx/>
                <a:latin typeface="Segoe UI"/>
                <a:ea typeface="+mn-ea"/>
                <a:cs typeface="+mn-cs"/>
              </a:rPr>
              <a:t>Deploy to a custom endpoint and access from any device</a:t>
            </a:r>
          </a:p>
        </p:txBody>
      </p:sp>
    </p:spTree>
    <p:extLst>
      <p:ext uri="{BB962C8B-B14F-4D97-AF65-F5344CB8AC3E}">
        <p14:creationId xmlns:p14="http://schemas.microsoft.com/office/powerpoint/2010/main" val="77564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voices are the same</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identification</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gradFill>
                    <a:gsLst>
                      <a:gs pos="2917">
                        <a:srgbClr val="000000"/>
                      </a:gs>
                      <a:gs pos="31000">
                        <a:srgbClr val="000000"/>
                      </a:gs>
                    </a:gsLst>
                    <a:lin ang="5400000" scaled="0"/>
                  </a:gradFill>
                  <a:effectLst/>
                  <a:uLnTx/>
                  <a:uFillTx/>
                  <a:latin typeface="Segoe UI"/>
                  <a:ea typeface="+mn-ea"/>
                  <a:cs typeface="+mn-cs"/>
                </a:rPr>
                <a:t>“</a:t>
              </a:r>
              <a:r>
                <a:rPr kumimoji="0" lang="en-US" sz="2351" b="1" i="0" u="none" strike="noStrike" kern="0" cap="none" spc="0" normalizeH="0" baseline="0" noProof="0">
                  <a:ln>
                    <a:noFill/>
                  </a:ln>
                  <a:gradFill>
                    <a:gsLst>
                      <a:gs pos="2917">
                        <a:srgbClr val="000000"/>
                      </a:gs>
                      <a:gs pos="31000">
                        <a:srgbClr val="000000"/>
                      </a:gs>
                    </a:gsLst>
                    <a:lin ang="5400000" scaled="0"/>
                  </a:gradFill>
                  <a:effectLst/>
                  <a:uLnTx/>
                  <a:uFillTx/>
                  <a:latin typeface="Segoe UI"/>
                  <a:ea typeface="+mn-ea"/>
                  <a:cs typeface="+mn-cs"/>
                </a:rPr>
                <a:t>”</a:t>
              </a:r>
            </a:p>
          </p:txBody>
        </p:sp>
      </p:grpSp>
    </p:spTree>
    <p:extLst>
      <p:ext uri="{BB962C8B-B14F-4D97-AF65-F5344CB8AC3E}">
        <p14:creationId xmlns:p14="http://schemas.microsoft.com/office/powerpoint/2010/main" val="339310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effectLst/>
              <a:uLnTx/>
              <a:uFillTx/>
              <a:latin typeface="Arial" panose="020B0604020202020204" pitchFamily="34" charset="0"/>
              <a:ea typeface="+mn-ea"/>
              <a:cs typeface="+mn-cs"/>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effectLst/>
              <a:uLnTx/>
              <a:uFillTx/>
              <a:latin typeface="Arial" panose="020B0604020202020204" pitchFamily="34" charset="0"/>
              <a:ea typeface="+mn-ea"/>
              <a:cs typeface="+mn-cs"/>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205513" y="479360"/>
            <a:ext cx="781750" cy="644344"/>
            <a:chOff x="4442750" y="2674884"/>
            <a:chExt cx="797935" cy="657684"/>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48" name="TextBox 47"/>
            <p:cNvSpPr txBox="1"/>
            <p:nvPr/>
          </p:nvSpPr>
          <p:spPr>
            <a:xfrm>
              <a:off x="4481823" y="2704761"/>
              <a:ext cx="676152" cy="627807"/>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effectLst/>
                  <a:uLnTx/>
                  <a:uFillTx/>
                  <a:latin typeface="Segoe UI"/>
                  <a:ea typeface="+mn-ea"/>
                  <a:cs typeface="+mn-cs"/>
                </a:rPr>
                <a:t>“</a:t>
              </a:r>
              <a:r>
                <a:rPr kumimoji="0" lang="en-US" sz="2351" b="1" i="0" u="none" strike="noStrike" kern="0" cap="none" spc="0" normalizeH="0" baseline="0" noProof="0">
                  <a:ln>
                    <a:noFill/>
                  </a:ln>
                  <a:effectLst/>
                  <a:uLnTx/>
                  <a:uFillTx/>
                  <a:latin typeface="Segoe UI"/>
                  <a:ea typeface="+mn-ea"/>
                  <a:cs typeface="+mn-cs"/>
                </a:rPr>
                <a:t>”</a:t>
              </a:r>
            </a:p>
          </p:txBody>
        </p:sp>
      </p:grpSp>
      <p:sp>
        <p:nvSpPr>
          <p:cNvPr id="2" name="Title 1"/>
          <p:cNvSpPr>
            <a:spLocks noGrp="1"/>
          </p:cNvSpPr>
          <p:nvPr>
            <p:ph type="title"/>
          </p:nvPr>
        </p:nvSpPr>
        <p:spPr>
          <a:xfrm>
            <a:off x="1343780" y="291960"/>
            <a:ext cx="11655841" cy="898964"/>
          </a:xfrm>
        </p:spPr>
        <p:txBody>
          <a:bodyPr/>
          <a:lstStyle/>
          <a:p>
            <a:r>
              <a:rPr lang="en-US" sz="5682"/>
              <a:t>Speaker recognition APIs</a:t>
            </a:r>
          </a:p>
        </p:txBody>
      </p:sp>
      <p:grpSp>
        <p:nvGrpSpPr>
          <p:cNvPr id="52" name="Group 51"/>
          <p:cNvGrpSpPr/>
          <p:nvPr/>
        </p:nvGrpSpPr>
        <p:grpSpPr>
          <a:xfrm>
            <a:off x="6030871" y="1336637"/>
            <a:ext cx="4326805" cy="1084245"/>
            <a:chOff x="6048152" y="1361581"/>
            <a:chExt cx="4416384" cy="1106693"/>
          </a:xfrm>
        </p:grpSpPr>
        <p:sp>
          <p:nvSpPr>
            <p:cNvPr id="53" name="TextBox 52"/>
            <p:cNvSpPr txBox="1"/>
            <p:nvPr/>
          </p:nvSpPr>
          <p:spPr>
            <a:xfrm>
              <a:off x="6048152" y="1889993"/>
              <a:ext cx="4416384"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30871" y="2577263"/>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Recognition</a:t>
              </a:r>
            </a:p>
          </p:txBody>
        </p:sp>
      </p:grpSp>
      <p:cxnSp>
        <p:nvCxnSpPr>
          <p:cNvPr id="59" name="Straight Connector 58"/>
          <p:cNvCxnSpPr/>
          <p:nvPr/>
        </p:nvCxnSpPr>
        <p:spPr>
          <a:xfrm>
            <a:off x="6219686" y="3155922"/>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4188566"/>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Verification</a:t>
              </a:r>
            </a:p>
          </p:txBody>
        </p:sp>
      </p:grpSp>
      <p:cxnSp>
        <p:nvCxnSpPr>
          <p:cNvPr id="63" name="Straight Connector 62"/>
          <p:cNvCxnSpPr/>
          <p:nvPr/>
        </p:nvCxnSpPr>
        <p:spPr>
          <a:xfrm>
            <a:off x="6219686" y="4767225"/>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41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0" cap="none" spc="0" normalizeH="0" baseline="0" noProof="0">
                    <a:ln>
                      <a:noFill/>
                    </a:ln>
                    <a:effectLst/>
                    <a:uLnTx/>
                    <a:uFillTx/>
                    <a:latin typeface="Segoe UI"/>
                    <a:ea typeface="+mn-ea"/>
                    <a:cs typeface="+mn-cs"/>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Language</a:t>
              </a:r>
            </a:p>
          </p:txBody>
        </p:sp>
      </p:grpSp>
      <p:sp>
        <p:nvSpPr>
          <p:cNvPr id="3" name="Rectangle 2"/>
          <p:cNvSpPr/>
          <p:nvPr/>
        </p:nvSpPr>
        <p:spPr>
          <a:xfrm>
            <a:off x="4053726" y="643748"/>
            <a:ext cx="5123518" cy="323230"/>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Process text and learn how to recognize what users want</a:t>
            </a:r>
          </a:p>
        </p:txBody>
      </p:sp>
    </p:spTree>
    <p:extLst>
      <p:ext uri="{BB962C8B-B14F-4D97-AF65-F5344CB8AC3E}">
        <p14:creationId xmlns:p14="http://schemas.microsoft.com/office/powerpoint/2010/main" val="2871524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2173"/>
          </a:xfrm>
        </p:spPr>
        <p:txBody>
          <a:bodyPr/>
          <a:lstStyle/>
          <a:p>
            <a:pPr>
              <a:spcAft>
                <a:spcPts val="588"/>
              </a:spcAft>
            </a:pPr>
            <a:r>
              <a:rPr lang="en-US" dirty="0"/>
              <a:t>Dashboards &amp; Visualizations</a:t>
            </a:r>
          </a:p>
        </p:txBody>
      </p:sp>
      <p:grpSp>
        <p:nvGrpSpPr>
          <p:cNvPr id="5" name="Group 4"/>
          <p:cNvGrpSpPr/>
          <p:nvPr/>
        </p:nvGrpSpPr>
        <p:grpSpPr>
          <a:xfrm>
            <a:off x="7848561" y="4184315"/>
            <a:ext cx="1642877" cy="1267590"/>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444" name="Rectangle 443"/>
            <p:cNvSpPr/>
            <p:nvPr/>
          </p:nvSpPr>
          <p:spPr>
            <a:xfrm>
              <a:off x="8467066" y="5017712"/>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4" name="Group 3"/>
          <p:cNvGrpSpPr/>
          <p:nvPr/>
        </p:nvGrpSpPr>
        <p:grpSpPr>
          <a:xfrm>
            <a:off x="807151" y="1189494"/>
            <a:ext cx="8859097" cy="4875014"/>
            <a:chOff x="823336" y="1212849"/>
            <a:chExt cx="9036740" cy="4972768"/>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362" name="Rectangle 361"/>
            <p:cNvSpPr/>
            <p:nvPr/>
          </p:nvSpPr>
          <p:spPr>
            <a:xfrm>
              <a:off x="8647433" y="3601914"/>
              <a:ext cx="1212643"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a:ln>
                  <a:noFill/>
                </a:ln>
                <a:effectLst/>
                <a:uLnTx/>
                <a:uFillTx/>
                <a:latin typeface="Segoe UI"/>
                <a:ea typeface="+mn-ea"/>
              </a:endParaRPr>
            </a:p>
          </p:txBody>
        </p:sp>
        <p:sp>
          <p:nvSpPr>
            <p:cNvPr id="367" name="Rectangle 366"/>
            <p:cNvSpPr/>
            <p:nvPr/>
          </p:nvSpPr>
          <p:spPr>
            <a:xfrm>
              <a:off x="6831635" y="3440138"/>
              <a:ext cx="1212643" cy="612198"/>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(Hadoop and Spark)</a:t>
              </a:r>
            </a:p>
          </p:txBody>
        </p:sp>
        <p:sp>
          <p:nvSpPr>
            <p:cNvPr id="368" name="Rectangle 367"/>
            <p:cNvSpPr/>
            <p:nvPr/>
          </p:nvSpPr>
          <p:spPr>
            <a:xfrm>
              <a:off x="6831635" y="4394523"/>
              <a:ext cx="866839"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Light"/>
                  <a:ea typeface="+mn-ea"/>
                  <a:cs typeface="+mn-cs"/>
                </a:rPr>
                <a:t>Data</a:t>
              </a:r>
            </a:p>
          </p:txBody>
        </p:sp>
        <p:sp>
          <p:nvSpPr>
            <p:cNvPr id="370" name="Rectangle 369"/>
            <p:cNvSpPr/>
            <p:nvPr/>
          </p:nvSpPr>
          <p:spPr>
            <a:xfrm>
              <a:off x="5439672" y="5808879"/>
              <a:ext cx="1484714" cy="376738"/>
            </a:xfrm>
            <a:prstGeom prst="rect">
              <a:avLst/>
            </a:prstGeom>
          </p:spPr>
          <p:txBody>
            <a:bodyPr wrap="none" lIns="0" tIns="0" rIns="0" bIns="0" anchor="ctr">
              <a:sp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a:ln>
                    <a:noFill/>
                  </a:ln>
                  <a:effectLst/>
                  <a:uLnTx/>
                  <a:uFillTx/>
                  <a:latin typeface="Segoe UI Light"/>
                  <a:ea typeface="+mn-ea"/>
                </a:rPr>
                <a:t>Intelligence</a:t>
              </a:r>
              <a:endParaRPr kumimoji="0" lang="en-US" sz="1800" b="1" i="0" u="none" strike="noStrike" kern="0" cap="none" spc="-30" normalizeH="0" baseline="0" noProof="0">
                <a:ln>
                  <a:noFill/>
                </a:ln>
                <a:effectLst/>
                <a:uLnTx/>
                <a:uFillTx/>
                <a:latin typeface="Segoe UI Semilight" panose="020B0402040204020203" pitchFamily="34" charset="0"/>
                <a:ea typeface="+mn-ea"/>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Segoe UI"/>
                <a:ea typeface="+mn-ea"/>
                <a:cs typeface="+mn-cs"/>
              </a:endParaRPr>
            </a:p>
          </p:txBody>
        </p:sp>
        <p:sp>
          <p:nvSpPr>
            <p:cNvPr id="407" name="Rectangle 406"/>
            <p:cNvSpPr/>
            <p:nvPr/>
          </p:nvSpPr>
          <p:spPr>
            <a:xfrm>
              <a:off x="8647433" y="2728901"/>
              <a:ext cx="1212643" cy="439527"/>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Framework</a:t>
              </a:r>
            </a:p>
          </p:txBody>
        </p:sp>
        <p:sp>
          <p:nvSpPr>
            <p:cNvPr id="408" name="Rectangle 407"/>
            <p:cNvSpPr/>
            <p:nvPr/>
          </p:nvSpPr>
          <p:spPr>
            <a:xfrm>
              <a:off x="4944592" y="2742767"/>
              <a:ext cx="1214695"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SQL Data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Warehouse</a:t>
              </a:r>
            </a:p>
          </p:txBody>
        </p:sp>
        <p:sp>
          <p:nvSpPr>
            <p:cNvPr id="409" name="Rectangle 408"/>
            <p:cNvSpPr/>
            <p:nvPr/>
          </p:nvSpPr>
          <p:spPr>
            <a:xfrm>
              <a:off x="3208175" y="2843937"/>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14" name="Rectangle 413"/>
            <p:cNvSpPr/>
            <p:nvPr/>
          </p:nvSpPr>
          <p:spPr>
            <a:xfrm>
              <a:off x="6831635" y="2742767"/>
              <a:ext cx="1212643"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19" name="Rectangle 418"/>
            <p:cNvSpPr/>
            <p:nvPr/>
          </p:nvSpPr>
          <p:spPr>
            <a:xfrm>
              <a:off x="3208175" y="2045424"/>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a:ln>
                  <a:noFill/>
                </a:ln>
                <a:effectLst/>
                <a:uLnTx/>
                <a:uFillTx/>
                <a:latin typeface="Segoe UI"/>
                <a:ea typeface="+mn-ea"/>
              </a:endParaRPr>
            </a:p>
          </p:txBody>
        </p:sp>
        <p:sp>
          <p:nvSpPr>
            <p:cNvPr id="420" name="Rectangle 419"/>
            <p:cNvSpPr/>
            <p:nvPr/>
          </p:nvSpPr>
          <p:spPr>
            <a:xfrm>
              <a:off x="6831635" y="1964537"/>
              <a:ext cx="1212643"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Machine Learning</a:t>
              </a:r>
            </a:p>
          </p:txBody>
        </p:sp>
        <p:sp>
          <p:nvSpPr>
            <p:cNvPr id="421" name="Rectangle 420"/>
            <p:cNvSpPr/>
            <p:nvPr/>
          </p:nvSpPr>
          <p:spPr>
            <a:xfrm>
              <a:off x="4931386" y="2045424"/>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440" name="Rectangle 439"/>
            <p:cNvSpPr/>
            <p:nvPr/>
          </p:nvSpPr>
          <p:spPr>
            <a:xfrm>
              <a:off x="8647433" y="1964537"/>
              <a:ext cx="1212643"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a:ea typeface="+mn-ea"/>
                <a:cs typeface="+mn-cs"/>
              </a:endParaRPr>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64" name="TextBox 463"/>
            <p:cNvSpPr txBox="1"/>
            <p:nvPr/>
          </p:nvSpPr>
          <p:spPr>
            <a:xfrm>
              <a:off x="1680530" y="1737796"/>
              <a:ext cx="495460" cy="32310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effectLst/>
                  <a:uLnTx/>
                  <a:uFillTx/>
                  <a:latin typeface="Segoe UI"/>
                  <a:ea typeface="+mn-ea"/>
                  <a:cs typeface="Segoe UI Semilight" panose="020B0402040204020203" pitchFamily="34" charset="0"/>
                </a:rPr>
                <a:t>Data Sources</a:t>
              </a:r>
            </a:p>
          </p:txBody>
        </p:sp>
        <p:sp>
          <p:nvSpPr>
            <p:cNvPr id="465" name="TextBox 464"/>
            <p:cNvSpPr txBox="1"/>
            <p:nvPr/>
          </p:nvSpPr>
          <p:spPr>
            <a:xfrm>
              <a:off x="1680530" y="3047844"/>
              <a:ext cx="495460" cy="161553"/>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t>Apps</a:t>
              </a:r>
            </a:p>
          </p:txBody>
        </p:sp>
        <p:sp>
          <p:nvSpPr>
            <p:cNvPr id="466" name="TextBox 465"/>
            <p:cNvSpPr txBox="1"/>
            <p:nvPr/>
          </p:nvSpPr>
          <p:spPr>
            <a:xfrm>
              <a:off x="1680530" y="4371205"/>
              <a:ext cx="689402" cy="32310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t>Sensors </a:t>
              </a:r>
              <a:b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t>and devices</a:t>
              </a:r>
            </a:p>
          </p:txBody>
        </p:sp>
        <p:sp>
          <p:nvSpPr>
            <p:cNvPr id="467" name="TextBox 466"/>
            <p:cNvSpPr txBox="1"/>
            <p:nvPr/>
          </p:nvSpPr>
          <p:spPr>
            <a:xfrm>
              <a:off x="1346483" y="5212590"/>
              <a:ext cx="441490" cy="27705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rtl="0" eaLnBrk="1" fontAlgn="auto" latinLnBrk="0" hangingPunct="1">
                <a:lnSpc>
                  <a:spcPct val="100000"/>
                </a:lnSpc>
                <a:spcBef>
                  <a:spcPct val="0"/>
                </a:spcBef>
                <a:spcAft>
                  <a:spcPts val="588"/>
                </a:spcAft>
                <a:buClrTx/>
                <a:buSzTx/>
                <a:buFontTx/>
                <a:buNone/>
                <a:tabLst/>
                <a:defRPr/>
              </a:pPr>
              <a:r>
                <a:rPr kumimoji="0" lang="en-US" sz="1765"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16186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FEFA-634B-9B4D-8B35-A17B47A5C0F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AI Maturity</a:t>
            </a:r>
          </a:p>
        </p:txBody>
      </p:sp>
      <p:pic>
        <p:nvPicPr>
          <p:cNvPr id="3" name="Picture 2">
            <a:extLst>
              <a:ext uri="{FF2B5EF4-FFF2-40B4-BE49-F238E27FC236}">
                <a16:creationId xmlns:a16="http://schemas.microsoft.com/office/drawing/2014/main" id="{624A293D-C819-7347-987E-2261B3523008}"/>
              </a:ext>
            </a:extLst>
          </p:cNvPr>
          <p:cNvPicPr>
            <a:picLocks noChangeAspect="1"/>
          </p:cNvPicPr>
          <p:nvPr/>
        </p:nvPicPr>
        <p:blipFill>
          <a:blip r:embed="rId2"/>
          <a:stretch>
            <a:fillRect/>
          </a:stretch>
        </p:blipFill>
        <p:spPr>
          <a:xfrm>
            <a:off x="978343" y="1493351"/>
            <a:ext cx="10570190" cy="3752417"/>
          </a:xfrm>
          <a:prstGeom prst="rect">
            <a:avLst/>
          </a:prstGeom>
        </p:spPr>
      </p:pic>
    </p:spTree>
    <p:extLst>
      <p:ext uri="{BB962C8B-B14F-4D97-AF65-F5344CB8AC3E}">
        <p14:creationId xmlns:p14="http://schemas.microsoft.com/office/powerpoint/2010/main" val="26999476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B00172-D181-4FE7-A423-2EA08100192F}"/>
              </a:ext>
            </a:extLst>
          </p:cNvPr>
          <p:cNvSpPr>
            <a:spLocks noGrp="1"/>
          </p:cNvSpPr>
          <p:nvPr>
            <p:ph type="title"/>
          </p:nvPr>
        </p:nvSpPr>
        <p:spPr>
          <a:xfrm>
            <a:off x="863029" y="1012004"/>
            <a:ext cx="3416158" cy="4795408"/>
          </a:xfrm>
        </p:spPr>
        <p:txBody>
          <a:bodyPr>
            <a:normAutofit/>
          </a:bodyPr>
          <a:lstStyle/>
          <a:p>
            <a:r>
              <a:rPr lang="en-IN">
                <a:solidFill>
                  <a:srgbClr val="FFFFFF"/>
                </a:solidFill>
              </a:rPr>
              <a:t>Day 2 - AI</a:t>
            </a:r>
          </a:p>
        </p:txBody>
      </p:sp>
      <p:graphicFrame>
        <p:nvGraphicFramePr>
          <p:cNvPr id="5" name="Content Placeholder 2">
            <a:extLst>
              <a:ext uri="{FF2B5EF4-FFF2-40B4-BE49-F238E27FC236}">
                <a16:creationId xmlns:a16="http://schemas.microsoft.com/office/drawing/2014/main" id="{53AD918A-4DF0-4D17-9B54-8DA057D4FE5D}"/>
              </a:ext>
            </a:extLst>
          </p:cNvPr>
          <p:cNvGraphicFramePr>
            <a:graphicFrameLocks noGrp="1"/>
          </p:cNvGraphicFramePr>
          <p:nvPr>
            <p:ph idx="1"/>
            <p:extLst>
              <p:ext uri="{D42A27DB-BD31-4B8C-83A1-F6EECF244321}">
                <p14:modId xmlns:p14="http://schemas.microsoft.com/office/powerpoint/2010/main" val="18072259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894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picture containing indoor, man, person&#10;&#10;Description generated with high confidence">
            <a:extLst>
              <a:ext uri="{FF2B5EF4-FFF2-40B4-BE49-F238E27FC236}">
                <a16:creationId xmlns:a16="http://schemas.microsoft.com/office/drawing/2014/main" id="{7F8BC74A-1564-4BC5-961F-13A519AAEF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5187" t="13972" r="7782" b="13455"/>
          <a:stretch/>
        </p:blipFill>
        <p:spPr>
          <a:xfrm>
            <a:off x="2774404" y="3161983"/>
            <a:ext cx="1828800" cy="2761861"/>
          </a:xfrm>
          <a:prstGeom prst="rect">
            <a:avLst/>
          </a:prstGeom>
          <a:solidFill>
            <a:schemeClr val="accent1"/>
          </a:solidFill>
          <a:ln>
            <a:noFill/>
          </a:ln>
          <a:effectLst>
            <a:outerShdw blurRad="88900" algn="ctr" rotWithShape="0">
              <a:prstClr val="black">
                <a:alpha val="30000"/>
              </a:prstClr>
            </a:outerShdw>
          </a:effectLst>
        </p:spPr>
      </p:pic>
      <p:pic>
        <p:nvPicPr>
          <p:cNvPr id="23" name="Picture 22">
            <a:extLst>
              <a:ext uri="{FF2B5EF4-FFF2-40B4-BE49-F238E27FC236}">
                <a16:creationId xmlns:a16="http://schemas.microsoft.com/office/drawing/2014/main" id="{F89137D2-420F-4432-B848-5532EBE06950}"/>
              </a:ext>
            </a:extLst>
          </p:cNvPr>
          <p:cNvPicPr>
            <a:picLocks noChangeAspect="1"/>
          </p:cNvPicPr>
          <p:nvPr/>
        </p:nvPicPr>
        <p:blipFill rotWithShape="1">
          <a:blip r:embed="rId4">
            <a:extLst>
              <a:ext uri="{28A0092B-C50C-407E-A947-70E740481C1C}">
                <a14:useLocalDpi xmlns:a14="http://schemas.microsoft.com/office/drawing/2010/main" val="0"/>
              </a:ext>
            </a:extLst>
          </a:blip>
          <a:srcRect t="-1"/>
          <a:stretch/>
        </p:blipFill>
        <p:spPr>
          <a:xfrm>
            <a:off x="584200"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9" name="Title 1">
            <a:extLst>
              <a:ext uri="{FF2B5EF4-FFF2-40B4-BE49-F238E27FC236}">
                <a16:creationId xmlns:a16="http://schemas.microsoft.com/office/drawing/2014/main" id="{8E52381F-D1A4-4B36-A37F-4F519EC7B24F}"/>
              </a:ext>
            </a:extLst>
          </p:cNvPr>
          <p:cNvSpPr txBox="1">
            <a:spLocks/>
          </p:cNvSpPr>
          <p:nvPr/>
        </p:nvSpPr>
        <p:spPr>
          <a:xfrm>
            <a:off x="584200" y="1831937"/>
            <a:ext cx="1828800" cy="991041"/>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New generation of business agents</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B2B</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B2C, B2E</a:t>
            </a:r>
          </a:p>
        </p:txBody>
      </p:sp>
      <p:sp>
        <p:nvSpPr>
          <p:cNvPr id="8" name="Title 1">
            <a:extLst>
              <a:ext uri="{FF2B5EF4-FFF2-40B4-BE49-F238E27FC236}">
                <a16:creationId xmlns:a16="http://schemas.microsoft.com/office/drawing/2014/main" id="{F7F98538-E934-4E1A-8AF3-94C2FF51526D}"/>
              </a:ext>
            </a:extLst>
          </p:cNvPr>
          <p:cNvSpPr txBox="1">
            <a:spLocks/>
          </p:cNvSpPr>
          <p:nvPr/>
        </p:nvSpPr>
        <p:spPr>
          <a:xfrm>
            <a:off x="2774404" y="1831937"/>
            <a:ext cx="1828800" cy="1157240"/>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Person, object, and activity detection</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Retail, manufacturing</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security</a:t>
            </a:r>
          </a:p>
        </p:txBody>
      </p:sp>
      <p:pic>
        <p:nvPicPr>
          <p:cNvPr id="3" name="Picture 2">
            <a:extLst>
              <a:ext uri="{FF2B5EF4-FFF2-40B4-BE49-F238E27FC236}">
                <a16:creationId xmlns:a16="http://schemas.microsoft.com/office/drawing/2014/main" id="{DBD98F27-0868-4F64-9E87-D2D28EE4982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4798" t="13278" r="47847" b="13278"/>
          <a:stretch/>
        </p:blipFill>
        <p:spPr>
          <a:xfrm>
            <a:off x="4964608"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1" name="Title 1">
            <a:extLst>
              <a:ext uri="{FF2B5EF4-FFF2-40B4-BE49-F238E27FC236}">
                <a16:creationId xmlns:a16="http://schemas.microsoft.com/office/drawing/2014/main" id="{6498C0A3-74FB-4C9B-981C-8C64578DC381}"/>
              </a:ext>
            </a:extLst>
          </p:cNvPr>
          <p:cNvSpPr txBox="1">
            <a:spLocks/>
          </p:cNvSpPr>
          <p:nvPr/>
        </p:nvSpPr>
        <p:spPr>
          <a:xfrm>
            <a:off x="4964608"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AI assisted professionals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Marketing, legal, financial</a:t>
            </a:r>
          </a:p>
        </p:txBody>
      </p:sp>
      <p:pic>
        <p:nvPicPr>
          <p:cNvPr id="15" name="Picture 14">
            <a:extLst>
              <a:ext uri="{FF2B5EF4-FFF2-40B4-BE49-F238E27FC236}">
                <a16:creationId xmlns:a16="http://schemas.microsoft.com/office/drawing/2014/main" id="{FEA06F64-14AA-42B3-8A14-A8B52EBB9CC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29744" r="26112"/>
          <a:stretch/>
        </p:blipFill>
        <p:spPr>
          <a:xfrm>
            <a:off x="9345017" y="3161984"/>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6" name="Title 1">
            <a:extLst>
              <a:ext uri="{FF2B5EF4-FFF2-40B4-BE49-F238E27FC236}">
                <a16:creationId xmlns:a16="http://schemas.microsoft.com/office/drawing/2014/main" id="{46ADADA9-DBB7-48C2-AD97-10DBE27A56DA}"/>
              </a:ext>
            </a:extLst>
          </p:cNvPr>
          <p:cNvSpPr txBox="1">
            <a:spLocks/>
          </p:cNvSpPr>
          <p:nvPr/>
        </p:nvSpPr>
        <p:spPr>
          <a:xfrm>
            <a:off x="9345017"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Autonomous </a:t>
            </a:r>
            <a:b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systems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Vehicles, networks, RPA</a:t>
            </a:r>
          </a:p>
        </p:txBody>
      </p:sp>
      <p:sp>
        <p:nvSpPr>
          <p:cNvPr id="4" name="Title 3">
            <a:extLst>
              <a:ext uri="{FF2B5EF4-FFF2-40B4-BE49-F238E27FC236}">
                <a16:creationId xmlns:a16="http://schemas.microsoft.com/office/drawing/2014/main" id="{63807945-B722-47D3-9E5A-5C44754770DE}"/>
              </a:ext>
            </a:extLst>
          </p:cNvPr>
          <p:cNvSpPr>
            <a:spLocks noGrp="1"/>
          </p:cNvSpPr>
          <p:nvPr>
            <p:ph type="title"/>
          </p:nvPr>
        </p:nvSpPr>
        <p:spPr>
          <a:xfrm>
            <a:off x="588263" y="457200"/>
            <a:ext cx="11018520" cy="553998"/>
          </a:xfrm>
        </p:spPr>
        <p:txBody>
          <a:bodyPr>
            <a:normAutofit fontScale="90000"/>
          </a:bodyPr>
          <a:lstStyle/>
          <a:p>
            <a:pPr lvl="0" fontAlgn="base">
              <a:defRPr/>
            </a:pPr>
            <a:r>
              <a:rPr lang="en-US"/>
              <a:t>ML/AI is core component of many applications</a:t>
            </a:r>
          </a:p>
        </p:txBody>
      </p:sp>
      <p:pic>
        <p:nvPicPr>
          <p:cNvPr id="11" name="Picture 10">
            <a:extLst>
              <a:ext uri="{FF2B5EF4-FFF2-40B4-BE49-F238E27FC236}">
                <a16:creationId xmlns:a16="http://schemas.microsoft.com/office/drawing/2014/main" id="{E1805A60-7B82-45D4-A332-D33FBB904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4812" y="3162170"/>
            <a:ext cx="1828800" cy="2761486"/>
          </a:xfrm>
          <a:prstGeom prst="rect">
            <a:avLst/>
          </a:prstGeom>
          <a:solidFill>
            <a:schemeClr val="accent1"/>
          </a:solidFill>
          <a:ln>
            <a:noFill/>
          </a:ln>
          <a:effectLst>
            <a:outerShdw blurRad="88900" algn="ctr" rotWithShape="0">
              <a:prstClr val="black">
                <a:alpha val="30000"/>
              </a:prstClr>
            </a:outerShdw>
          </a:effectLst>
        </p:spPr>
      </p:pic>
      <p:sp>
        <p:nvSpPr>
          <p:cNvPr id="14" name="Title 1">
            <a:extLst>
              <a:ext uri="{FF2B5EF4-FFF2-40B4-BE49-F238E27FC236}">
                <a16:creationId xmlns:a16="http://schemas.microsoft.com/office/drawing/2014/main" id="{EF0E3260-9AFC-4978-9B48-F90C3AE426A8}"/>
              </a:ext>
            </a:extLst>
          </p:cNvPr>
          <p:cNvSpPr txBox="1">
            <a:spLocks/>
          </p:cNvSpPr>
          <p:nvPr/>
        </p:nvSpPr>
        <p:spPr>
          <a:xfrm>
            <a:off x="7154812"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Knowledge mining</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Documents, video</a:t>
            </a:r>
          </a:p>
        </p:txBody>
      </p:sp>
    </p:spTree>
    <p:extLst>
      <p:ext uri="{BB962C8B-B14F-4D97-AF65-F5344CB8AC3E}">
        <p14:creationId xmlns:p14="http://schemas.microsoft.com/office/powerpoint/2010/main" val="256776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600" fill="hold"/>
                                        <p:tgtEl>
                                          <p:spTgt spid="9"/>
                                        </p:tgtEl>
                                        <p:attrNameLst>
                                          <p:attrName>ppt_x</p:attrName>
                                        </p:attrNameLst>
                                      </p:cBhvr>
                                      <p:tavLst>
                                        <p:tav tm="0">
                                          <p:val>
                                            <p:strVal val="#ppt_x"/>
                                          </p:val>
                                        </p:tav>
                                        <p:tav tm="100000">
                                          <p:val>
                                            <p:strVal val="#ppt_x"/>
                                          </p:val>
                                        </p:tav>
                                      </p:tavLst>
                                    </p:anim>
                                    <p:anim calcmode="lin" valueType="num">
                                      <p:cBhvr additive="base">
                                        <p:cTn id="8" dur="6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600" fill="hold"/>
                                        <p:tgtEl>
                                          <p:spTgt spid="8"/>
                                        </p:tgtEl>
                                        <p:attrNameLst>
                                          <p:attrName>ppt_x</p:attrName>
                                        </p:attrNameLst>
                                      </p:cBhvr>
                                      <p:tavLst>
                                        <p:tav tm="0">
                                          <p:val>
                                            <p:strVal val="#ppt_x"/>
                                          </p:val>
                                        </p:tav>
                                        <p:tav tm="100000">
                                          <p:val>
                                            <p:strVal val="#ppt_x"/>
                                          </p:val>
                                        </p:tav>
                                      </p:tavLst>
                                    </p:anim>
                                    <p:anim calcmode="lin" valueType="num">
                                      <p:cBhvr additive="base">
                                        <p:cTn id="16" dur="6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600" fill="hold"/>
                                        <p:tgtEl>
                                          <p:spTgt spid="21"/>
                                        </p:tgtEl>
                                        <p:attrNameLst>
                                          <p:attrName>ppt_x</p:attrName>
                                        </p:attrNameLst>
                                      </p:cBhvr>
                                      <p:tavLst>
                                        <p:tav tm="0">
                                          <p:val>
                                            <p:strVal val="#ppt_x"/>
                                          </p:val>
                                        </p:tav>
                                        <p:tav tm="100000">
                                          <p:val>
                                            <p:strVal val="#ppt_x"/>
                                          </p:val>
                                        </p:tav>
                                      </p:tavLst>
                                    </p:anim>
                                    <p:anim calcmode="lin" valueType="num">
                                      <p:cBhvr additive="base">
                                        <p:cTn id="24" dur="6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600" fill="hold"/>
                                        <p:tgtEl>
                                          <p:spTgt spid="26"/>
                                        </p:tgtEl>
                                        <p:attrNameLst>
                                          <p:attrName>ppt_x</p:attrName>
                                        </p:attrNameLst>
                                      </p:cBhvr>
                                      <p:tavLst>
                                        <p:tav tm="0">
                                          <p:val>
                                            <p:strVal val="#ppt_x"/>
                                          </p:val>
                                        </p:tav>
                                        <p:tav tm="100000">
                                          <p:val>
                                            <p:strVal val="#ppt_x"/>
                                          </p:val>
                                        </p:tav>
                                      </p:tavLst>
                                    </p:anim>
                                    <p:anim calcmode="lin" valueType="num">
                                      <p:cBhvr additive="base">
                                        <p:cTn id="32" dur="6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3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600" fill="hold"/>
                                        <p:tgtEl>
                                          <p:spTgt spid="14"/>
                                        </p:tgtEl>
                                        <p:attrNameLst>
                                          <p:attrName>ppt_x</p:attrName>
                                        </p:attrNameLst>
                                      </p:cBhvr>
                                      <p:tavLst>
                                        <p:tav tm="0">
                                          <p:val>
                                            <p:strVal val="#ppt_x"/>
                                          </p:val>
                                        </p:tav>
                                        <p:tav tm="100000">
                                          <p:val>
                                            <p:strVal val="#ppt_x"/>
                                          </p:val>
                                        </p:tav>
                                      </p:tavLst>
                                    </p:anim>
                                    <p:anim calcmode="lin" valueType="num">
                                      <p:cBhvr additive="base">
                                        <p:cTn id="4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1" grpId="0"/>
      <p:bldP spid="26"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4F8DF-6FCD-4D81-9737-D381FBF281BC}"/>
              </a:ext>
            </a:extLst>
          </p:cNvPr>
          <p:cNvSpPr>
            <a:spLocks noGrp="1"/>
          </p:cNvSpPr>
          <p:nvPr>
            <p:ph type="ctrTitle"/>
          </p:nvPr>
        </p:nvSpPr>
        <p:spPr/>
        <p:txBody>
          <a:bodyPr/>
          <a:lstStyle/>
          <a:p>
            <a:r>
              <a:rPr lang="en-IN" dirty="0"/>
              <a:t>Azure ML Services </a:t>
            </a:r>
          </a:p>
        </p:txBody>
      </p:sp>
      <p:sp>
        <p:nvSpPr>
          <p:cNvPr id="4" name="Subtitle 3">
            <a:extLst>
              <a:ext uri="{FF2B5EF4-FFF2-40B4-BE49-F238E27FC236}">
                <a16:creationId xmlns:a16="http://schemas.microsoft.com/office/drawing/2014/main" id="{004439BF-447D-4714-83EF-375ACC92A85B}"/>
              </a:ext>
            </a:extLst>
          </p:cNvPr>
          <p:cNvSpPr>
            <a:spLocks noGrp="1"/>
          </p:cNvSpPr>
          <p:nvPr>
            <p:ph type="subTitle" idx="1"/>
          </p:nvPr>
        </p:nvSpPr>
        <p:spPr/>
        <p:txBody>
          <a:bodyPr/>
          <a:lstStyle/>
          <a:p>
            <a:r>
              <a:rPr lang="en-IN" dirty="0"/>
              <a:t>Solutions for every possible requirement</a:t>
            </a:r>
          </a:p>
        </p:txBody>
      </p:sp>
    </p:spTree>
    <p:extLst>
      <p:ext uri="{BB962C8B-B14F-4D97-AF65-F5344CB8AC3E}">
        <p14:creationId xmlns:p14="http://schemas.microsoft.com/office/powerpoint/2010/main" val="3456891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32064" y="1837941"/>
            <a:ext cx="4059935" cy="50200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2963" y="411098"/>
            <a:ext cx="6196977" cy="29463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86967" y="1642236"/>
            <a:ext cx="3818077" cy="27952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10196" y="2132583"/>
            <a:ext cx="1745322" cy="27686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10196" y="2617597"/>
            <a:ext cx="4547577" cy="25768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986967" y="3103752"/>
            <a:ext cx="3878275" cy="27952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86967" y="3591433"/>
            <a:ext cx="2057222" cy="21539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10196" y="4079113"/>
            <a:ext cx="3017481" cy="27952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00823" y="4567935"/>
            <a:ext cx="6980999" cy="246380"/>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10196" y="5064378"/>
            <a:ext cx="1012532" cy="20396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986967" y="5541771"/>
            <a:ext cx="3000578" cy="27683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86967" y="6026772"/>
            <a:ext cx="4846650" cy="27951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58723" y="1554480"/>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5" name="object 15"/>
          <p:cNvSpPr/>
          <p:nvPr/>
        </p:nvSpPr>
        <p:spPr>
          <a:xfrm>
            <a:off x="582955" y="1641855"/>
            <a:ext cx="51955" cy="14300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458723" y="2040635"/>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7" name="object 17"/>
          <p:cNvSpPr/>
          <p:nvPr/>
        </p:nvSpPr>
        <p:spPr>
          <a:xfrm>
            <a:off x="569264" y="2128901"/>
            <a:ext cx="87744" cy="142112"/>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458723" y="2526792"/>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9" name="object 19"/>
          <p:cNvSpPr/>
          <p:nvPr/>
        </p:nvSpPr>
        <p:spPr>
          <a:xfrm>
            <a:off x="571703" y="2615057"/>
            <a:ext cx="84518" cy="144525"/>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458723" y="301294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1" name="object 21"/>
          <p:cNvSpPr/>
          <p:nvPr/>
        </p:nvSpPr>
        <p:spPr>
          <a:xfrm>
            <a:off x="563257" y="3103626"/>
            <a:ext cx="105968" cy="139826"/>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458723" y="3499103"/>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3" name="object 23"/>
          <p:cNvSpPr/>
          <p:nvPr/>
        </p:nvSpPr>
        <p:spPr>
          <a:xfrm>
            <a:off x="574827" y="3589782"/>
            <a:ext cx="82562" cy="142366"/>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458723" y="3985259"/>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5" name="object 25"/>
          <p:cNvSpPr/>
          <p:nvPr/>
        </p:nvSpPr>
        <p:spPr>
          <a:xfrm>
            <a:off x="569777" y="4073652"/>
            <a:ext cx="93759" cy="144653"/>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458723" y="4471415"/>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7" name="object 27"/>
          <p:cNvSpPr/>
          <p:nvPr/>
        </p:nvSpPr>
        <p:spPr>
          <a:xfrm>
            <a:off x="569620" y="4562221"/>
            <a:ext cx="93383" cy="139827"/>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458723" y="4957571"/>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39">
            <a:solidFill>
              <a:srgbClr val="0078D6"/>
            </a:solidFill>
          </a:ln>
        </p:spPr>
        <p:txBody>
          <a:bodyPr wrap="square" lIns="0" tIns="0" rIns="0" bIns="0" rtlCol="0"/>
          <a:lstStyle/>
          <a:p>
            <a:endParaRPr/>
          </a:p>
        </p:txBody>
      </p:sp>
      <p:sp>
        <p:nvSpPr>
          <p:cNvPr id="29" name="object 29"/>
          <p:cNvSpPr/>
          <p:nvPr/>
        </p:nvSpPr>
        <p:spPr>
          <a:xfrm>
            <a:off x="568591" y="5046090"/>
            <a:ext cx="93192" cy="144398"/>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458723" y="544372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83"/>
                </a:lnTo>
                <a:lnTo>
                  <a:pt x="285033" y="248465"/>
                </a:lnTo>
                <a:lnTo>
                  <a:pt x="250887" y="282280"/>
                </a:lnTo>
                <a:lnTo>
                  <a:pt x="207588" y="304456"/>
                </a:lnTo>
                <a:lnTo>
                  <a:pt x="157734" y="312420"/>
                </a:lnTo>
                <a:lnTo>
                  <a:pt x="107879" y="304456"/>
                </a:lnTo>
                <a:lnTo>
                  <a:pt x="64580" y="282280"/>
                </a:lnTo>
                <a:lnTo>
                  <a:pt x="30434" y="248465"/>
                </a:lnTo>
                <a:lnTo>
                  <a:pt x="8041" y="205583"/>
                </a:lnTo>
                <a:lnTo>
                  <a:pt x="0" y="156210"/>
                </a:lnTo>
                <a:close/>
              </a:path>
            </a:pathLst>
          </a:custGeom>
          <a:ln w="15240">
            <a:solidFill>
              <a:srgbClr val="0078D6"/>
            </a:solidFill>
          </a:ln>
        </p:spPr>
        <p:txBody>
          <a:bodyPr wrap="square" lIns="0" tIns="0" rIns="0" bIns="0" rtlCol="0"/>
          <a:lstStyle/>
          <a:p>
            <a:endParaRPr/>
          </a:p>
        </p:txBody>
      </p:sp>
      <p:sp>
        <p:nvSpPr>
          <p:cNvPr id="31" name="object 31"/>
          <p:cNvSpPr/>
          <p:nvPr/>
        </p:nvSpPr>
        <p:spPr>
          <a:xfrm>
            <a:off x="568096" y="5532246"/>
            <a:ext cx="93597" cy="144627"/>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463295" y="5929884"/>
            <a:ext cx="315595" cy="314325"/>
          </a:xfrm>
          <a:custGeom>
            <a:avLst/>
            <a:gdLst/>
            <a:ahLst/>
            <a:cxnLst/>
            <a:rect l="l" t="t" r="r" b="b"/>
            <a:pathLst>
              <a:path w="315595" h="314325">
                <a:moveTo>
                  <a:pt x="0" y="156971"/>
                </a:moveTo>
                <a:lnTo>
                  <a:pt x="8041" y="107357"/>
                </a:lnTo>
                <a:lnTo>
                  <a:pt x="30434" y="64267"/>
                </a:lnTo>
                <a:lnTo>
                  <a:pt x="64580" y="30287"/>
                </a:lnTo>
                <a:lnTo>
                  <a:pt x="107879" y="8002"/>
                </a:lnTo>
                <a:lnTo>
                  <a:pt x="157734" y="0"/>
                </a:lnTo>
                <a:lnTo>
                  <a:pt x="207588" y="8002"/>
                </a:lnTo>
                <a:lnTo>
                  <a:pt x="250887" y="30287"/>
                </a:lnTo>
                <a:lnTo>
                  <a:pt x="285033" y="64267"/>
                </a:lnTo>
                <a:lnTo>
                  <a:pt x="307426" y="107357"/>
                </a:lnTo>
                <a:lnTo>
                  <a:pt x="315468" y="156971"/>
                </a:lnTo>
                <a:lnTo>
                  <a:pt x="307426" y="206586"/>
                </a:lnTo>
                <a:lnTo>
                  <a:pt x="285033" y="249676"/>
                </a:lnTo>
                <a:lnTo>
                  <a:pt x="250887" y="283656"/>
                </a:lnTo>
                <a:lnTo>
                  <a:pt x="207588" y="305941"/>
                </a:lnTo>
                <a:lnTo>
                  <a:pt x="157734" y="313943"/>
                </a:lnTo>
                <a:lnTo>
                  <a:pt x="107879" y="305941"/>
                </a:lnTo>
                <a:lnTo>
                  <a:pt x="64580" y="283656"/>
                </a:lnTo>
                <a:lnTo>
                  <a:pt x="30434" y="249676"/>
                </a:lnTo>
                <a:lnTo>
                  <a:pt x="8041" y="206586"/>
                </a:lnTo>
                <a:lnTo>
                  <a:pt x="0" y="156971"/>
                </a:lnTo>
                <a:close/>
              </a:path>
            </a:pathLst>
          </a:custGeom>
          <a:ln w="15240">
            <a:solidFill>
              <a:srgbClr val="0078D6"/>
            </a:solidFill>
          </a:ln>
        </p:spPr>
        <p:txBody>
          <a:bodyPr wrap="square" lIns="0" tIns="0" rIns="0" bIns="0" rtlCol="0"/>
          <a:lstStyle/>
          <a:p>
            <a:endParaRPr/>
          </a:p>
        </p:txBody>
      </p:sp>
      <p:sp>
        <p:nvSpPr>
          <p:cNvPr id="33" name="object 33"/>
          <p:cNvSpPr/>
          <p:nvPr/>
        </p:nvSpPr>
        <p:spPr>
          <a:xfrm>
            <a:off x="532599" y="6017729"/>
            <a:ext cx="176110" cy="145249"/>
          </a:xfrm>
          <a:prstGeom prst="rect">
            <a:avLst/>
          </a:prstGeom>
          <a:blipFill>
            <a:blip r:embed="rId2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1000"/>
                                        <p:tgtEl>
                                          <p:spTgt spid="22"/>
                                        </p:tgtEl>
                                      </p:cBhvr>
                                    </p:animEffect>
                                    <p:anim calcmode="lin" valueType="num">
                                      <p:cBhvr>
                                        <p:cTn id="108" dur="1000" fill="hold"/>
                                        <p:tgtEl>
                                          <p:spTgt spid="22"/>
                                        </p:tgtEl>
                                        <p:attrNameLst>
                                          <p:attrName>ppt_x</p:attrName>
                                        </p:attrNameLst>
                                      </p:cBhvr>
                                      <p:tavLst>
                                        <p:tav tm="0">
                                          <p:val>
                                            <p:strVal val="#ppt_x"/>
                                          </p:val>
                                        </p:tav>
                                        <p:tav tm="100000">
                                          <p:val>
                                            <p:strVal val="#ppt_x"/>
                                          </p:val>
                                        </p:tav>
                                      </p:tavLst>
                                    </p:anim>
                                    <p:anim calcmode="lin" valueType="num">
                                      <p:cBhvr>
                                        <p:cTn id="109" dur="1000" fill="hold"/>
                                        <p:tgtEl>
                                          <p:spTgt spid="2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anim calcmode="lin" valueType="num">
                                      <p:cBhvr>
                                        <p:cTn id="113" dur="1000" fill="hold"/>
                                        <p:tgtEl>
                                          <p:spTgt spid="23"/>
                                        </p:tgtEl>
                                        <p:attrNameLst>
                                          <p:attrName>ppt_x</p:attrName>
                                        </p:attrNameLst>
                                      </p:cBhvr>
                                      <p:tavLst>
                                        <p:tav tm="0">
                                          <p:val>
                                            <p:strVal val="#ppt_x"/>
                                          </p:val>
                                        </p:tav>
                                        <p:tav tm="100000">
                                          <p:val>
                                            <p:strVal val="#ppt_x"/>
                                          </p:val>
                                        </p:tav>
                                      </p:tavLst>
                                    </p:anim>
                                    <p:anim calcmode="lin" valueType="num">
                                      <p:cBhvr>
                                        <p:cTn id="114" dur="1000" fill="hold"/>
                                        <p:tgtEl>
                                          <p:spTgt spid="2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1000"/>
                                        <p:tgtEl>
                                          <p:spTgt spid="25"/>
                                        </p:tgtEl>
                                      </p:cBhvr>
                                    </p:animEffect>
                                    <p:anim calcmode="lin" valueType="num">
                                      <p:cBhvr>
                                        <p:cTn id="123" dur="1000" fill="hold"/>
                                        <p:tgtEl>
                                          <p:spTgt spid="25"/>
                                        </p:tgtEl>
                                        <p:attrNameLst>
                                          <p:attrName>ppt_x</p:attrName>
                                        </p:attrNameLst>
                                      </p:cBhvr>
                                      <p:tavLst>
                                        <p:tav tm="0">
                                          <p:val>
                                            <p:strVal val="#ppt_x"/>
                                          </p:val>
                                        </p:tav>
                                        <p:tav tm="100000">
                                          <p:val>
                                            <p:strVal val="#ppt_x"/>
                                          </p:val>
                                        </p:tav>
                                      </p:tavLst>
                                    </p:anim>
                                    <p:anim calcmode="lin" valueType="num">
                                      <p:cBhvr>
                                        <p:cTn id="124" dur="1000" fill="hold"/>
                                        <p:tgtEl>
                                          <p:spTgt spid="2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1000"/>
                                        <p:tgtEl>
                                          <p:spTgt spid="26"/>
                                        </p:tgtEl>
                                      </p:cBhvr>
                                    </p:animEffect>
                                    <p:anim calcmode="lin" valueType="num">
                                      <p:cBhvr>
                                        <p:cTn id="128" dur="1000" fill="hold"/>
                                        <p:tgtEl>
                                          <p:spTgt spid="26"/>
                                        </p:tgtEl>
                                        <p:attrNameLst>
                                          <p:attrName>ppt_x</p:attrName>
                                        </p:attrNameLst>
                                      </p:cBhvr>
                                      <p:tavLst>
                                        <p:tav tm="0">
                                          <p:val>
                                            <p:strVal val="#ppt_x"/>
                                          </p:val>
                                        </p:tav>
                                        <p:tav tm="100000">
                                          <p:val>
                                            <p:strVal val="#ppt_x"/>
                                          </p:val>
                                        </p:tav>
                                      </p:tavLst>
                                    </p:anim>
                                    <p:anim calcmode="lin" valueType="num">
                                      <p:cBhvr>
                                        <p:cTn id="129" dur="1000" fill="hold"/>
                                        <p:tgtEl>
                                          <p:spTgt spid="2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1000"/>
                                        <p:tgtEl>
                                          <p:spTgt spid="28"/>
                                        </p:tgtEl>
                                      </p:cBhvr>
                                    </p:animEffect>
                                    <p:anim calcmode="lin" valueType="num">
                                      <p:cBhvr>
                                        <p:cTn id="138" dur="1000" fill="hold"/>
                                        <p:tgtEl>
                                          <p:spTgt spid="28"/>
                                        </p:tgtEl>
                                        <p:attrNameLst>
                                          <p:attrName>ppt_x</p:attrName>
                                        </p:attrNameLst>
                                      </p:cBhvr>
                                      <p:tavLst>
                                        <p:tav tm="0">
                                          <p:val>
                                            <p:strVal val="#ppt_x"/>
                                          </p:val>
                                        </p:tav>
                                        <p:tav tm="100000">
                                          <p:val>
                                            <p:strVal val="#ppt_x"/>
                                          </p:val>
                                        </p:tav>
                                      </p:tavLst>
                                    </p:anim>
                                    <p:anim calcmode="lin" valueType="num">
                                      <p:cBhvr>
                                        <p:cTn id="139" dur="1000" fill="hold"/>
                                        <p:tgtEl>
                                          <p:spTgt spid="2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1000"/>
                                        <p:tgtEl>
                                          <p:spTgt spid="29"/>
                                        </p:tgtEl>
                                      </p:cBhvr>
                                    </p:animEffect>
                                    <p:anim calcmode="lin" valueType="num">
                                      <p:cBhvr>
                                        <p:cTn id="143" dur="1000" fill="hold"/>
                                        <p:tgtEl>
                                          <p:spTgt spid="29"/>
                                        </p:tgtEl>
                                        <p:attrNameLst>
                                          <p:attrName>ppt_x</p:attrName>
                                        </p:attrNameLst>
                                      </p:cBhvr>
                                      <p:tavLst>
                                        <p:tav tm="0">
                                          <p:val>
                                            <p:strVal val="#ppt_x"/>
                                          </p:val>
                                        </p:tav>
                                        <p:tav tm="100000">
                                          <p:val>
                                            <p:strVal val="#ppt_x"/>
                                          </p:val>
                                        </p:tav>
                                      </p:tavLst>
                                    </p:anim>
                                    <p:anim calcmode="lin" valueType="num">
                                      <p:cBhvr>
                                        <p:cTn id="144" dur="1000" fill="hold"/>
                                        <p:tgtEl>
                                          <p:spTgt spid="29"/>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anim calcmode="lin" valueType="num">
                                      <p:cBhvr>
                                        <p:cTn id="148" dur="1000" fill="hold"/>
                                        <p:tgtEl>
                                          <p:spTgt spid="30"/>
                                        </p:tgtEl>
                                        <p:attrNameLst>
                                          <p:attrName>ppt_x</p:attrName>
                                        </p:attrNameLst>
                                      </p:cBhvr>
                                      <p:tavLst>
                                        <p:tav tm="0">
                                          <p:val>
                                            <p:strVal val="#ppt_x"/>
                                          </p:val>
                                        </p:tav>
                                        <p:tav tm="100000">
                                          <p:val>
                                            <p:strVal val="#ppt_x"/>
                                          </p:val>
                                        </p:tav>
                                      </p:tavLst>
                                    </p:anim>
                                    <p:anim calcmode="lin" valueType="num">
                                      <p:cBhvr>
                                        <p:cTn id="149" dur="1000" fill="hold"/>
                                        <p:tgtEl>
                                          <p:spTgt spid="3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1000"/>
                                        <p:tgtEl>
                                          <p:spTgt spid="31"/>
                                        </p:tgtEl>
                                      </p:cBhvr>
                                    </p:animEffect>
                                    <p:anim calcmode="lin" valueType="num">
                                      <p:cBhvr>
                                        <p:cTn id="153" dur="1000" fill="hold"/>
                                        <p:tgtEl>
                                          <p:spTgt spid="31"/>
                                        </p:tgtEl>
                                        <p:attrNameLst>
                                          <p:attrName>ppt_x</p:attrName>
                                        </p:attrNameLst>
                                      </p:cBhvr>
                                      <p:tavLst>
                                        <p:tav tm="0">
                                          <p:val>
                                            <p:strVal val="#ppt_x"/>
                                          </p:val>
                                        </p:tav>
                                        <p:tav tm="100000">
                                          <p:val>
                                            <p:strVal val="#ppt_x"/>
                                          </p:val>
                                        </p:tav>
                                      </p:tavLst>
                                    </p:anim>
                                    <p:anim calcmode="lin" valueType="num">
                                      <p:cBhvr>
                                        <p:cTn id="154" dur="1000" fill="hold"/>
                                        <p:tgtEl>
                                          <p:spTgt spid="31"/>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1000"/>
                                        <p:tgtEl>
                                          <p:spTgt spid="33"/>
                                        </p:tgtEl>
                                      </p:cBhvr>
                                    </p:animEffect>
                                    <p:anim calcmode="lin" valueType="num">
                                      <p:cBhvr>
                                        <p:cTn id="163" dur="1000" fill="hold"/>
                                        <p:tgtEl>
                                          <p:spTgt spid="33"/>
                                        </p:tgtEl>
                                        <p:attrNameLst>
                                          <p:attrName>ppt_x</p:attrName>
                                        </p:attrNameLst>
                                      </p:cBhvr>
                                      <p:tavLst>
                                        <p:tav tm="0">
                                          <p:val>
                                            <p:strVal val="#ppt_x"/>
                                          </p:val>
                                        </p:tav>
                                        <p:tav tm="100000">
                                          <p:val>
                                            <p:strVal val="#ppt_x"/>
                                          </p:val>
                                        </p:tav>
                                      </p:tavLst>
                                    </p:anim>
                                    <p:anim calcmode="lin" valueType="num">
                                      <p:cBhvr>
                                        <p:cTn id="16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575" y="323469"/>
            <a:ext cx="11272520" cy="696595"/>
          </a:xfrm>
          <a:prstGeom prst="rect">
            <a:avLst/>
          </a:prstGeom>
        </p:spPr>
        <p:txBody>
          <a:bodyPr vert="horz" wrap="square" lIns="0" tIns="12700" rIns="0" bIns="0" rtlCol="0">
            <a:spAutoFit/>
          </a:bodyPr>
          <a:lstStyle/>
          <a:p>
            <a:pPr marL="12700">
              <a:lnSpc>
                <a:spcPct val="100000"/>
              </a:lnSpc>
              <a:spcBef>
                <a:spcPts val="100"/>
              </a:spcBef>
              <a:tabLst>
                <a:tab pos="11258550" algn="l"/>
              </a:tabLst>
            </a:pPr>
            <a:r>
              <a:rPr sz="4400" b="0" u="sng" spc="-95" dirty="0">
                <a:solidFill>
                  <a:srgbClr val="000000"/>
                </a:solidFill>
                <a:uFill>
                  <a:solidFill>
                    <a:srgbClr val="000000"/>
                  </a:solidFill>
                </a:uFill>
                <a:latin typeface="Segoe UI"/>
                <a:cs typeface="Segoe UI"/>
              </a:rPr>
              <a:t>Integration </a:t>
            </a:r>
            <a:r>
              <a:rPr sz="4400" b="0" u="sng" spc="-75" dirty="0">
                <a:solidFill>
                  <a:srgbClr val="000000"/>
                </a:solidFill>
                <a:uFill>
                  <a:solidFill>
                    <a:srgbClr val="000000"/>
                  </a:solidFill>
                </a:uFill>
                <a:latin typeface="Segoe UI"/>
                <a:cs typeface="Segoe UI"/>
              </a:rPr>
              <a:t>with </a:t>
            </a:r>
            <a:r>
              <a:rPr sz="4400" b="0" u="sng" spc="-90" dirty="0">
                <a:solidFill>
                  <a:srgbClr val="000000"/>
                </a:solidFill>
                <a:uFill>
                  <a:solidFill>
                    <a:srgbClr val="000000"/>
                  </a:solidFill>
                </a:uFill>
                <a:latin typeface="Segoe UI"/>
                <a:cs typeface="Segoe UI"/>
              </a:rPr>
              <a:t>Azure</a:t>
            </a:r>
            <a:r>
              <a:rPr sz="4400" b="0" u="sng" spc="-595" dirty="0">
                <a:solidFill>
                  <a:srgbClr val="000000"/>
                </a:solidFill>
                <a:uFill>
                  <a:solidFill>
                    <a:srgbClr val="000000"/>
                  </a:solidFill>
                </a:uFill>
                <a:latin typeface="Segoe UI"/>
                <a:cs typeface="Segoe UI"/>
              </a:rPr>
              <a:t> </a:t>
            </a:r>
            <a:r>
              <a:rPr sz="4400" b="0" u="sng" spc="-70" dirty="0">
                <a:solidFill>
                  <a:srgbClr val="000000"/>
                </a:solidFill>
                <a:uFill>
                  <a:solidFill>
                    <a:srgbClr val="000000"/>
                  </a:solidFill>
                </a:uFill>
                <a:latin typeface="Segoe UI"/>
                <a:cs typeface="Segoe UI"/>
              </a:rPr>
              <a:t>services	</a:t>
            </a:r>
            <a:endParaRPr sz="4400">
              <a:latin typeface="Segoe UI"/>
              <a:cs typeface="Segoe UI"/>
            </a:endParaRPr>
          </a:p>
        </p:txBody>
      </p:sp>
      <p:sp>
        <p:nvSpPr>
          <p:cNvPr id="3" name="object 3"/>
          <p:cNvSpPr txBox="1">
            <a:spLocks noGrp="1"/>
          </p:cNvSpPr>
          <p:nvPr>
            <p:ph idx="1"/>
          </p:nvPr>
        </p:nvSpPr>
        <p:spPr>
          <a:xfrm>
            <a:off x="3998874" y="1825625"/>
            <a:ext cx="7354926" cy="2208424"/>
          </a:xfrm>
          <a:prstGeom prst="rect">
            <a:avLst/>
          </a:prstGeom>
        </p:spPr>
        <p:txBody>
          <a:bodyPr vert="horz" wrap="square" lIns="0" tIns="61594" rIns="0" bIns="0" rtlCol="0">
            <a:spAutoFit/>
          </a:bodyPr>
          <a:lstStyle/>
          <a:p>
            <a:pPr marL="12700" marR="5080">
              <a:lnSpc>
                <a:spcPct val="90000"/>
              </a:lnSpc>
              <a:spcBef>
                <a:spcPts val="484"/>
              </a:spcBef>
            </a:pPr>
            <a:r>
              <a:rPr spc="-10" dirty="0"/>
              <a:t>Azure </a:t>
            </a:r>
            <a:r>
              <a:rPr spc="-5" dirty="0"/>
              <a:t>and </a:t>
            </a:r>
            <a:r>
              <a:rPr spc="-40" dirty="0"/>
              <a:t>Power </a:t>
            </a:r>
            <a:r>
              <a:rPr spc="-5" dirty="0"/>
              <a:t>BI have the </a:t>
            </a:r>
            <a:r>
              <a:rPr dirty="0"/>
              <a:t>built-in  connectivity and integration to </a:t>
            </a:r>
            <a:r>
              <a:rPr spc="-5" dirty="0"/>
              <a:t>bring business  intelligence </a:t>
            </a:r>
            <a:r>
              <a:rPr spc="20" dirty="0"/>
              <a:t>efforts </a:t>
            </a:r>
            <a:r>
              <a:rPr dirty="0"/>
              <a:t>to</a:t>
            </a:r>
            <a:r>
              <a:rPr spc="-65" dirty="0"/>
              <a:t> </a:t>
            </a:r>
            <a:r>
              <a:rPr spc="-5" dirty="0"/>
              <a:t>life</a:t>
            </a:r>
          </a:p>
          <a:p>
            <a:pPr marL="12700" marR="8890">
              <a:lnSpc>
                <a:spcPts val="3460"/>
              </a:lnSpc>
              <a:spcBef>
                <a:spcPts val="820"/>
              </a:spcBef>
            </a:pPr>
            <a:r>
              <a:rPr spc="-5" dirty="0"/>
              <a:t>Integration </a:t>
            </a:r>
            <a:r>
              <a:rPr dirty="0"/>
              <a:t>can be achieved without </a:t>
            </a:r>
            <a:r>
              <a:rPr spc="-5" dirty="0"/>
              <a:t>the need  </a:t>
            </a:r>
            <a:r>
              <a:rPr dirty="0"/>
              <a:t>to </a:t>
            </a:r>
            <a:r>
              <a:rPr spc="-5" dirty="0"/>
              <a:t>develop </a:t>
            </a:r>
            <a:r>
              <a:rPr dirty="0"/>
              <a:t>complex</a:t>
            </a:r>
            <a:r>
              <a:rPr spc="-60" dirty="0"/>
              <a:t> </a:t>
            </a:r>
            <a:r>
              <a:rPr spc="-5" dirty="0"/>
              <a:t>solutions:</a:t>
            </a:r>
          </a:p>
        </p:txBody>
      </p:sp>
      <p:sp>
        <p:nvSpPr>
          <p:cNvPr id="4" name="object 4"/>
          <p:cNvSpPr txBox="1"/>
          <p:nvPr/>
        </p:nvSpPr>
        <p:spPr>
          <a:xfrm>
            <a:off x="4159758" y="4168594"/>
            <a:ext cx="3600450" cy="1434465"/>
          </a:xfrm>
          <a:prstGeom prst="rect">
            <a:avLst/>
          </a:prstGeom>
        </p:spPr>
        <p:txBody>
          <a:bodyPr vert="horz" wrap="square" lIns="0" tIns="48895" rIns="0" bIns="0" rtlCol="0">
            <a:spAutoFit/>
          </a:bodyPr>
          <a:lstStyle/>
          <a:p>
            <a:pPr marL="248920" indent="-236220">
              <a:lnSpc>
                <a:spcPct val="100000"/>
              </a:lnSpc>
              <a:spcBef>
                <a:spcPts val="385"/>
              </a:spcBef>
              <a:buSzPct val="89583"/>
              <a:buFont typeface="Wingdings"/>
              <a:buChar char=""/>
              <a:tabLst>
                <a:tab pos="248920" algn="l"/>
              </a:tabLst>
            </a:pPr>
            <a:r>
              <a:rPr sz="2400" spc="-10" dirty="0">
                <a:latin typeface="Segoe UI"/>
                <a:cs typeface="Segoe UI"/>
              </a:rPr>
              <a:t>Direct</a:t>
            </a:r>
            <a:r>
              <a:rPr sz="2400" spc="20" dirty="0">
                <a:latin typeface="Segoe UI"/>
                <a:cs typeface="Segoe UI"/>
              </a:rPr>
              <a:t> </a:t>
            </a:r>
            <a:r>
              <a:rPr sz="2400" spc="-5" dirty="0">
                <a:latin typeface="Segoe UI"/>
                <a:cs typeface="Segoe UI"/>
              </a:rPr>
              <a:t>connect:</a:t>
            </a:r>
            <a:endParaRPr sz="2400">
              <a:latin typeface="Segoe UI"/>
              <a:cs typeface="Segoe UI"/>
            </a:endParaRPr>
          </a:p>
          <a:p>
            <a:pPr marL="515620" lvl="1" indent="-216535">
              <a:lnSpc>
                <a:spcPct val="100000"/>
              </a:lnSpc>
              <a:spcBef>
                <a:spcPts val="245"/>
              </a:spcBef>
              <a:buSzPct val="90000"/>
              <a:buFont typeface="Wingdings"/>
              <a:buChar char=""/>
              <a:tabLst>
                <a:tab pos="515620" algn="l"/>
              </a:tabLst>
            </a:pPr>
            <a:r>
              <a:rPr sz="2000" spc="-5" dirty="0">
                <a:latin typeface="Segoe UI"/>
                <a:cs typeface="Segoe UI"/>
              </a:rPr>
              <a:t>Azure SQL</a:t>
            </a:r>
            <a:r>
              <a:rPr sz="2000" spc="-40" dirty="0">
                <a:latin typeface="Segoe UI"/>
                <a:cs typeface="Segoe UI"/>
              </a:rPr>
              <a:t> </a:t>
            </a:r>
            <a:r>
              <a:rPr sz="2000" spc="-5" dirty="0">
                <a:latin typeface="Segoe UI"/>
                <a:cs typeface="Segoe UI"/>
              </a:rPr>
              <a:t>Database</a:t>
            </a:r>
            <a:endParaRPr sz="2000">
              <a:latin typeface="Segoe UI"/>
              <a:cs typeface="Segoe UI"/>
            </a:endParaRPr>
          </a:p>
          <a:p>
            <a:pPr marL="515620" lvl="1" indent="-216535">
              <a:lnSpc>
                <a:spcPct val="100000"/>
              </a:lnSpc>
              <a:spcBef>
                <a:spcPts val="240"/>
              </a:spcBef>
              <a:buSzPct val="90000"/>
              <a:buFont typeface="Wingdings"/>
              <a:buChar char=""/>
              <a:tabLst>
                <a:tab pos="515620" algn="l"/>
              </a:tabLst>
            </a:pPr>
            <a:r>
              <a:rPr sz="2000" spc="-5" dirty="0">
                <a:latin typeface="Segoe UI"/>
                <a:cs typeface="Segoe UI"/>
              </a:rPr>
              <a:t>Azure SQL Data</a:t>
            </a:r>
            <a:r>
              <a:rPr sz="2000" spc="-95" dirty="0">
                <a:latin typeface="Segoe UI"/>
                <a:cs typeface="Segoe UI"/>
              </a:rPr>
              <a:t> </a:t>
            </a:r>
            <a:r>
              <a:rPr sz="2000" spc="-10" dirty="0">
                <a:latin typeface="Segoe UI"/>
                <a:cs typeface="Segoe UI"/>
              </a:rPr>
              <a:t>Warehouse</a:t>
            </a:r>
            <a:endParaRPr sz="2000">
              <a:latin typeface="Segoe UI"/>
              <a:cs typeface="Segoe UI"/>
            </a:endParaRPr>
          </a:p>
          <a:p>
            <a:pPr marL="515620" lvl="1" indent="-216535">
              <a:lnSpc>
                <a:spcPct val="100000"/>
              </a:lnSpc>
              <a:spcBef>
                <a:spcPts val="240"/>
              </a:spcBef>
              <a:buSzPct val="90000"/>
              <a:buFont typeface="Wingdings"/>
              <a:buChar char=""/>
              <a:tabLst>
                <a:tab pos="515620" algn="l"/>
              </a:tabLst>
            </a:pPr>
            <a:r>
              <a:rPr sz="2000" spc="-5" dirty="0">
                <a:latin typeface="Segoe UI"/>
                <a:cs typeface="Segoe UI"/>
              </a:rPr>
              <a:t>Spark </a:t>
            </a:r>
            <a:r>
              <a:rPr sz="2000" dirty="0">
                <a:latin typeface="Segoe UI"/>
                <a:cs typeface="Segoe UI"/>
              </a:rPr>
              <a:t>on </a:t>
            </a:r>
            <a:r>
              <a:rPr sz="2000" spc="-5" dirty="0">
                <a:latin typeface="Segoe UI"/>
                <a:cs typeface="Segoe UI"/>
              </a:rPr>
              <a:t>Azure</a:t>
            </a:r>
            <a:r>
              <a:rPr sz="2000" spc="-65" dirty="0">
                <a:latin typeface="Segoe UI"/>
                <a:cs typeface="Segoe UI"/>
              </a:rPr>
              <a:t> </a:t>
            </a:r>
            <a:r>
              <a:rPr sz="2000" dirty="0">
                <a:latin typeface="Segoe UI"/>
                <a:cs typeface="Segoe UI"/>
              </a:rPr>
              <a:t>HDInsight</a:t>
            </a:r>
            <a:endParaRPr sz="2000">
              <a:latin typeface="Segoe UI"/>
              <a:cs typeface="Segoe UI"/>
            </a:endParaRPr>
          </a:p>
        </p:txBody>
      </p:sp>
      <p:sp>
        <p:nvSpPr>
          <p:cNvPr id="5" name="object 5"/>
          <p:cNvSpPr txBox="1"/>
          <p:nvPr/>
        </p:nvSpPr>
        <p:spPr>
          <a:xfrm>
            <a:off x="4159758" y="5612993"/>
            <a:ext cx="2618740" cy="391795"/>
          </a:xfrm>
          <a:prstGeom prst="rect">
            <a:avLst/>
          </a:prstGeom>
        </p:spPr>
        <p:txBody>
          <a:bodyPr vert="horz" wrap="square" lIns="0" tIns="12700" rIns="0" bIns="0" rtlCol="0">
            <a:spAutoFit/>
          </a:bodyPr>
          <a:lstStyle/>
          <a:p>
            <a:pPr marL="248920" indent="-236220">
              <a:lnSpc>
                <a:spcPct val="100000"/>
              </a:lnSpc>
              <a:spcBef>
                <a:spcPts val="100"/>
              </a:spcBef>
              <a:buSzPct val="89583"/>
              <a:buFont typeface="Wingdings"/>
              <a:buChar char=""/>
              <a:tabLst>
                <a:tab pos="248920" algn="l"/>
              </a:tabLst>
            </a:pPr>
            <a:r>
              <a:rPr sz="2400" spc="-20" dirty="0">
                <a:latin typeface="Segoe UI"/>
                <a:cs typeface="Segoe UI"/>
              </a:rPr>
              <a:t>Power </a:t>
            </a:r>
            <a:r>
              <a:rPr sz="2400" spc="-5" dirty="0">
                <a:latin typeface="Segoe UI"/>
                <a:cs typeface="Segoe UI"/>
              </a:rPr>
              <a:t>BI</a:t>
            </a:r>
            <a:r>
              <a:rPr sz="2400" spc="-55" dirty="0">
                <a:latin typeface="Segoe UI"/>
                <a:cs typeface="Segoe UI"/>
              </a:rPr>
              <a:t> </a:t>
            </a:r>
            <a:r>
              <a:rPr sz="2400" spc="-10" dirty="0">
                <a:latin typeface="Segoe UI"/>
                <a:cs typeface="Segoe UI"/>
              </a:rPr>
              <a:t>Desktop</a:t>
            </a:r>
            <a:endParaRPr sz="2400">
              <a:latin typeface="Segoe UI"/>
              <a:cs typeface="Segoe UI"/>
            </a:endParaRPr>
          </a:p>
        </p:txBody>
      </p:sp>
      <p:sp>
        <p:nvSpPr>
          <p:cNvPr id="6" name="object 6"/>
          <p:cNvSpPr txBox="1"/>
          <p:nvPr/>
        </p:nvSpPr>
        <p:spPr>
          <a:xfrm>
            <a:off x="4159758" y="6015938"/>
            <a:ext cx="6991350" cy="391160"/>
          </a:xfrm>
          <a:prstGeom prst="rect">
            <a:avLst/>
          </a:prstGeom>
        </p:spPr>
        <p:txBody>
          <a:bodyPr vert="horz" wrap="square" lIns="0" tIns="12700" rIns="0" bIns="0" rtlCol="0">
            <a:spAutoFit/>
          </a:bodyPr>
          <a:lstStyle/>
          <a:p>
            <a:pPr marL="248920" indent="-236220">
              <a:lnSpc>
                <a:spcPct val="100000"/>
              </a:lnSpc>
              <a:spcBef>
                <a:spcPts val="100"/>
              </a:spcBef>
              <a:buSzPct val="89583"/>
              <a:buFont typeface="Wingdings"/>
              <a:buChar char=""/>
              <a:tabLst>
                <a:tab pos="248920" algn="l"/>
              </a:tabLst>
            </a:pPr>
            <a:r>
              <a:rPr sz="2400" spc="-10" dirty="0">
                <a:latin typeface="Segoe UI"/>
                <a:cs typeface="Segoe UI"/>
              </a:rPr>
              <a:t>Real-time dashboards </a:t>
            </a:r>
            <a:r>
              <a:rPr sz="2400" dirty="0">
                <a:latin typeface="Segoe UI"/>
                <a:cs typeface="Segoe UI"/>
              </a:rPr>
              <a:t>with </a:t>
            </a:r>
            <a:r>
              <a:rPr sz="2400" spc="-10" dirty="0">
                <a:latin typeface="Segoe UI"/>
                <a:cs typeface="Segoe UI"/>
              </a:rPr>
              <a:t>Azure </a:t>
            </a:r>
            <a:r>
              <a:rPr sz="2400" spc="-20" dirty="0">
                <a:latin typeface="Segoe UI"/>
                <a:cs typeface="Segoe UI"/>
              </a:rPr>
              <a:t>Stream</a:t>
            </a:r>
            <a:r>
              <a:rPr sz="2400" spc="80" dirty="0">
                <a:latin typeface="Segoe UI"/>
                <a:cs typeface="Segoe UI"/>
              </a:rPr>
              <a:t> </a:t>
            </a:r>
            <a:r>
              <a:rPr sz="2400" spc="-5" dirty="0">
                <a:latin typeface="Segoe UI"/>
                <a:cs typeface="Segoe UI"/>
              </a:rPr>
              <a:t>Analytics</a:t>
            </a:r>
            <a:endParaRPr sz="2400">
              <a:latin typeface="Segoe UI"/>
              <a:cs typeface="Segoe UI"/>
            </a:endParaRPr>
          </a:p>
        </p:txBody>
      </p:sp>
      <p:sp>
        <p:nvSpPr>
          <p:cNvPr id="7" name="object 7"/>
          <p:cNvSpPr/>
          <p:nvPr/>
        </p:nvSpPr>
        <p:spPr>
          <a:xfrm>
            <a:off x="257962" y="1856559"/>
            <a:ext cx="3243580" cy="4624070"/>
          </a:xfrm>
          <a:custGeom>
            <a:avLst/>
            <a:gdLst/>
            <a:ahLst/>
            <a:cxnLst/>
            <a:rect l="l" t="t" r="r" b="b"/>
            <a:pathLst>
              <a:path w="3243579" h="4624070">
                <a:moveTo>
                  <a:pt x="0" y="4623816"/>
                </a:moveTo>
                <a:lnTo>
                  <a:pt x="3243072" y="4623816"/>
                </a:lnTo>
                <a:lnTo>
                  <a:pt x="3243072" y="0"/>
                </a:lnTo>
                <a:lnTo>
                  <a:pt x="0" y="0"/>
                </a:lnTo>
                <a:lnTo>
                  <a:pt x="0" y="4623816"/>
                </a:lnTo>
                <a:close/>
              </a:path>
            </a:pathLst>
          </a:custGeom>
          <a:solidFill>
            <a:srgbClr val="F1C712"/>
          </a:solidFill>
        </p:spPr>
        <p:txBody>
          <a:bodyPr wrap="square" lIns="0" tIns="0" rIns="0" bIns="0" rtlCol="0"/>
          <a:lstStyle/>
          <a:p>
            <a:endParaRPr/>
          </a:p>
        </p:txBody>
      </p:sp>
      <p:sp>
        <p:nvSpPr>
          <p:cNvPr id="8" name="object 8"/>
          <p:cNvSpPr/>
          <p:nvPr/>
        </p:nvSpPr>
        <p:spPr>
          <a:xfrm>
            <a:off x="1972055" y="5311140"/>
            <a:ext cx="457200" cy="490728"/>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911730" y="5773927"/>
            <a:ext cx="569595" cy="177800"/>
          </a:xfrm>
          <a:prstGeom prst="rect">
            <a:avLst/>
          </a:prstGeom>
        </p:spPr>
        <p:txBody>
          <a:bodyPr vert="horz" wrap="square" lIns="0" tIns="12065" rIns="0" bIns="0" rtlCol="0">
            <a:spAutoFit/>
          </a:bodyPr>
          <a:lstStyle/>
          <a:p>
            <a:pPr>
              <a:lnSpc>
                <a:spcPct val="100000"/>
              </a:lnSpc>
              <a:spcBef>
                <a:spcPts val="95"/>
              </a:spcBef>
            </a:pPr>
            <a:r>
              <a:rPr sz="1000" spc="-5" dirty="0">
                <a:latin typeface="Segoe UI"/>
                <a:cs typeface="Segoe UI"/>
              </a:rPr>
              <a:t>HDIn</a:t>
            </a:r>
            <a:r>
              <a:rPr sz="1000" spc="-10" dirty="0">
                <a:latin typeface="Segoe UI"/>
                <a:cs typeface="Segoe UI"/>
              </a:rPr>
              <a:t>sight</a:t>
            </a:r>
            <a:endParaRPr sz="1000">
              <a:latin typeface="Segoe UI"/>
              <a:cs typeface="Segoe UI"/>
            </a:endParaRPr>
          </a:p>
        </p:txBody>
      </p:sp>
      <p:sp>
        <p:nvSpPr>
          <p:cNvPr id="10" name="object 10"/>
          <p:cNvSpPr/>
          <p:nvPr/>
        </p:nvSpPr>
        <p:spPr>
          <a:xfrm>
            <a:off x="798576" y="4221479"/>
            <a:ext cx="457199" cy="490728"/>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811377" y="4715636"/>
            <a:ext cx="446405" cy="177800"/>
          </a:xfrm>
          <a:prstGeom prst="rect">
            <a:avLst/>
          </a:prstGeom>
        </p:spPr>
        <p:txBody>
          <a:bodyPr vert="horz" wrap="square" lIns="0" tIns="12065" rIns="0" bIns="0" rtlCol="0">
            <a:spAutoFit/>
          </a:bodyPr>
          <a:lstStyle/>
          <a:p>
            <a:pPr>
              <a:lnSpc>
                <a:spcPct val="100000"/>
              </a:lnSpc>
              <a:spcBef>
                <a:spcPts val="95"/>
              </a:spcBef>
            </a:pPr>
            <a:r>
              <a:rPr sz="1000" spc="-10" dirty="0">
                <a:latin typeface="Segoe UI"/>
                <a:cs typeface="Segoe UI"/>
              </a:rPr>
              <a:t>Sto</a:t>
            </a:r>
            <a:r>
              <a:rPr sz="1000" spc="-5" dirty="0">
                <a:latin typeface="Segoe UI"/>
                <a:cs typeface="Segoe UI"/>
              </a:rPr>
              <a:t>rage</a:t>
            </a:r>
            <a:endParaRPr sz="1000">
              <a:latin typeface="Segoe UI"/>
              <a:cs typeface="Segoe UI"/>
            </a:endParaRPr>
          </a:p>
        </p:txBody>
      </p:sp>
      <p:sp>
        <p:nvSpPr>
          <p:cNvPr id="12" name="object 12"/>
          <p:cNvSpPr/>
          <p:nvPr/>
        </p:nvSpPr>
        <p:spPr>
          <a:xfrm>
            <a:off x="1965960" y="2194560"/>
            <a:ext cx="457200" cy="490727"/>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2041905" y="2716783"/>
            <a:ext cx="318135" cy="314960"/>
          </a:xfrm>
          <a:prstGeom prst="rect">
            <a:avLst/>
          </a:prstGeom>
        </p:spPr>
        <p:txBody>
          <a:bodyPr vert="horz" wrap="square" lIns="0" tIns="29209" rIns="0" bIns="0" rtlCol="0">
            <a:spAutoFit/>
          </a:bodyPr>
          <a:lstStyle/>
          <a:p>
            <a:pPr marL="6985" marR="5080" indent="-7620">
              <a:lnSpc>
                <a:spcPts val="1080"/>
              </a:lnSpc>
              <a:spcBef>
                <a:spcPts val="229"/>
              </a:spcBef>
            </a:pPr>
            <a:r>
              <a:rPr sz="1000" spc="-5" dirty="0">
                <a:latin typeface="Segoe UI"/>
                <a:cs typeface="Segoe UI"/>
              </a:rPr>
              <a:t>Event  Hubs</a:t>
            </a:r>
            <a:endParaRPr sz="1000">
              <a:latin typeface="Segoe UI"/>
              <a:cs typeface="Segoe UI"/>
            </a:endParaRPr>
          </a:p>
        </p:txBody>
      </p:sp>
      <p:sp>
        <p:nvSpPr>
          <p:cNvPr id="14" name="object 14"/>
          <p:cNvSpPr/>
          <p:nvPr/>
        </p:nvSpPr>
        <p:spPr>
          <a:xfrm>
            <a:off x="755904" y="3174492"/>
            <a:ext cx="457200" cy="490728"/>
          </a:xfrm>
          <a:prstGeom prst="rect">
            <a:avLst/>
          </a:prstGeom>
          <a:blipFill>
            <a:blip r:embed="rId5" cstate="print"/>
            <a:stretch>
              <a:fillRect/>
            </a:stretch>
          </a:blipFill>
        </p:spPr>
        <p:txBody>
          <a:bodyPr wrap="square" lIns="0" tIns="0" rIns="0" bIns="0" rtlCol="0"/>
          <a:lstStyle/>
          <a:p>
            <a:endParaRPr/>
          </a:p>
        </p:txBody>
      </p:sp>
      <p:sp>
        <p:nvSpPr>
          <p:cNvPr id="15" name="object 15"/>
          <p:cNvSpPr txBox="1"/>
          <p:nvPr/>
        </p:nvSpPr>
        <p:spPr>
          <a:xfrm>
            <a:off x="755294" y="3693667"/>
            <a:ext cx="494665" cy="314960"/>
          </a:xfrm>
          <a:prstGeom prst="rect">
            <a:avLst/>
          </a:prstGeom>
        </p:spPr>
        <p:txBody>
          <a:bodyPr vert="horz" wrap="square" lIns="0" tIns="29209" rIns="0" bIns="0" rtlCol="0">
            <a:spAutoFit/>
          </a:bodyPr>
          <a:lstStyle/>
          <a:p>
            <a:pPr marR="5080" indent="2540">
              <a:lnSpc>
                <a:spcPts val="1080"/>
              </a:lnSpc>
              <a:spcBef>
                <a:spcPts val="229"/>
              </a:spcBef>
            </a:pPr>
            <a:r>
              <a:rPr sz="1000" dirty="0">
                <a:latin typeface="Segoe UI"/>
                <a:cs typeface="Segoe UI"/>
              </a:rPr>
              <a:t>M</a:t>
            </a:r>
            <a:r>
              <a:rPr sz="1000" spc="-5" dirty="0">
                <a:latin typeface="Segoe UI"/>
                <a:cs typeface="Segoe UI"/>
              </a:rPr>
              <a:t>a</a:t>
            </a:r>
            <a:r>
              <a:rPr sz="1000" spc="-15" dirty="0">
                <a:latin typeface="Segoe UI"/>
                <a:cs typeface="Segoe UI"/>
              </a:rPr>
              <a:t>c</a:t>
            </a:r>
            <a:r>
              <a:rPr sz="1000" spc="-5" dirty="0">
                <a:latin typeface="Segoe UI"/>
                <a:cs typeface="Segoe UI"/>
              </a:rPr>
              <a:t>hine  L</a:t>
            </a:r>
            <a:r>
              <a:rPr sz="1000" spc="-15" dirty="0">
                <a:latin typeface="Segoe UI"/>
                <a:cs typeface="Segoe UI"/>
              </a:rPr>
              <a:t>e</a:t>
            </a:r>
            <a:r>
              <a:rPr sz="1000" spc="-5" dirty="0">
                <a:latin typeface="Segoe UI"/>
                <a:cs typeface="Segoe UI"/>
              </a:rPr>
              <a:t>arning</a:t>
            </a:r>
            <a:endParaRPr sz="1000">
              <a:latin typeface="Segoe UI"/>
              <a:cs typeface="Segoe UI"/>
            </a:endParaRPr>
          </a:p>
        </p:txBody>
      </p:sp>
      <p:sp>
        <p:nvSpPr>
          <p:cNvPr id="16" name="object 16"/>
          <p:cNvSpPr/>
          <p:nvPr/>
        </p:nvSpPr>
        <p:spPr>
          <a:xfrm>
            <a:off x="1255775" y="4873752"/>
            <a:ext cx="457200" cy="490728"/>
          </a:xfrm>
          <a:prstGeom prst="rect">
            <a:avLst/>
          </a:prstGeom>
          <a:blipFill>
            <a:blip r:embed="rId6" cstate="print"/>
            <a:stretch>
              <a:fillRect/>
            </a:stretch>
          </a:blipFill>
        </p:spPr>
        <p:txBody>
          <a:bodyPr wrap="square" lIns="0" tIns="0" rIns="0" bIns="0" rtlCol="0"/>
          <a:lstStyle/>
          <a:p>
            <a:endParaRPr/>
          </a:p>
        </p:txBody>
      </p:sp>
      <p:sp>
        <p:nvSpPr>
          <p:cNvPr id="17" name="object 17"/>
          <p:cNvSpPr txBox="1"/>
          <p:nvPr/>
        </p:nvSpPr>
        <p:spPr>
          <a:xfrm>
            <a:off x="1196339" y="5428615"/>
            <a:ext cx="619125" cy="177800"/>
          </a:xfrm>
          <a:prstGeom prst="rect">
            <a:avLst/>
          </a:prstGeom>
        </p:spPr>
        <p:txBody>
          <a:bodyPr vert="horz" wrap="square" lIns="0" tIns="12065" rIns="0" bIns="0" rtlCol="0">
            <a:spAutoFit/>
          </a:bodyPr>
          <a:lstStyle/>
          <a:p>
            <a:pPr>
              <a:lnSpc>
                <a:spcPct val="100000"/>
              </a:lnSpc>
              <a:spcBef>
                <a:spcPts val="95"/>
              </a:spcBef>
            </a:pPr>
            <a:r>
              <a:rPr sz="1000" spc="-5" dirty="0">
                <a:latin typeface="Segoe UI"/>
                <a:cs typeface="Segoe UI"/>
              </a:rPr>
              <a:t>SQL</a:t>
            </a:r>
            <a:r>
              <a:rPr sz="1000" spc="-40" dirty="0">
                <a:latin typeface="Segoe UI"/>
                <a:cs typeface="Segoe UI"/>
              </a:rPr>
              <a:t> </a:t>
            </a:r>
            <a:r>
              <a:rPr sz="1000" spc="-10" dirty="0">
                <a:latin typeface="Segoe UI"/>
                <a:cs typeface="Segoe UI"/>
              </a:rPr>
              <a:t>Server</a:t>
            </a:r>
            <a:endParaRPr sz="1000">
              <a:latin typeface="Segoe UI"/>
              <a:cs typeface="Segoe UI"/>
            </a:endParaRPr>
          </a:p>
        </p:txBody>
      </p:sp>
      <p:sp>
        <p:nvSpPr>
          <p:cNvPr id="18" name="object 18"/>
          <p:cNvSpPr/>
          <p:nvPr/>
        </p:nvSpPr>
        <p:spPr>
          <a:xfrm>
            <a:off x="1239011" y="2296667"/>
            <a:ext cx="457200" cy="489203"/>
          </a:xfrm>
          <a:prstGeom prst="rect">
            <a:avLst/>
          </a:prstGeom>
          <a:blipFill>
            <a:blip r:embed="rId7" cstate="print"/>
            <a:stretch>
              <a:fillRect/>
            </a:stretch>
          </a:blipFill>
        </p:spPr>
        <p:txBody>
          <a:bodyPr wrap="square" lIns="0" tIns="0" rIns="0" bIns="0" rtlCol="0"/>
          <a:lstStyle/>
          <a:p>
            <a:endParaRPr/>
          </a:p>
        </p:txBody>
      </p:sp>
      <p:sp>
        <p:nvSpPr>
          <p:cNvPr id="19" name="object 19"/>
          <p:cNvSpPr txBox="1"/>
          <p:nvPr/>
        </p:nvSpPr>
        <p:spPr>
          <a:xfrm>
            <a:off x="1221028" y="2749423"/>
            <a:ext cx="507365" cy="314960"/>
          </a:xfrm>
          <a:prstGeom prst="rect">
            <a:avLst/>
          </a:prstGeom>
        </p:spPr>
        <p:txBody>
          <a:bodyPr vert="horz" wrap="square" lIns="0" tIns="12065" rIns="0" bIns="0" rtlCol="0">
            <a:spAutoFit/>
          </a:bodyPr>
          <a:lstStyle/>
          <a:p>
            <a:pPr marL="50165">
              <a:lnSpc>
                <a:spcPts val="1140"/>
              </a:lnSpc>
              <a:spcBef>
                <a:spcPts val="95"/>
              </a:spcBef>
            </a:pPr>
            <a:r>
              <a:rPr sz="1000" spc="-10" dirty="0">
                <a:latin typeface="Segoe UI"/>
                <a:cs typeface="Segoe UI"/>
              </a:rPr>
              <a:t>Stream</a:t>
            </a:r>
            <a:endParaRPr sz="1000">
              <a:latin typeface="Segoe UI"/>
              <a:cs typeface="Segoe UI"/>
            </a:endParaRPr>
          </a:p>
          <a:p>
            <a:pPr>
              <a:lnSpc>
                <a:spcPts val="1140"/>
              </a:lnSpc>
            </a:pPr>
            <a:r>
              <a:rPr sz="1000" spc="-5" dirty="0">
                <a:latin typeface="Segoe UI"/>
                <a:cs typeface="Segoe UI"/>
              </a:rPr>
              <a:t>An</a:t>
            </a:r>
            <a:r>
              <a:rPr sz="1000" spc="-10" dirty="0">
                <a:latin typeface="Segoe UI"/>
                <a:cs typeface="Segoe UI"/>
              </a:rPr>
              <a:t>al</a:t>
            </a:r>
            <a:r>
              <a:rPr sz="1000" spc="-15" dirty="0">
                <a:latin typeface="Segoe UI"/>
                <a:cs typeface="Segoe UI"/>
              </a:rPr>
              <a:t>y</a:t>
            </a:r>
            <a:r>
              <a:rPr sz="1000" spc="-5" dirty="0">
                <a:latin typeface="Segoe UI"/>
                <a:cs typeface="Segoe UI"/>
              </a:rPr>
              <a:t>t</a:t>
            </a:r>
            <a:r>
              <a:rPr sz="1000" spc="-10" dirty="0">
                <a:latin typeface="Segoe UI"/>
                <a:cs typeface="Segoe UI"/>
              </a:rPr>
              <a:t>ic</a:t>
            </a:r>
            <a:r>
              <a:rPr sz="1000" spc="-5" dirty="0">
                <a:latin typeface="Segoe UI"/>
                <a:cs typeface="Segoe UI"/>
              </a:rPr>
              <a:t>s</a:t>
            </a:r>
            <a:endParaRPr sz="1000">
              <a:latin typeface="Segoe UI"/>
              <a:cs typeface="Segoe UI"/>
            </a:endParaRPr>
          </a:p>
        </p:txBody>
      </p:sp>
      <p:sp>
        <p:nvSpPr>
          <p:cNvPr id="20" name="object 20"/>
          <p:cNvSpPr/>
          <p:nvPr/>
        </p:nvSpPr>
        <p:spPr>
          <a:xfrm>
            <a:off x="2450592" y="3677411"/>
            <a:ext cx="640080" cy="723900"/>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2464054" y="4375226"/>
            <a:ext cx="692785" cy="240029"/>
          </a:xfrm>
          <a:prstGeom prst="rect">
            <a:avLst/>
          </a:prstGeom>
        </p:spPr>
        <p:txBody>
          <a:bodyPr vert="horz" wrap="square" lIns="0" tIns="13335" rIns="0" bIns="0" rtlCol="0">
            <a:spAutoFit/>
          </a:bodyPr>
          <a:lstStyle/>
          <a:p>
            <a:pPr>
              <a:lnSpc>
                <a:spcPct val="100000"/>
              </a:lnSpc>
              <a:spcBef>
                <a:spcPts val="105"/>
              </a:spcBef>
            </a:pPr>
            <a:r>
              <a:rPr sz="1400" spc="-10" dirty="0">
                <a:latin typeface="Segoe UI"/>
                <a:cs typeface="Segoe UI"/>
              </a:rPr>
              <a:t>Power</a:t>
            </a:r>
            <a:r>
              <a:rPr sz="1400" spc="-80" dirty="0">
                <a:latin typeface="Segoe UI"/>
                <a:cs typeface="Segoe UI"/>
              </a:rPr>
              <a:t> </a:t>
            </a:r>
            <a:r>
              <a:rPr sz="1400" spc="-5" dirty="0">
                <a:latin typeface="Segoe UI"/>
                <a:cs typeface="Segoe UI"/>
              </a:rPr>
              <a:t>BI</a:t>
            </a:r>
            <a:endParaRPr sz="1400">
              <a:latin typeface="Segoe UI"/>
              <a:cs typeface="Segoe UI"/>
            </a:endParaRPr>
          </a:p>
        </p:txBody>
      </p:sp>
      <p:sp>
        <p:nvSpPr>
          <p:cNvPr id="22" name="object 22"/>
          <p:cNvSpPr/>
          <p:nvPr/>
        </p:nvSpPr>
        <p:spPr>
          <a:xfrm>
            <a:off x="1926208" y="3163061"/>
            <a:ext cx="281940" cy="332740"/>
          </a:xfrm>
          <a:custGeom>
            <a:avLst/>
            <a:gdLst/>
            <a:ahLst/>
            <a:cxnLst/>
            <a:rect l="l" t="t" r="r" b="b"/>
            <a:pathLst>
              <a:path w="281939" h="332739">
                <a:moveTo>
                  <a:pt x="194149" y="257005"/>
                </a:moveTo>
                <a:lnTo>
                  <a:pt x="164846" y="281432"/>
                </a:lnTo>
                <a:lnTo>
                  <a:pt x="281940" y="332613"/>
                </a:lnTo>
                <a:lnTo>
                  <a:pt x="267556" y="271652"/>
                </a:lnTo>
                <a:lnTo>
                  <a:pt x="206375" y="271652"/>
                </a:lnTo>
                <a:lnTo>
                  <a:pt x="194149" y="257005"/>
                </a:lnTo>
                <a:close/>
              </a:path>
              <a:path w="281939" h="332739">
                <a:moveTo>
                  <a:pt x="223377" y="232642"/>
                </a:moveTo>
                <a:lnTo>
                  <a:pt x="194149" y="257005"/>
                </a:lnTo>
                <a:lnTo>
                  <a:pt x="206375" y="271652"/>
                </a:lnTo>
                <a:lnTo>
                  <a:pt x="235585" y="247268"/>
                </a:lnTo>
                <a:lnTo>
                  <a:pt x="223377" y="232642"/>
                </a:lnTo>
                <a:close/>
              </a:path>
              <a:path w="281939" h="332739">
                <a:moveTo>
                  <a:pt x="252603" y="208279"/>
                </a:moveTo>
                <a:lnTo>
                  <a:pt x="223377" y="232642"/>
                </a:lnTo>
                <a:lnTo>
                  <a:pt x="235585" y="247268"/>
                </a:lnTo>
                <a:lnTo>
                  <a:pt x="206375" y="271652"/>
                </a:lnTo>
                <a:lnTo>
                  <a:pt x="267556" y="271652"/>
                </a:lnTo>
                <a:lnTo>
                  <a:pt x="252603" y="208279"/>
                </a:lnTo>
                <a:close/>
              </a:path>
              <a:path w="281939" h="332739">
                <a:moveTo>
                  <a:pt x="29210" y="0"/>
                </a:moveTo>
                <a:lnTo>
                  <a:pt x="0" y="24384"/>
                </a:lnTo>
                <a:lnTo>
                  <a:pt x="194149" y="257005"/>
                </a:lnTo>
                <a:lnTo>
                  <a:pt x="223377" y="232642"/>
                </a:lnTo>
                <a:lnTo>
                  <a:pt x="29210" y="0"/>
                </a:lnTo>
                <a:close/>
              </a:path>
            </a:pathLst>
          </a:custGeom>
          <a:solidFill>
            <a:srgbClr val="000000"/>
          </a:solidFill>
        </p:spPr>
        <p:txBody>
          <a:bodyPr wrap="square" lIns="0" tIns="0" rIns="0" bIns="0" rtlCol="0"/>
          <a:lstStyle/>
          <a:p>
            <a:endParaRPr/>
          </a:p>
        </p:txBody>
      </p:sp>
      <p:sp>
        <p:nvSpPr>
          <p:cNvPr id="23" name="object 23"/>
          <p:cNvSpPr/>
          <p:nvPr/>
        </p:nvSpPr>
        <p:spPr>
          <a:xfrm>
            <a:off x="1500377" y="4034028"/>
            <a:ext cx="541655" cy="114300"/>
          </a:xfrm>
          <a:custGeom>
            <a:avLst/>
            <a:gdLst/>
            <a:ahLst/>
            <a:cxnLst/>
            <a:rect l="l" t="t" r="r" b="b"/>
            <a:pathLst>
              <a:path w="541655" h="114300">
                <a:moveTo>
                  <a:pt x="427354" y="0"/>
                </a:moveTo>
                <a:lnTo>
                  <a:pt x="427354" y="114300"/>
                </a:lnTo>
                <a:lnTo>
                  <a:pt x="503554" y="76200"/>
                </a:lnTo>
                <a:lnTo>
                  <a:pt x="446404" y="76200"/>
                </a:lnTo>
                <a:lnTo>
                  <a:pt x="446404" y="38100"/>
                </a:lnTo>
                <a:lnTo>
                  <a:pt x="503554" y="38100"/>
                </a:lnTo>
                <a:lnTo>
                  <a:pt x="427354" y="0"/>
                </a:lnTo>
                <a:close/>
              </a:path>
              <a:path w="541655" h="114300">
                <a:moveTo>
                  <a:pt x="427354" y="38100"/>
                </a:moveTo>
                <a:lnTo>
                  <a:pt x="0" y="38100"/>
                </a:lnTo>
                <a:lnTo>
                  <a:pt x="0" y="76200"/>
                </a:lnTo>
                <a:lnTo>
                  <a:pt x="427354" y="76200"/>
                </a:lnTo>
                <a:lnTo>
                  <a:pt x="427354" y="38100"/>
                </a:lnTo>
                <a:close/>
              </a:path>
              <a:path w="541655" h="114300">
                <a:moveTo>
                  <a:pt x="503554" y="38100"/>
                </a:moveTo>
                <a:lnTo>
                  <a:pt x="446404" y="38100"/>
                </a:lnTo>
                <a:lnTo>
                  <a:pt x="446404" y="76200"/>
                </a:lnTo>
                <a:lnTo>
                  <a:pt x="503554" y="76200"/>
                </a:lnTo>
                <a:lnTo>
                  <a:pt x="541654" y="57150"/>
                </a:lnTo>
                <a:lnTo>
                  <a:pt x="503554" y="38100"/>
                </a:lnTo>
                <a:close/>
              </a:path>
            </a:pathLst>
          </a:custGeom>
          <a:solidFill>
            <a:srgbClr val="000000"/>
          </a:solidFill>
        </p:spPr>
        <p:txBody>
          <a:bodyPr wrap="square" lIns="0" tIns="0" rIns="0" bIns="0" rtlCol="0"/>
          <a:lstStyle/>
          <a:p>
            <a:endParaRPr/>
          </a:p>
        </p:txBody>
      </p:sp>
      <p:sp>
        <p:nvSpPr>
          <p:cNvPr id="24" name="object 24"/>
          <p:cNvSpPr/>
          <p:nvPr/>
        </p:nvSpPr>
        <p:spPr>
          <a:xfrm>
            <a:off x="1951608" y="4712970"/>
            <a:ext cx="310515" cy="394970"/>
          </a:xfrm>
          <a:custGeom>
            <a:avLst/>
            <a:gdLst/>
            <a:ahLst/>
            <a:cxnLst/>
            <a:rect l="l" t="t" r="r" b="b"/>
            <a:pathLst>
              <a:path w="310514" h="394970">
                <a:moveTo>
                  <a:pt x="225360" y="78977"/>
                </a:moveTo>
                <a:lnTo>
                  <a:pt x="0" y="371728"/>
                </a:lnTo>
                <a:lnTo>
                  <a:pt x="30226" y="394969"/>
                </a:lnTo>
                <a:lnTo>
                  <a:pt x="255571" y="102238"/>
                </a:lnTo>
                <a:lnTo>
                  <a:pt x="225360" y="78977"/>
                </a:lnTo>
                <a:close/>
              </a:path>
              <a:path w="310514" h="394970">
                <a:moveTo>
                  <a:pt x="297719" y="63880"/>
                </a:moveTo>
                <a:lnTo>
                  <a:pt x="236982" y="63880"/>
                </a:lnTo>
                <a:lnTo>
                  <a:pt x="267208" y="87121"/>
                </a:lnTo>
                <a:lnTo>
                  <a:pt x="255571" y="102238"/>
                </a:lnTo>
                <a:lnTo>
                  <a:pt x="285750" y="125475"/>
                </a:lnTo>
                <a:lnTo>
                  <a:pt x="297719" y="63880"/>
                </a:lnTo>
                <a:close/>
              </a:path>
              <a:path w="310514" h="394970">
                <a:moveTo>
                  <a:pt x="236982" y="63880"/>
                </a:moveTo>
                <a:lnTo>
                  <a:pt x="225360" y="78977"/>
                </a:lnTo>
                <a:lnTo>
                  <a:pt x="255571" y="102238"/>
                </a:lnTo>
                <a:lnTo>
                  <a:pt x="267208" y="87121"/>
                </a:lnTo>
                <a:lnTo>
                  <a:pt x="236982" y="63880"/>
                </a:lnTo>
                <a:close/>
              </a:path>
              <a:path w="310514" h="394970">
                <a:moveTo>
                  <a:pt x="310134" y="0"/>
                </a:moveTo>
                <a:lnTo>
                  <a:pt x="195199" y="55752"/>
                </a:lnTo>
                <a:lnTo>
                  <a:pt x="225360" y="78977"/>
                </a:lnTo>
                <a:lnTo>
                  <a:pt x="236982" y="63880"/>
                </a:lnTo>
                <a:lnTo>
                  <a:pt x="297719" y="63880"/>
                </a:lnTo>
                <a:lnTo>
                  <a:pt x="310134" y="0"/>
                </a:lnTo>
                <a:close/>
              </a:path>
            </a:pathLst>
          </a:custGeom>
          <a:solidFill>
            <a:srgbClr val="000000"/>
          </a:solidFill>
        </p:spPr>
        <p:txBody>
          <a:bodyPr wrap="square" lIns="0" tIns="0" rIns="0" bIns="0" rtlCol="0"/>
          <a:lstStyle/>
          <a:p>
            <a:endParaRPr/>
          </a:p>
        </p:txBody>
      </p:sp>
      <p:sp>
        <p:nvSpPr>
          <p:cNvPr id="25" name="object 25"/>
          <p:cNvSpPr/>
          <p:nvPr/>
        </p:nvSpPr>
        <p:spPr>
          <a:xfrm>
            <a:off x="8273795" y="4643628"/>
            <a:ext cx="3148965" cy="1043940"/>
          </a:xfrm>
          <a:custGeom>
            <a:avLst/>
            <a:gdLst/>
            <a:ahLst/>
            <a:cxnLst/>
            <a:rect l="l" t="t" r="r" b="b"/>
            <a:pathLst>
              <a:path w="3148965" h="1043939">
                <a:moveTo>
                  <a:pt x="0" y="1043940"/>
                </a:moveTo>
                <a:lnTo>
                  <a:pt x="3148583" y="1043940"/>
                </a:lnTo>
                <a:lnTo>
                  <a:pt x="3148583" y="0"/>
                </a:lnTo>
                <a:lnTo>
                  <a:pt x="0" y="0"/>
                </a:lnTo>
                <a:lnTo>
                  <a:pt x="0" y="1043940"/>
                </a:lnTo>
                <a:close/>
              </a:path>
            </a:pathLst>
          </a:custGeom>
          <a:solidFill>
            <a:srgbClr val="DDDDDD"/>
          </a:solidFill>
        </p:spPr>
        <p:txBody>
          <a:bodyPr wrap="square" lIns="0" tIns="0" rIns="0" bIns="0" rtlCol="0"/>
          <a:lstStyle/>
          <a:p>
            <a:endParaRPr/>
          </a:p>
        </p:txBody>
      </p:sp>
      <p:sp>
        <p:nvSpPr>
          <p:cNvPr id="26" name="object 26"/>
          <p:cNvSpPr/>
          <p:nvPr/>
        </p:nvSpPr>
        <p:spPr>
          <a:xfrm>
            <a:off x="8498585" y="4825238"/>
            <a:ext cx="516382" cy="162813"/>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9109709" y="4818253"/>
            <a:ext cx="2101088" cy="169799"/>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8765158" y="5062982"/>
            <a:ext cx="2160270" cy="171958"/>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8799194" y="5309870"/>
            <a:ext cx="2100706" cy="171958"/>
          </a:xfrm>
          <a:prstGeom prst="rect">
            <a:avLst/>
          </a:prstGeom>
          <a:blipFill>
            <a:blip r:embed="rId1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297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72922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Describing additional</a:t>
            </a:r>
            <a:r>
              <a:rPr sz="4400" b="0" spc="-385" dirty="0">
                <a:solidFill>
                  <a:srgbClr val="000000"/>
                </a:solidFill>
                <a:latin typeface="Segoe UI"/>
                <a:cs typeface="Segoe UI"/>
              </a:rPr>
              <a:t> </a:t>
            </a:r>
            <a:r>
              <a:rPr sz="4400" b="0" spc="-100" dirty="0">
                <a:solidFill>
                  <a:srgbClr val="000000"/>
                </a:solidFill>
                <a:latin typeface="Segoe UI"/>
                <a:cs typeface="Segoe UI"/>
              </a:rPr>
              <a:t>capabilities</a:t>
            </a:r>
            <a:endParaRPr sz="4400">
              <a:latin typeface="Segoe UI"/>
              <a:cs typeface="Segoe UI"/>
            </a:endParaRPr>
          </a:p>
        </p:txBody>
      </p:sp>
      <p:sp>
        <p:nvSpPr>
          <p:cNvPr id="4" name="object 4"/>
          <p:cNvSpPr txBox="1"/>
          <p:nvPr/>
        </p:nvSpPr>
        <p:spPr>
          <a:xfrm>
            <a:off x="440232" y="1116329"/>
            <a:ext cx="11265535" cy="4809490"/>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Running </a:t>
            </a:r>
            <a:r>
              <a:rPr sz="2400" b="0" dirty="0">
                <a:latin typeface="Segoe UI Light"/>
                <a:cs typeface="Segoe UI Light"/>
              </a:rPr>
              <a:t>R </a:t>
            </a:r>
            <a:r>
              <a:rPr sz="2400" b="0" spc="-5" dirty="0">
                <a:latin typeface="Segoe UI Light"/>
                <a:cs typeface="Segoe UI Light"/>
              </a:rPr>
              <a:t>and </a:t>
            </a:r>
            <a:r>
              <a:rPr sz="2400" b="0" dirty="0">
                <a:latin typeface="Segoe UI Light"/>
                <a:cs typeface="Segoe UI Light"/>
              </a:rPr>
              <a:t>Python</a:t>
            </a:r>
            <a:r>
              <a:rPr sz="2400" b="0" spc="45" dirty="0">
                <a:latin typeface="Segoe UI Light"/>
                <a:cs typeface="Segoe UI Light"/>
              </a:rPr>
              <a:t> </a:t>
            </a:r>
            <a:r>
              <a:rPr sz="2400" b="0" dirty="0">
                <a:latin typeface="Segoe UI Light"/>
                <a:cs typeface="Segoe UI Light"/>
              </a:rPr>
              <a:t>scripts</a:t>
            </a:r>
            <a:endParaRPr sz="2400">
              <a:latin typeface="Segoe UI Light"/>
              <a:cs typeface="Segoe UI Light"/>
            </a:endParaRPr>
          </a:p>
          <a:p>
            <a:pPr>
              <a:lnSpc>
                <a:spcPct val="100000"/>
              </a:lnSpc>
              <a:spcBef>
                <a:spcPts val="30"/>
              </a:spcBef>
            </a:pPr>
            <a:endParaRPr sz="2650">
              <a:latin typeface="Times New Roman"/>
              <a:cs typeface="Times New Roman"/>
            </a:endParaRPr>
          </a:p>
          <a:p>
            <a:pPr marL="4777105" marR="124460">
              <a:lnSpc>
                <a:spcPct val="90000"/>
              </a:lnSpc>
            </a:pPr>
            <a:r>
              <a:rPr sz="3200" b="0" dirty="0">
                <a:latin typeface="Segoe UI Light"/>
                <a:cs typeface="Segoe UI Light"/>
              </a:rPr>
              <a:t>R </a:t>
            </a:r>
            <a:r>
              <a:rPr sz="3200" b="0" spc="-5" dirty="0">
                <a:latin typeface="Segoe UI Light"/>
                <a:cs typeface="Segoe UI Light"/>
              </a:rPr>
              <a:t>Python scripts </a:t>
            </a:r>
            <a:r>
              <a:rPr sz="3200" b="0" dirty="0">
                <a:latin typeface="Segoe UI Light"/>
                <a:cs typeface="Segoe UI Light"/>
              </a:rPr>
              <a:t>can </a:t>
            </a:r>
            <a:r>
              <a:rPr sz="3200" b="0" spc="-5" dirty="0">
                <a:latin typeface="Segoe UI Light"/>
                <a:cs typeface="Segoe UI Light"/>
              </a:rPr>
              <a:t>be ran </a:t>
            </a:r>
            <a:r>
              <a:rPr sz="3200" b="0" spc="-10" dirty="0">
                <a:latin typeface="Segoe UI Light"/>
                <a:cs typeface="Segoe UI Light"/>
              </a:rPr>
              <a:t>directly </a:t>
            </a:r>
            <a:r>
              <a:rPr sz="3200" b="0" spc="-5" dirty="0">
                <a:latin typeface="Segoe UI Light"/>
                <a:cs typeface="Segoe UI Light"/>
              </a:rPr>
              <a:t>in  </a:t>
            </a:r>
            <a:r>
              <a:rPr sz="3200" b="0" spc="-40" dirty="0">
                <a:latin typeface="Segoe UI Light"/>
                <a:cs typeface="Segoe UI Light"/>
              </a:rPr>
              <a:t>Power </a:t>
            </a:r>
            <a:r>
              <a:rPr sz="3200" b="0" dirty="0">
                <a:latin typeface="Segoe UI Light"/>
                <a:cs typeface="Segoe UI Light"/>
              </a:rPr>
              <a:t>BI Desktop, and </a:t>
            </a:r>
            <a:r>
              <a:rPr sz="3200" b="0" spc="-10" dirty="0">
                <a:latin typeface="Segoe UI Light"/>
                <a:cs typeface="Segoe UI Light"/>
              </a:rPr>
              <a:t>resulting  </a:t>
            </a:r>
            <a:r>
              <a:rPr sz="3200" b="0" spc="-5" dirty="0">
                <a:latin typeface="Segoe UI Light"/>
                <a:cs typeface="Segoe UI Light"/>
              </a:rPr>
              <a:t>datasets </a:t>
            </a:r>
            <a:r>
              <a:rPr sz="3200" b="0" spc="15" dirty="0">
                <a:latin typeface="Segoe UI Light"/>
                <a:cs typeface="Segoe UI Light"/>
              </a:rPr>
              <a:t>imported </a:t>
            </a:r>
            <a:r>
              <a:rPr sz="3200" b="0" spc="-5" dirty="0">
                <a:latin typeface="Segoe UI Light"/>
                <a:cs typeface="Segoe UI Light"/>
              </a:rPr>
              <a:t>into </a:t>
            </a:r>
            <a:r>
              <a:rPr sz="3200" b="0" dirty="0">
                <a:latin typeface="Segoe UI Light"/>
                <a:cs typeface="Segoe UI Light"/>
              </a:rPr>
              <a:t>a </a:t>
            </a:r>
            <a:r>
              <a:rPr sz="3200" b="0" spc="-40" dirty="0">
                <a:latin typeface="Segoe UI Light"/>
                <a:cs typeface="Segoe UI Light"/>
              </a:rPr>
              <a:t>Power </a:t>
            </a:r>
            <a:r>
              <a:rPr sz="3200" b="0" spc="-5" dirty="0">
                <a:latin typeface="Segoe UI Light"/>
                <a:cs typeface="Segoe UI Light"/>
              </a:rPr>
              <a:t>BI  </a:t>
            </a:r>
            <a:r>
              <a:rPr sz="3200" b="0" dirty="0">
                <a:latin typeface="Segoe UI Light"/>
                <a:cs typeface="Segoe UI Light"/>
              </a:rPr>
              <a:t>Desktop </a:t>
            </a:r>
            <a:r>
              <a:rPr sz="3200" b="0" spc="-5" dirty="0">
                <a:latin typeface="Segoe UI Light"/>
                <a:cs typeface="Segoe UI Light"/>
              </a:rPr>
              <a:t>data</a:t>
            </a:r>
            <a:r>
              <a:rPr sz="3200" b="0" spc="-35" dirty="0">
                <a:latin typeface="Segoe UI Light"/>
                <a:cs typeface="Segoe UI Light"/>
              </a:rPr>
              <a:t> </a:t>
            </a:r>
            <a:r>
              <a:rPr sz="3200" b="0" dirty="0">
                <a:latin typeface="Segoe UI Light"/>
                <a:cs typeface="Segoe UI Light"/>
              </a:rPr>
              <a:t>model</a:t>
            </a:r>
            <a:endParaRPr sz="3200">
              <a:latin typeface="Segoe UI Light"/>
              <a:cs typeface="Segoe UI Light"/>
            </a:endParaRPr>
          </a:p>
          <a:p>
            <a:pPr marL="5015230" marR="922019" indent="-238125">
              <a:lnSpc>
                <a:spcPts val="2590"/>
              </a:lnSpc>
              <a:spcBef>
                <a:spcPts val="635"/>
              </a:spcBef>
              <a:buSzPct val="89583"/>
              <a:buFont typeface="Wingdings"/>
              <a:buChar char=""/>
              <a:tabLst>
                <a:tab pos="5015865" algn="l"/>
              </a:tabLst>
            </a:pPr>
            <a:r>
              <a:rPr sz="2400" spc="-5" dirty="0">
                <a:latin typeface="Segoe UI"/>
                <a:cs typeface="Segoe UI"/>
              </a:rPr>
              <a:t>R, </a:t>
            </a:r>
            <a:r>
              <a:rPr sz="2400" dirty="0">
                <a:latin typeface="Segoe UI"/>
                <a:cs typeface="Segoe UI"/>
              </a:rPr>
              <a:t>Python </a:t>
            </a:r>
            <a:r>
              <a:rPr sz="2400" spc="-5" dirty="0">
                <a:latin typeface="Segoe UI"/>
                <a:cs typeface="Segoe UI"/>
              </a:rPr>
              <a:t>must </a:t>
            </a:r>
            <a:r>
              <a:rPr sz="2400" dirty="0">
                <a:latin typeface="Segoe UI"/>
                <a:cs typeface="Segoe UI"/>
              </a:rPr>
              <a:t>be </a:t>
            </a:r>
            <a:r>
              <a:rPr sz="2400" spc="-5" dirty="0">
                <a:latin typeface="Segoe UI"/>
                <a:cs typeface="Segoe UI"/>
              </a:rPr>
              <a:t>installed </a:t>
            </a:r>
            <a:r>
              <a:rPr sz="2400" dirty="0">
                <a:latin typeface="Segoe UI"/>
                <a:cs typeface="Segoe UI"/>
              </a:rPr>
              <a:t>on the </a:t>
            </a:r>
            <a:r>
              <a:rPr sz="2400" spc="-5" dirty="0">
                <a:latin typeface="Segoe UI"/>
                <a:cs typeface="Segoe UI"/>
              </a:rPr>
              <a:t>local  machine</a:t>
            </a:r>
            <a:endParaRPr sz="2400">
              <a:latin typeface="Segoe UI"/>
              <a:cs typeface="Segoe UI"/>
            </a:endParaRPr>
          </a:p>
          <a:p>
            <a:pPr marL="5015230" indent="-238125">
              <a:lnSpc>
                <a:spcPct val="100000"/>
              </a:lnSpc>
              <a:spcBef>
                <a:spcPts val="254"/>
              </a:spcBef>
              <a:buSzPct val="89583"/>
              <a:buFont typeface="Wingdings"/>
              <a:buChar char=""/>
              <a:tabLst>
                <a:tab pos="5015865" algn="l"/>
              </a:tabLst>
            </a:pPr>
            <a:r>
              <a:rPr sz="2400" dirty="0">
                <a:latin typeface="Segoe UI"/>
                <a:cs typeface="Segoe UI"/>
              </a:rPr>
              <a:t>Only data frames </a:t>
            </a:r>
            <a:r>
              <a:rPr sz="2400" spc="-10" dirty="0">
                <a:latin typeface="Segoe UI"/>
                <a:cs typeface="Segoe UI"/>
              </a:rPr>
              <a:t>are</a:t>
            </a:r>
            <a:r>
              <a:rPr sz="2400" spc="-20" dirty="0">
                <a:latin typeface="Segoe UI"/>
                <a:cs typeface="Segoe UI"/>
              </a:rPr>
              <a:t> </a:t>
            </a:r>
            <a:r>
              <a:rPr sz="2400" dirty="0">
                <a:latin typeface="Segoe UI"/>
                <a:cs typeface="Segoe UI"/>
              </a:rPr>
              <a:t>imported</a:t>
            </a:r>
            <a:endParaRPr sz="2400">
              <a:latin typeface="Segoe UI"/>
              <a:cs typeface="Segoe UI"/>
            </a:endParaRPr>
          </a:p>
          <a:p>
            <a:pPr marL="5015230" marR="5080" indent="-238125">
              <a:lnSpc>
                <a:spcPts val="2590"/>
              </a:lnSpc>
              <a:spcBef>
                <a:spcPts val="615"/>
              </a:spcBef>
              <a:buSzPct val="89583"/>
              <a:buFont typeface="Wingdings"/>
              <a:buChar char=""/>
              <a:tabLst>
                <a:tab pos="5015865" algn="l"/>
              </a:tabLst>
            </a:pPr>
            <a:r>
              <a:rPr sz="2400" spc="-5" dirty="0">
                <a:latin typeface="Segoe UI"/>
                <a:cs typeface="Segoe UI"/>
              </a:rPr>
              <a:t>Columns </a:t>
            </a:r>
            <a:r>
              <a:rPr sz="2400" dirty="0">
                <a:latin typeface="Segoe UI"/>
                <a:cs typeface="Segoe UI"/>
              </a:rPr>
              <a:t>typed as </a:t>
            </a:r>
            <a:r>
              <a:rPr sz="2400" spc="-5" dirty="0">
                <a:latin typeface="Segoe UI"/>
                <a:cs typeface="Segoe UI"/>
              </a:rPr>
              <a:t>Complex </a:t>
            </a:r>
            <a:r>
              <a:rPr sz="2400" dirty="0">
                <a:latin typeface="Segoe UI"/>
                <a:cs typeface="Segoe UI"/>
              </a:rPr>
              <a:t>and </a:t>
            </a:r>
            <a:r>
              <a:rPr sz="2400" spc="-35" dirty="0">
                <a:latin typeface="Segoe UI"/>
                <a:cs typeface="Segoe UI"/>
              </a:rPr>
              <a:t>Vector </a:t>
            </a:r>
            <a:r>
              <a:rPr sz="2400" spc="-10" dirty="0">
                <a:latin typeface="Segoe UI"/>
                <a:cs typeface="Segoe UI"/>
              </a:rPr>
              <a:t>are </a:t>
            </a:r>
            <a:r>
              <a:rPr sz="2400" dirty="0">
                <a:latin typeface="Segoe UI"/>
                <a:cs typeface="Segoe UI"/>
              </a:rPr>
              <a:t>not  imported</a:t>
            </a:r>
            <a:endParaRPr sz="2400">
              <a:latin typeface="Segoe UI"/>
              <a:cs typeface="Segoe UI"/>
            </a:endParaRPr>
          </a:p>
          <a:p>
            <a:pPr marL="5015230" indent="-238125">
              <a:lnSpc>
                <a:spcPct val="100000"/>
              </a:lnSpc>
              <a:spcBef>
                <a:spcPts val="254"/>
              </a:spcBef>
              <a:buSzPct val="89583"/>
              <a:buFont typeface="Wingdings"/>
              <a:buChar char=""/>
              <a:tabLst>
                <a:tab pos="5015865" algn="l"/>
              </a:tabLst>
            </a:pPr>
            <a:r>
              <a:rPr sz="2400" spc="-5" dirty="0">
                <a:latin typeface="Segoe UI"/>
                <a:cs typeface="Segoe UI"/>
              </a:rPr>
              <a:t>Can </a:t>
            </a:r>
            <a:r>
              <a:rPr sz="2400" dirty="0">
                <a:latin typeface="Segoe UI"/>
                <a:cs typeface="Segoe UI"/>
              </a:rPr>
              <a:t>be </a:t>
            </a:r>
            <a:r>
              <a:rPr sz="2400" spc="-10" dirty="0">
                <a:latin typeface="Segoe UI"/>
                <a:cs typeface="Segoe UI"/>
              </a:rPr>
              <a:t>refreshed </a:t>
            </a:r>
            <a:r>
              <a:rPr sz="2400" dirty="0">
                <a:latin typeface="Segoe UI"/>
                <a:cs typeface="Segoe UI"/>
              </a:rPr>
              <a:t>with a</a:t>
            </a:r>
            <a:r>
              <a:rPr sz="2400" spc="-5" dirty="0">
                <a:latin typeface="Segoe UI"/>
                <a:cs typeface="Segoe UI"/>
              </a:rPr>
              <a:t> gateway</a:t>
            </a:r>
            <a:endParaRPr sz="2400">
              <a:latin typeface="Segoe UI"/>
              <a:cs typeface="Segoe UI"/>
            </a:endParaRPr>
          </a:p>
        </p:txBody>
      </p:sp>
      <p:sp>
        <p:nvSpPr>
          <p:cNvPr id="5" name="object 5"/>
          <p:cNvSpPr/>
          <p:nvPr/>
        </p:nvSpPr>
        <p:spPr>
          <a:xfrm>
            <a:off x="419357" y="1595627"/>
            <a:ext cx="4121764" cy="45883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832610" y="4016502"/>
            <a:ext cx="765175" cy="356870"/>
          </a:xfrm>
          <a:custGeom>
            <a:avLst/>
            <a:gdLst/>
            <a:ahLst/>
            <a:cxnLst/>
            <a:rect l="l" t="t" r="r" b="b"/>
            <a:pathLst>
              <a:path w="765175" h="356870">
                <a:moveTo>
                  <a:pt x="0" y="356616"/>
                </a:moveTo>
                <a:lnTo>
                  <a:pt x="765048" y="356616"/>
                </a:lnTo>
                <a:lnTo>
                  <a:pt x="765048" y="0"/>
                </a:lnTo>
                <a:lnTo>
                  <a:pt x="0" y="0"/>
                </a:lnTo>
                <a:lnTo>
                  <a:pt x="0" y="356616"/>
                </a:lnTo>
                <a:close/>
              </a:path>
            </a:pathLst>
          </a:custGeom>
          <a:ln w="28956">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811323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72922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Describing additional</a:t>
            </a:r>
            <a:r>
              <a:rPr sz="4400" b="0" spc="-385" dirty="0">
                <a:solidFill>
                  <a:srgbClr val="000000"/>
                </a:solidFill>
                <a:latin typeface="Segoe UI"/>
                <a:cs typeface="Segoe UI"/>
              </a:rPr>
              <a:t> </a:t>
            </a:r>
            <a:r>
              <a:rPr sz="4400" b="0" spc="-100" dirty="0">
                <a:solidFill>
                  <a:srgbClr val="000000"/>
                </a:solidFill>
                <a:latin typeface="Segoe UI"/>
                <a:cs typeface="Segoe UI"/>
              </a:rPr>
              <a:t>capabilities</a:t>
            </a:r>
            <a:endParaRPr sz="4400">
              <a:latin typeface="Segoe UI"/>
              <a:cs typeface="Segoe UI"/>
            </a:endParaRPr>
          </a:p>
        </p:txBody>
      </p:sp>
      <p:sp>
        <p:nvSpPr>
          <p:cNvPr id="4" name="object 4"/>
          <p:cNvSpPr txBox="1"/>
          <p:nvPr/>
        </p:nvSpPr>
        <p:spPr>
          <a:xfrm>
            <a:off x="440232" y="1116329"/>
            <a:ext cx="11126470" cy="4796790"/>
          </a:xfrm>
          <a:prstGeom prst="rect">
            <a:avLst/>
          </a:prstGeom>
        </p:spPr>
        <p:txBody>
          <a:bodyPr vert="horz" wrap="square" lIns="0" tIns="12700" rIns="0" bIns="0" rtlCol="0">
            <a:spAutoFit/>
          </a:bodyPr>
          <a:lstStyle/>
          <a:p>
            <a:pPr marL="12700">
              <a:lnSpc>
                <a:spcPct val="100000"/>
              </a:lnSpc>
              <a:spcBef>
                <a:spcPts val="100"/>
              </a:spcBef>
            </a:pPr>
            <a:r>
              <a:rPr sz="2400" b="0" dirty="0">
                <a:latin typeface="Segoe UI Light"/>
                <a:cs typeface="Segoe UI Light"/>
              </a:rPr>
              <a:t>Generating R </a:t>
            </a:r>
            <a:r>
              <a:rPr sz="2400" b="0" spc="-5" dirty="0">
                <a:latin typeface="Segoe UI Light"/>
                <a:cs typeface="Segoe UI Light"/>
              </a:rPr>
              <a:t>and </a:t>
            </a:r>
            <a:r>
              <a:rPr sz="2400" b="0" dirty="0">
                <a:latin typeface="Segoe UI Light"/>
                <a:cs typeface="Segoe UI Light"/>
              </a:rPr>
              <a:t>Python</a:t>
            </a:r>
            <a:r>
              <a:rPr sz="2400" b="0" spc="25" dirty="0">
                <a:latin typeface="Segoe UI Light"/>
                <a:cs typeface="Segoe UI Light"/>
              </a:rPr>
              <a:t> </a:t>
            </a:r>
            <a:r>
              <a:rPr sz="2400" b="0" spc="-5" dirty="0">
                <a:latin typeface="Segoe UI Light"/>
                <a:cs typeface="Segoe UI Light"/>
              </a:rPr>
              <a:t>visuals</a:t>
            </a:r>
            <a:endParaRPr sz="2400">
              <a:latin typeface="Segoe UI Light"/>
              <a:cs typeface="Segoe UI Light"/>
            </a:endParaRPr>
          </a:p>
          <a:p>
            <a:pPr>
              <a:lnSpc>
                <a:spcPct val="100000"/>
              </a:lnSpc>
              <a:spcBef>
                <a:spcPts val="20"/>
              </a:spcBef>
            </a:pPr>
            <a:endParaRPr sz="2700">
              <a:latin typeface="Times New Roman"/>
              <a:cs typeface="Times New Roman"/>
            </a:endParaRPr>
          </a:p>
          <a:p>
            <a:pPr marL="3179445" marR="876935">
              <a:lnSpc>
                <a:spcPts val="3460"/>
              </a:lnSpc>
            </a:pPr>
            <a:r>
              <a:rPr sz="3200" b="0" dirty="0">
                <a:latin typeface="Segoe UI Light"/>
                <a:cs typeface="Segoe UI Light"/>
              </a:rPr>
              <a:t>R </a:t>
            </a:r>
            <a:r>
              <a:rPr sz="3200" b="0" spc="-5" dirty="0">
                <a:latin typeface="Segoe UI Light"/>
                <a:cs typeface="Segoe UI Light"/>
              </a:rPr>
              <a:t>and Python visuals </a:t>
            </a:r>
            <a:r>
              <a:rPr sz="3200" b="0" spc="-10" dirty="0">
                <a:latin typeface="Segoe UI Light"/>
                <a:cs typeface="Segoe UI Light"/>
              </a:rPr>
              <a:t>render </a:t>
            </a:r>
            <a:r>
              <a:rPr sz="3200" b="0" spc="-15" dirty="0">
                <a:latin typeface="Segoe UI Light"/>
                <a:cs typeface="Segoe UI Light"/>
              </a:rPr>
              <a:t>from </a:t>
            </a:r>
            <a:r>
              <a:rPr sz="3200" b="0" dirty="0">
                <a:latin typeface="Segoe UI Light"/>
                <a:cs typeface="Segoe UI Light"/>
              </a:rPr>
              <a:t>R </a:t>
            </a:r>
            <a:r>
              <a:rPr sz="3200" b="0" spc="-5" dirty="0">
                <a:latin typeface="Segoe UI Light"/>
                <a:cs typeface="Segoe UI Light"/>
              </a:rPr>
              <a:t>script,  </a:t>
            </a:r>
            <a:r>
              <a:rPr sz="3200" b="0" dirty="0">
                <a:latin typeface="Segoe UI Light"/>
                <a:cs typeface="Segoe UI Light"/>
              </a:rPr>
              <a:t>accepting </a:t>
            </a:r>
            <a:r>
              <a:rPr sz="3200" b="0" spc="-5" dirty="0">
                <a:latin typeface="Segoe UI Light"/>
                <a:cs typeface="Segoe UI Light"/>
              </a:rPr>
              <a:t>input</a:t>
            </a:r>
            <a:r>
              <a:rPr sz="3200" b="0" spc="-50" dirty="0">
                <a:latin typeface="Segoe UI Light"/>
                <a:cs typeface="Segoe UI Light"/>
              </a:rPr>
              <a:t> </a:t>
            </a:r>
            <a:r>
              <a:rPr sz="3200" b="0" dirty="0">
                <a:latin typeface="Segoe UI Light"/>
                <a:cs typeface="Segoe UI Light"/>
              </a:rPr>
              <a:t>fields</a:t>
            </a:r>
            <a:endParaRPr sz="3200">
              <a:latin typeface="Segoe UI Light"/>
              <a:cs typeface="Segoe UI Light"/>
            </a:endParaRPr>
          </a:p>
          <a:p>
            <a:pPr marL="3179445">
              <a:lnSpc>
                <a:spcPct val="100000"/>
              </a:lnSpc>
              <a:spcBef>
                <a:spcPts val="334"/>
              </a:spcBef>
            </a:pPr>
            <a:r>
              <a:rPr sz="3200" b="0" dirty="0">
                <a:latin typeface="Segoe UI Light"/>
                <a:cs typeface="Segoe UI Light"/>
              </a:rPr>
              <a:t>Benefits:</a:t>
            </a:r>
            <a:endParaRPr sz="3200">
              <a:latin typeface="Segoe UI Light"/>
              <a:cs typeface="Segoe UI Light"/>
            </a:endParaRPr>
          </a:p>
          <a:p>
            <a:pPr marL="3416935" marR="5080" indent="-236220">
              <a:lnSpc>
                <a:spcPts val="2590"/>
              </a:lnSpc>
              <a:spcBef>
                <a:spcPts val="635"/>
              </a:spcBef>
              <a:buSzPct val="89583"/>
              <a:buFont typeface="Wingdings"/>
              <a:buChar char=""/>
              <a:tabLst>
                <a:tab pos="3417570" algn="l"/>
              </a:tabLst>
            </a:pPr>
            <a:r>
              <a:rPr sz="2400" dirty="0">
                <a:latin typeface="Segoe UI"/>
                <a:cs typeface="Segoe UI"/>
              </a:rPr>
              <a:t>Leverage the </a:t>
            </a:r>
            <a:r>
              <a:rPr sz="2400" spc="-5" dirty="0">
                <a:latin typeface="Segoe UI"/>
                <a:cs typeface="Segoe UI"/>
              </a:rPr>
              <a:t>voluminous </a:t>
            </a:r>
            <a:r>
              <a:rPr sz="2400" dirty="0">
                <a:latin typeface="Segoe UI"/>
                <a:cs typeface="Segoe UI"/>
              </a:rPr>
              <a:t>and </a:t>
            </a:r>
            <a:r>
              <a:rPr sz="2400" spc="-5" dirty="0">
                <a:latin typeface="Segoe UI"/>
                <a:cs typeface="Segoe UI"/>
              </a:rPr>
              <a:t>growing number </a:t>
            </a:r>
            <a:r>
              <a:rPr sz="2400" spc="-30" dirty="0">
                <a:latin typeface="Segoe UI"/>
                <a:cs typeface="Segoe UI"/>
              </a:rPr>
              <a:t>of </a:t>
            </a:r>
            <a:r>
              <a:rPr sz="2400" spc="-5" dirty="0">
                <a:latin typeface="Segoe UI"/>
                <a:cs typeface="Segoe UI"/>
              </a:rPr>
              <a:t>out-of-  the-box plots available in </a:t>
            </a:r>
            <a:r>
              <a:rPr sz="2400" dirty="0">
                <a:latin typeface="Segoe UI"/>
                <a:cs typeface="Segoe UI"/>
              </a:rPr>
              <a:t>R and</a:t>
            </a:r>
            <a:r>
              <a:rPr sz="2400" spc="70" dirty="0">
                <a:latin typeface="Segoe UI"/>
                <a:cs typeface="Segoe UI"/>
              </a:rPr>
              <a:t> </a:t>
            </a:r>
            <a:r>
              <a:rPr sz="2400" dirty="0">
                <a:latin typeface="Segoe UI"/>
                <a:cs typeface="Segoe UI"/>
              </a:rPr>
              <a:t>Python</a:t>
            </a:r>
            <a:endParaRPr sz="2400">
              <a:latin typeface="Segoe UI"/>
              <a:cs typeface="Segoe UI"/>
            </a:endParaRPr>
          </a:p>
          <a:p>
            <a:pPr marL="3416935" indent="-236220">
              <a:lnSpc>
                <a:spcPts val="2735"/>
              </a:lnSpc>
              <a:spcBef>
                <a:spcPts val="250"/>
              </a:spcBef>
              <a:buSzPct val="89583"/>
              <a:buFont typeface="Wingdings"/>
              <a:buChar char=""/>
              <a:tabLst>
                <a:tab pos="3417570" algn="l"/>
              </a:tabLst>
            </a:pPr>
            <a:r>
              <a:rPr sz="2400" spc="-5" dirty="0">
                <a:latin typeface="Segoe UI"/>
                <a:cs typeface="Segoe UI"/>
              </a:rPr>
              <a:t>Easily </a:t>
            </a:r>
            <a:r>
              <a:rPr sz="2400" spc="-10" dirty="0">
                <a:latin typeface="Segoe UI"/>
                <a:cs typeface="Segoe UI"/>
              </a:rPr>
              <a:t>customize </a:t>
            </a:r>
            <a:r>
              <a:rPr sz="2400" dirty="0">
                <a:latin typeface="Segoe UI"/>
                <a:cs typeface="Segoe UI"/>
              </a:rPr>
              <a:t>R and Python </a:t>
            </a:r>
            <a:r>
              <a:rPr sz="2400" spc="-5" dirty="0">
                <a:latin typeface="Segoe UI"/>
                <a:cs typeface="Segoe UI"/>
              </a:rPr>
              <a:t>visuals </a:t>
            </a:r>
            <a:r>
              <a:rPr sz="2400" dirty="0">
                <a:latin typeface="Segoe UI"/>
                <a:cs typeface="Segoe UI"/>
              </a:rPr>
              <a:t>by </a:t>
            </a:r>
            <a:r>
              <a:rPr sz="2400" spc="-5" dirty="0">
                <a:latin typeface="Segoe UI"/>
                <a:cs typeface="Segoe UI"/>
              </a:rPr>
              <a:t>developing</a:t>
            </a:r>
            <a:r>
              <a:rPr sz="2400" spc="140" dirty="0">
                <a:latin typeface="Segoe UI"/>
                <a:cs typeface="Segoe UI"/>
              </a:rPr>
              <a:t> </a:t>
            </a:r>
            <a:r>
              <a:rPr sz="2400" dirty="0">
                <a:latin typeface="Segoe UI"/>
                <a:cs typeface="Segoe UI"/>
              </a:rPr>
              <a:t>the</a:t>
            </a:r>
            <a:endParaRPr sz="2400">
              <a:latin typeface="Segoe UI"/>
              <a:cs typeface="Segoe UI"/>
            </a:endParaRPr>
          </a:p>
          <a:p>
            <a:pPr marL="3416935">
              <a:lnSpc>
                <a:spcPts val="2735"/>
              </a:lnSpc>
            </a:pPr>
            <a:r>
              <a:rPr sz="2400" spc="-5" dirty="0">
                <a:latin typeface="Segoe UI"/>
                <a:cs typeface="Segoe UI"/>
              </a:rPr>
              <a:t>script</a:t>
            </a:r>
            <a:endParaRPr sz="2400">
              <a:latin typeface="Segoe UI"/>
              <a:cs typeface="Segoe UI"/>
            </a:endParaRPr>
          </a:p>
          <a:p>
            <a:pPr marL="3416935" indent="-236220">
              <a:lnSpc>
                <a:spcPct val="100000"/>
              </a:lnSpc>
              <a:spcBef>
                <a:spcPts val="290"/>
              </a:spcBef>
              <a:buSzPct val="89583"/>
              <a:buFont typeface="Wingdings"/>
              <a:buChar char=""/>
              <a:tabLst>
                <a:tab pos="3417570" algn="l"/>
              </a:tabLst>
            </a:pPr>
            <a:r>
              <a:rPr sz="2400" spc="-5" dirty="0">
                <a:latin typeface="Segoe UI"/>
                <a:cs typeface="Segoe UI"/>
              </a:rPr>
              <a:t>Combine </a:t>
            </a:r>
            <a:r>
              <a:rPr sz="2400" spc="-10" dirty="0">
                <a:latin typeface="Segoe UI"/>
                <a:cs typeface="Segoe UI"/>
              </a:rPr>
              <a:t>advanced </a:t>
            </a:r>
            <a:r>
              <a:rPr sz="2400" dirty="0">
                <a:latin typeface="Segoe UI"/>
                <a:cs typeface="Segoe UI"/>
              </a:rPr>
              <a:t>analytics </a:t>
            </a:r>
            <a:r>
              <a:rPr sz="2400" spc="-5" dirty="0">
                <a:latin typeface="Segoe UI"/>
                <a:cs typeface="Segoe UI"/>
              </a:rPr>
              <a:t>in</a:t>
            </a:r>
            <a:r>
              <a:rPr sz="2400" spc="10" dirty="0">
                <a:latin typeface="Segoe UI"/>
                <a:cs typeface="Segoe UI"/>
              </a:rPr>
              <a:t> </a:t>
            </a:r>
            <a:r>
              <a:rPr sz="2400" dirty="0">
                <a:latin typeface="Segoe UI"/>
                <a:cs typeface="Segoe UI"/>
              </a:rPr>
              <a:t>visuals</a:t>
            </a:r>
            <a:endParaRPr sz="2400">
              <a:latin typeface="Segoe UI"/>
              <a:cs typeface="Segoe UI"/>
            </a:endParaRPr>
          </a:p>
          <a:p>
            <a:pPr marL="3416935" marR="398145" indent="-236220">
              <a:lnSpc>
                <a:spcPts val="2590"/>
              </a:lnSpc>
              <a:spcBef>
                <a:spcPts val="615"/>
              </a:spcBef>
              <a:buSzPct val="89583"/>
              <a:buFont typeface="Wingdings"/>
              <a:buChar char=""/>
              <a:tabLst>
                <a:tab pos="3417570" algn="l"/>
              </a:tabLst>
            </a:pPr>
            <a:r>
              <a:rPr sz="2400" spc="-5" dirty="0">
                <a:latin typeface="Segoe UI"/>
                <a:cs typeface="Segoe UI"/>
              </a:rPr>
              <a:t>Interact with </a:t>
            </a:r>
            <a:r>
              <a:rPr sz="2400" dirty="0">
                <a:latin typeface="Segoe UI"/>
                <a:cs typeface="Segoe UI"/>
              </a:rPr>
              <a:t>R and Python visuals </a:t>
            </a:r>
            <a:r>
              <a:rPr sz="2400" spc="-5" dirty="0">
                <a:latin typeface="Segoe UI"/>
                <a:cs typeface="Segoe UI"/>
              </a:rPr>
              <a:t>in </a:t>
            </a:r>
            <a:r>
              <a:rPr sz="2400" spc="-20" dirty="0">
                <a:latin typeface="Segoe UI"/>
                <a:cs typeface="Segoe UI"/>
              </a:rPr>
              <a:t>Power </a:t>
            </a:r>
            <a:r>
              <a:rPr sz="2400" dirty="0">
                <a:latin typeface="Segoe UI"/>
                <a:cs typeface="Segoe UI"/>
              </a:rPr>
              <a:t>BI </a:t>
            </a:r>
            <a:r>
              <a:rPr sz="2400" spc="-10" dirty="0">
                <a:latin typeface="Segoe UI"/>
                <a:cs typeface="Segoe UI"/>
              </a:rPr>
              <a:t>Desktop  </a:t>
            </a:r>
            <a:r>
              <a:rPr sz="2400" spc="-30" dirty="0">
                <a:latin typeface="Segoe UI"/>
                <a:cs typeface="Segoe UI"/>
              </a:rPr>
              <a:t>(filter, </a:t>
            </a:r>
            <a:r>
              <a:rPr sz="2400" dirty="0">
                <a:latin typeface="Segoe UI"/>
                <a:cs typeface="Segoe UI"/>
              </a:rPr>
              <a:t>and </a:t>
            </a:r>
            <a:r>
              <a:rPr sz="2400" spc="-10" dirty="0">
                <a:latin typeface="Segoe UI"/>
                <a:cs typeface="Segoe UI"/>
              </a:rPr>
              <a:t>cross-filter </a:t>
            </a:r>
            <a:r>
              <a:rPr sz="2400" spc="-15" dirty="0">
                <a:latin typeface="Segoe UI"/>
                <a:cs typeface="Segoe UI"/>
              </a:rPr>
              <a:t>are</a:t>
            </a:r>
            <a:r>
              <a:rPr sz="2400" spc="75" dirty="0">
                <a:latin typeface="Segoe UI"/>
                <a:cs typeface="Segoe UI"/>
              </a:rPr>
              <a:t> </a:t>
            </a:r>
            <a:r>
              <a:rPr sz="2400" dirty="0">
                <a:latin typeface="Segoe UI"/>
                <a:cs typeface="Segoe UI"/>
              </a:rPr>
              <a:t>supported)</a:t>
            </a:r>
            <a:endParaRPr sz="2400">
              <a:latin typeface="Segoe UI"/>
              <a:cs typeface="Segoe UI"/>
            </a:endParaRPr>
          </a:p>
        </p:txBody>
      </p:sp>
      <p:sp>
        <p:nvSpPr>
          <p:cNvPr id="5" name="object 5"/>
          <p:cNvSpPr/>
          <p:nvPr/>
        </p:nvSpPr>
        <p:spPr>
          <a:xfrm>
            <a:off x="493776" y="2001011"/>
            <a:ext cx="2240280" cy="254508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003298" y="3838194"/>
            <a:ext cx="649605" cy="356870"/>
          </a:xfrm>
          <a:custGeom>
            <a:avLst/>
            <a:gdLst/>
            <a:ahLst/>
            <a:cxnLst/>
            <a:rect l="l" t="t" r="r" b="b"/>
            <a:pathLst>
              <a:path w="649605" h="356870">
                <a:moveTo>
                  <a:pt x="0" y="356615"/>
                </a:moveTo>
                <a:lnTo>
                  <a:pt x="649224" y="356615"/>
                </a:lnTo>
                <a:lnTo>
                  <a:pt x="649224" y="0"/>
                </a:lnTo>
                <a:lnTo>
                  <a:pt x="0" y="0"/>
                </a:lnTo>
                <a:lnTo>
                  <a:pt x="0" y="356615"/>
                </a:lnTo>
                <a:close/>
              </a:path>
            </a:pathLst>
          </a:custGeom>
          <a:ln w="28956">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272871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p:nvPr/>
        </p:nvSpPr>
        <p:spPr>
          <a:xfrm>
            <a:off x="436575" y="323469"/>
            <a:ext cx="4744720" cy="696595"/>
          </a:xfrm>
          <a:prstGeom prst="rect">
            <a:avLst/>
          </a:prstGeom>
        </p:spPr>
        <p:txBody>
          <a:bodyPr vert="horz" wrap="square" lIns="0" tIns="12700" rIns="0" bIns="0" rtlCol="0">
            <a:spAutoFit/>
          </a:bodyPr>
          <a:lstStyle/>
          <a:p>
            <a:pPr marL="12700">
              <a:lnSpc>
                <a:spcPct val="100000"/>
              </a:lnSpc>
              <a:spcBef>
                <a:spcPts val="100"/>
              </a:spcBef>
            </a:pPr>
            <a:r>
              <a:rPr sz="4400" spc="-135" dirty="0">
                <a:latin typeface="Segoe UI"/>
                <a:cs typeface="Segoe UI"/>
              </a:rPr>
              <a:t>Transform </a:t>
            </a:r>
            <a:r>
              <a:rPr sz="4400" spc="-80" dirty="0">
                <a:latin typeface="Segoe UI"/>
                <a:cs typeface="Segoe UI"/>
              </a:rPr>
              <a:t>your</a:t>
            </a:r>
            <a:r>
              <a:rPr sz="4400" spc="-420" dirty="0">
                <a:latin typeface="Segoe UI"/>
                <a:cs typeface="Segoe UI"/>
              </a:rPr>
              <a:t> </a:t>
            </a:r>
            <a:r>
              <a:rPr sz="4400" spc="-75" dirty="0">
                <a:latin typeface="Segoe UI"/>
                <a:cs typeface="Segoe UI"/>
              </a:rPr>
              <a:t>data</a:t>
            </a:r>
            <a:endParaRPr sz="4400">
              <a:latin typeface="Segoe UI"/>
              <a:cs typeface="Segoe UI"/>
            </a:endParaRPr>
          </a:p>
        </p:txBody>
      </p:sp>
      <p:sp>
        <p:nvSpPr>
          <p:cNvPr id="4" name="object 4"/>
          <p:cNvSpPr txBox="1"/>
          <p:nvPr/>
        </p:nvSpPr>
        <p:spPr>
          <a:xfrm>
            <a:off x="440232" y="1116329"/>
            <a:ext cx="2323465" cy="391160"/>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Using </a:t>
            </a:r>
            <a:r>
              <a:rPr sz="2400" b="0" dirty="0">
                <a:latin typeface="Segoe UI Light"/>
                <a:cs typeface="Segoe UI Light"/>
              </a:rPr>
              <a:t>R </a:t>
            </a:r>
            <a:r>
              <a:rPr sz="2400" b="0" spc="-5" dirty="0">
                <a:latin typeface="Segoe UI Light"/>
                <a:cs typeface="Segoe UI Light"/>
              </a:rPr>
              <a:t>or</a:t>
            </a:r>
            <a:r>
              <a:rPr sz="2400" b="0" spc="-45" dirty="0">
                <a:latin typeface="Segoe UI Light"/>
                <a:cs typeface="Segoe UI Light"/>
              </a:rPr>
              <a:t> </a:t>
            </a:r>
            <a:r>
              <a:rPr sz="2400" b="0" spc="-5" dirty="0">
                <a:latin typeface="Segoe UI Light"/>
                <a:cs typeface="Segoe UI Light"/>
              </a:rPr>
              <a:t>Python</a:t>
            </a:r>
            <a:endParaRPr sz="2400">
              <a:latin typeface="Segoe UI Light"/>
              <a:cs typeface="Segoe UI Light"/>
            </a:endParaRPr>
          </a:p>
        </p:txBody>
      </p:sp>
      <p:sp>
        <p:nvSpPr>
          <p:cNvPr id="5" name="object 5"/>
          <p:cNvSpPr/>
          <p:nvPr/>
        </p:nvSpPr>
        <p:spPr>
          <a:xfrm>
            <a:off x="484631" y="2531364"/>
            <a:ext cx="10927080" cy="100279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306050" y="2676905"/>
            <a:ext cx="859790" cy="858519"/>
          </a:xfrm>
          <a:custGeom>
            <a:avLst/>
            <a:gdLst/>
            <a:ahLst/>
            <a:cxnLst/>
            <a:rect l="l" t="t" r="r" b="b"/>
            <a:pathLst>
              <a:path w="859790" h="858520">
                <a:moveTo>
                  <a:pt x="0" y="858012"/>
                </a:moveTo>
                <a:lnTo>
                  <a:pt x="859536" y="858012"/>
                </a:lnTo>
                <a:lnTo>
                  <a:pt x="859536" y="0"/>
                </a:lnTo>
                <a:lnTo>
                  <a:pt x="0" y="0"/>
                </a:lnTo>
                <a:lnTo>
                  <a:pt x="0" y="858012"/>
                </a:lnTo>
                <a:close/>
              </a:path>
            </a:pathLst>
          </a:custGeom>
          <a:ln w="28956">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936299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p:nvPr/>
        </p:nvSpPr>
        <p:spPr>
          <a:xfrm>
            <a:off x="1556766" y="170002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4" name="object 4"/>
          <p:cNvSpPr/>
          <p:nvPr/>
        </p:nvSpPr>
        <p:spPr>
          <a:xfrm>
            <a:off x="1411986" y="1712214"/>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5" name="object 5"/>
          <p:cNvSpPr/>
          <p:nvPr/>
        </p:nvSpPr>
        <p:spPr>
          <a:xfrm>
            <a:off x="1411986" y="5842253"/>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6" name="object 6"/>
          <p:cNvSpPr/>
          <p:nvPr/>
        </p:nvSpPr>
        <p:spPr>
          <a:xfrm>
            <a:off x="10644378" y="174574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7" name="object 7"/>
          <p:cNvSpPr/>
          <p:nvPr/>
        </p:nvSpPr>
        <p:spPr>
          <a:xfrm>
            <a:off x="10638281" y="175641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8" name="object 8"/>
          <p:cNvSpPr/>
          <p:nvPr/>
        </p:nvSpPr>
        <p:spPr>
          <a:xfrm>
            <a:off x="10644378" y="590169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9" name="object 9"/>
          <p:cNvSpPr/>
          <p:nvPr/>
        </p:nvSpPr>
        <p:spPr>
          <a:xfrm>
            <a:off x="10208514" y="3646170"/>
            <a:ext cx="431800" cy="0"/>
          </a:xfrm>
          <a:custGeom>
            <a:avLst/>
            <a:gdLst/>
            <a:ahLst/>
            <a:cxnLst/>
            <a:rect l="l" t="t" r="r" b="b"/>
            <a:pathLst>
              <a:path w="431800">
                <a:moveTo>
                  <a:pt x="0" y="0"/>
                </a:moveTo>
                <a:lnTo>
                  <a:pt x="431800" y="0"/>
                </a:lnTo>
              </a:path>
            </a:pathLst>
          </a:custGeom>
          <a:ln w="19812">
            <a:solidFill>
              <a:srgbClr val="000000"/>
            </a:solidFill>
            <a:prstDash val="sysDot"/>
          </a:ln>
        </p:spPr>
        <p:txBody>
          <a:bodyPr wrap="square" lIns="0" tIns="0" rIns="0" bIns="0" rtlCol="0"/>
          <a:lstStyle/>
          <a:p>
            <a:endParaRPr/>
          </a:p>
        </p:txBody>
      </p:sp>
      <p:sp>
        <p:nvSpPr>
          <p:cNvPr id="10" name="object 10"/>
          <p:cNvSpPr txBox="1"/>
          <p:nvPr/>
        </p:nvSpPr>
        <p:spPr>
          <a:xfrm>
            <a:off x="1959355" y="4199382"/>
            <a:ext cx="582295" cy="299720"/>
          </a:xfrm>
          <a:prstGeom prst="rect">
            <a:avLst/>
          </a:prstGeom>
        </p:spPr>
        <p:txBody>
          <a:bodyPr vert="horz" wrap="square" lIns="0" tIns="12700" rIns="0" bIns="0" rtlCol="0">
            <a:spAutoFit/>
          </a:bodyPr>
          <a:lstStyle/>
          <a:p>
            <a:pPr marL="32384" marR="5080" indent="-20320">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Lake</a:t>
            </a:r>
            <a:r>
              <a:rPr sz="900" spc="-25" dirty="0">
                <a:latin typeface="Segoe UI"/>
                <a:cs typeface="Segoe UI"/>
              </a:rPr>
              <a:t> </a:t>
            </a:r>
            <a:r>
              <a:rPr sz="900" spc="-5" dirty="0">
                <a:latin typeface="Segoe UI"/>
                <a:cs typeface="Segoe UI"/>
              </a:rPr>
              <a:t>store</a:t>
            </a:r>
            <a:endParaRPr sz="900">
              <a:latin typeface="Segoe UI"/>
              <a:cs typeface="Segoe UI"/>
            </a:endParaRPr>
          </a:p>
        </p:txBody>
      </p:sp>
      <p:sp>
        <p:nvSpPr>
          <p:cNvPr id="11" name="object 11"/>
          <p:cNvSpPr txBox="1"/>
          <p:nvPr/>
        </p:nvSpPr>
        <p:spPr>
          <a:xfrm>
            <a:off x="2797810" y="4210304"/>
            <a:ext cx="416559" cy="299720"/>
          </a:xfrm>
          <a:prstGeom prst="rect">
            <a:avLst/>
          </a:prstGeom>
        </p:spPr>
        <p:txBody>
          <a:bodyPr vert="horz" wrap="square" lIns="0" tIns="12700" rIns="0" bIns="0" rtlCol="0">
            <a:spAutoFit/>
          </a:bodyPr>
          <a:lstStyle/>
          <a:p>
            <a:pPr marL="12700" marR="5080" indent="51435">
              <a:lnSpc>
                <a:spcPct val="100000"/>
              </a:lnSpc>
              <a:spcBef>
                <a:spcPts val="100"/>
              </a:spcBef>
            </a:pPr>
            <a:r>
              <a:rPr sz="900" spc="-5" dirty="0">
                <a:latin typeface="Segoe UI"/>
                <a:cs typeface="Segoe UI"/>
              </a:rPr>
              <a:t>Azure  St</a:t>
            </a:r>
            <a:r>
              <a:rPr sz="900" dirty="0">
                <a:latin typeface="Segoe UI"/>
                <a:cs typeface="Segoe UI"/>
              </a:rPr>
              <a:t>or</a:t>
            </a:r>
            <a:r>
              <a:rPr sz="900" spc="-5" dirty="0">
                <a:latin typeface="Segoe UI"/>
                <a:cs typeface="Segoe UI"/>
              </a:rPr>
              <a:t>a</a:t>
            </a:r>
            <a:r>
              <a:rPr sz="900" dirty="0">
                <a:latin typeface="Segoe UI"/>
                <a:cs typeface="Segoe UI"/>
              </a:rPr>
              <a:t>ge</a:t>
            </a:r>
            <a:endParaRPr sz="900">
              <a:latin typeface="Segoe UI"/>
              <a:cs typeface="Segoe UI"/>
            </a:endParaRPr>
          </a:p>
        </p:txBody>
      </p:sp>
      <p:sp>
        <p:nvSpPr>
          <p:cNvPr id="12" name="object 12"/>
          <p:cNvSpPr txBox="1"/>
          <p:nvPr/>
        </p:nvSpPr>
        <p:spPr>
          <a:xfrm>
            <a:off x="8048370" y="4182871"/>
            <a:ext cx="52768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H</a:t>
            </a:r>
            <a:r>
              <a:rPr sz="900" dirty="0">
                <a:latin typeface="Segoe UI"/>
                <a:cs typeface="Segoe UI"/>
              </a:rPr>
              <a:t>D</a:t>
            </a:r>
            <a:r>
              <a:rPr sz="900" spc="-5" dirty="0">
                <a:latin typeface="Segoe UI"/>
                <a:cs typeface="Segoe UI"/>
              </a:rPr>
              <a:t>Insig</a:t>
            </a:r>
            <a:r>
              <a:rPr sz="900" spc="-10" dirty="0">
                <a:latin typeface="Segoe UI"/>
                <a:cs typeface="Segoe UI"/>
              </a:rPr>
              <a:t>h</a:t>
            </a:r>
            <a:r>
              <a:rPr sz="900" dirty="0">
                <a:latin typeface="Segoe UI"/>
                <a:cs typeface="Segoe UI"/>
              </a:rPr>
              <a:t>t</a:t>
            </a:r>
            <a:endParaRPr sz="900">
              <a:latin typeface="Segoe UI"/>
              <a:cs typeface="Segoe UI"/>
            </a:endParaRPr>
          </a:p>
        </p:txBody>
      </p:sp>
      <p:sp>
        <p:nvSpPr>
          <p:cNvPr id="13" name="object 13"/>
          <p:cNvSpPr txBox="1"/>
          <p:nvPr/>
        </p:nvSpPr>
        <p:spPr>
          <a:xfrm>
            <a:off x="6898640" y="4186554"/>
            <a:ext cx="87376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Azure</a:t>
            </a:r>
            <a:r>
              <a:rPr sz="900" spc="-35" dirty="0">
                <a:latin typeface="Segoe UI"/>
                <a:cs typeface="Segoe UI"/>
              </a:rPr>
              <a:t> </a:t>
            </a:r>
            <a:r>
              <a:rPr sz="900" spc="-5" dirty="0">
                <a:latin typeface="Segoe UI"/>
                <a:cs typeface="Segoe UI"/>
              </a:rPr>
              <a:t>Databricks</a:t>
            </a:r>
            <a:endParaRPr sz="900">
              <a:latin typeface="Segoe UI"/>
              <a:cs typeface="Segoe UI"/>
            </a:endParaRPr>
          </a:p>
        </p:txBody>
      </p:sp>
      <p:sp>
        <p:nvSpPr>
          <p:cNvPr id="14" name="object 14"/>
          <p:cNvSpPr/>
          <p:nvPr/>
        </p:nvSpPr>
        <p:spPr>
          <a:xfrm>
            <a:off x="7122304" y="3629819"/>
            <a:ext cx="440653" cy="452279"/>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2364739" y="2678048"/>
            <a:ext cx="478790" cy="286385"/>
          </a:xfrm>
          <a:prstGeom prst="rect">
            <a:avLst/>
          </a:prstGeom>
        </p:spPr>
        <p:txBody>
          <a:bodyPr vert="horz" wrap="square" lIns="0" tIns="28575" rIns="0" bIns="0" rtlCol="0">
            <a:spAutoFit/>
          </a:bodyPr>
          <a:lstStyle/>
          <a:p>
            <a:pPr marL="76200" marR="5080" indent="-6413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service</a:t>
            </a:r>
            <a:endParaRPr sz="900">
              <a:latin typeface="Segoe UI"/>
              <a:cs typeface="Segoe UI"/>
            </a:endParaRPr>
          </a:p>
        </p:txBody>
      </p:sp>
      <p:sp>
        <p:nvSpPr>
          <p:cNvPr id="16" name="object 16"/>
          <p:cNvSpPr txBox="1"/>
          <p:nvPr/>
        </p:nvSpPr>
        <p:spPr>
          <a:xfrm>
            <a:off x="4237735" y="2678048"/>
            <a:ext cx="4902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ML</a:t>
            </a:r>
            <a:r>
              <a:rPr sz="900" spc="-105" dirty="0">
                <a:latin typeface="Segoe UI"/>
                <a:cs typeface="Segoe UI"/>
              </a:rPr>
              <a:t> </a:t>
            </a:r>
            <a:r>
              <a:rPr sz="900" spc="-25" dirty="0">
                <a:latin typeface="Segoe UI"/>
                <a:cs typeface="Segoe UI"/>
              </a:rPr>
              <a:t>server</a:t>
            </a:r>
            <a:endParaRPr sz="900">
              <a:latin typeface="Segoe UI"/>
              <a:cs typeface="Segoe UI"/>
            </a:endParaRPr>
          </a:p>
        </p:txBody>
      </p:sp>
      <p:sp>
        <p:nvSpPr>
          <p:cNvPr id="17" name="object 17"/>
          <p:cNvSpPr/>
          <p:nvPr/>
        </p:nvSpPr>
        <p:spPr>
          <a:xfrm>
            <a:off x="5138057" y="2148498"/>
            <a:ext cx="440653" cy="43502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817370" y="3396234"/>
            <a:ext cx="3136900" cy="1152525"/>
          </a:xfrm>
          <a:custGeom>
            <a:avLst/>
            <a:gdLst/>
            <a:ahLst/>
            <a:cxnLst/>
            <a:rect l="l" t="t" r="r" b="b"/>
            <a:pathLst>
              <a:path w="3136900" h="1152525">
                <a:moveTo>
                  <a:pt x="0" y="192024"/>
                </a:moveTo>
                <a:lnTo>
                  <a:pt x="5071" y="147996"/>
                </a:lnTo>
                <a:lnTo>
                  <a:pt x="19518" y="107579"/>
                </a:lnTo>
                <a:lnTo>
                  <a:pt x="42187" y="71925"/>
                </a:lnTo>
                <a:lnTo>
                  <a:pt x="71925" y="42187"/>
                </a:lnTo>
                <a:lnTo>
                  <a:pt x="107579" y="19518"/>
                </a:lnTo>
                <a:lnTo>
                  <a:pt x="147996" y="5071"/>
                </a:lnTo>
                <a:lnTo>
                  <a:pt x="192024" y="0"/>
                </a:lnTo>
                <a:lnTo>
                  <a:pt x="2944368" y="0"/>
                </a:lnTo>
                <a:lnTo>
                  <a:pt x="2988395" y="5071"/>
                </a:lnTo>
                <a:lnTo>
                  <a:pt x="3028812" y="19518"/>
                </a:lnTo>
                <a:lnTo>
                  <a:pt x="3064466" y="42187"/>
                </a:lnTo>
                <a:lnTo>
                  <a:pt x="3094204" y="71925"/>
                </a:lnTo>
                <a:lnTo>
                  <a:pt x="3116873" y="107579"/>
                </a:lnTo>
                <a:lnTo>
                  <a:pt x="3131320" y="147996"/>
                </a:lnTo>
                <a:lnTo>
                  <a:pt x="3136392" y="192024"/>
                </a:lnTo>
                <a:lnTo>
                  <a:pt x="3136392" y="960119"/>
                </a:lnTo>
                <a:lnTo>
                  <a:pt x="3131320" y="1004147"/>
                </a:lnTo>
                <a:lnTo>
                  <a:pt x="3116873" y="1044564"/>
                </a:lnTo>
                <a:lnTo>
                  <a:pt x="3094204" y="1080218"/>
                </a:lnTo>
                <a:lnTo>
                  <a:pt x="3064466" y="1109956"/>
                </a:lnTo>
                <a:lnTo>
                  <a:pt x="3028812" y="1132625"/>
                </a:lnTo>
                <a:lnTo>
                  <a:pt x="2988395" y="1147072"/>
                </a:lnTo>
                <a:lnTo>
                  <a:pt x="2944368"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1">
            <a:solidFill>
              <a:srgbClr val="0078D6"/>
            </a:solidFill>
            <a:prstDash val="sysDot"/>
          </a:ln>
        </p:spPr>
        <p:txBody>
          <a:bodyPr wrap="square" lIns="0" tIns="0" rIns="0" bIns="0" rtlCol="0"/>
          <a:lstStyle/>
          <a:p>
            <a:endParaRPr/>
          </a:p>
        </p:txBody>
      </p:sp>
      <p:sp>
        <p:nvSpPr>
          <p:cNvPr id="19" name="object 19"/>
          <p:cNvSpPr/>
          <p:nvPr/>
        </p:nvSpPr>
        <p:spPr>
          <a:xfrm>
            <a:off x="5453634" y="3394709"/>
            <a:ext cx="3409315" cy="1148080"/>
          </a:xfrm>
          <a:custGeom>
            <a:avLst/>
            <a:gdLst/>
            <a:ahLst/>
            <a:cxnLst/>
            <a:rect l="l" t="t" r="r" b="b"/>
            <a:pathLst>
              <a:path w="3409315" h="1148079">
                <a:moveTo>
                  <a:pt x="0" y="191262"/>
                </a:moveTo>
                <a:lnTo>
                  <a:pt x="5049" y="147397"/>
                </a:lnTo>
                <a:lnTo>
                  <a:pt x="19434" y="107135"/>
                </a:lnTo>
                <a:lnTo>
                  <a:pt x="42007" y="71623"/>
                </a:lnTo>
                <a:lnTo>
                  <a:pt x="71623" y="42007"/>
                </a:lnTo>
                <a:lnTo>
                  <a:pt x="107135" y="19434"/>
                </a:lnTo>
                <a:lnTo>
                  <a:pt x="147397" y="5049"/>
                </a:lnTo>
                <a:lnTo>
                  <a:pt x="191262" y="0"/>
                </a:lnTo>
                <a:lnTo>
                  <a:pt x="3217925" y="0"/>
                </a:lnTo>
                <a:lnTo>
                  <a:pt x="3261790" y="5049"/>
                </a:lnTo>
                <a:lnTo>
                  <a:pt x="3302052" y="19434"/>
                </a:lnTo>
                <a:lnTo>
                  <a:pt x="3337564" y="42007"/>
                </a:lnTo>
                <a:lnTo>
                  <a:pt x="3367180" y="71623"/>
                </a:lnTo>
                <a:lnTo>
                  <a:pt x="3389753" y="107135"/>
                </a:lnTo>
                <a:lnTo>
                  <a:pt x="3404138" y="147397"/>
                </a:lnTo>
                <a:lnTo>
                  <a:pt x="3409188" y="191262"/>
                </a:lnTo>
                <a:lnTo>
                  <a:pt x="3409188" y="956309"/>
                </a:lnTo>
                <a:lnTo>
                  <a:pt x="3404138" y="1000174"/>
                </a:lnTo>
                <a:lnTo>
                  <a:pt x="3389753" y="1040436"/>
                </a:lnTo>
                <a:lnTo>
                  <a:pt x="3367180" y="1075948"/>
                </a:lnTo>
                <a:lnTo>
                  <a:pt x="3337564" y="1105564"/>
                </a:lnTo>
                <a:lnTo>
                  <a:pt x="3302052" y="1128137"/>
                </a:lnTo>
                <a:lnTo>
                  <a:pt x="3261790" y="1142522"/>
                </a:lnTo>
                <a:lnTo>
                  <a:pt x="3217925" y="1147571"/>
                </a:lnTo>
                <a:lnTo>
                  <a:pt x="191262" y="1147571"/>
                </a:lnTo>
                <a:lnTo>
                  <a:pt x="147397" y="1142522"/>
                </a:lnTo>
                <a:lnTo>
                  <a:pt x="107135" y="1128137"/>
                </a:lnTo>
                <a:lnTo>
                  <a:pt x="71623" y="1105564"/>
                </a:lnTo>
                <a:lnTo>
                  <a:pt x="42007" y="1075948"/>
                </a:lnTo>
                <a:lnTo>
                  <a:pt x="19434" y="1040436"/>
                </a:lnTo>
                <a:lnTo>
                  <a:pt x="5049" y="1000174"/>
                </a:lnTo>
                <a:lnTo>
                  <a:pt x="0" y="956309"/>
                </a:lnTo>
                <a:lnTo>
                  <a:pt x="0" y="191262"/>
                </a:lnTo>
                <a:close/>
              </a:path>
            </a:pathLst>
          </a:custGeom>
          <a:ln w="19811">
            <a:solidFill>
              <a:srgbClr val="0078D6"/>
            </a:solidFill>
            <a:prstDash val="sysDot"/>
          </a:ln>
        </p:spPr>
        <p:txBody>
          <a:bodyPr wrap="square" lIns="0" tIns="0" rIns="0" bIns="0" rtlCol="0"/>
          <a:lstStyle/>
          <a:p>
            <a:endParaRPr/>
          </a:p>
        </p:txBody>
      </p:sp>
      <p:sp>
        <p:nvSpPr>
          <p:cNvPr id="20" name="object 20"/>
          <p:cNvSpPr/>
          <p:nvPr/>
        </p:nvSpPr>
        <p:spPr>
          <a:xfrm>
            <a:off x="1806701" y="1930145"/>
            <a:ext cx="7056120" cy="1152525"/>
          </a:xfrm>
          <a:custGeom>
            <a:avLst/>
            <a:gdLst/>
            <a:ahLst/>
            <a:cxnLst/>
            <a:rect l="l" t="t" r="r" b="b"/>
            <a:pathLst>
              <a:path w="7056120" h="1152525">
                <a:moveTo>
                  <a:pt x="0" y="192024"/>
                </a:moveTo>
                <a:lnTo>
                  <a:pt x="5071" y="147996"/>
                </a:lnTo>
                <a:lnTo>
                  <a:pt x="19518" y="107579"/>
                </a:lnTo>
                <a:lnTo>
                  <a:pt x="42187" y="71925"/>
                </a:lnTo>
                <a:lnTo>
                  <a:pt x="71925" y="42187"/>
                </a:lnTo>
                <a:lnTo>
                  <a:pt x="107579" y="19518"/>
                </a:lnTo>
                <a:lnTo>
                  <a:pt x="147996" y="5071"/>
                </a:lnTo>
                <a:lnTo>
                  <a:pt x="192024" y="0"/>
                </a:lnTo>
                <a:lnTo>
                  <a:pt x="6864096" y="0"/>
                </a:lnTo>
                <a:lnTo>
                  <a:pt x="6908123" y="5071"/>
                </a:lnTo>
                <a:lnTo>
                  <a:pt x="6948540" y="19518"/>
                </a:lnTo>
                <a:lnTo>
                  <a:pt x="6984194" y="42187"/>
                </a:lnTo>
                <a:lnTo>
                  <a:pt x="7013932" y="71925"/>
                </a:lnTo>
                <a:lnTo>
                  <a:pt x="7036601" y="107579"/>
                </a:lnTo>
                <a:lnTo>
                  <a:pt x="7051048" y="147996"/>
                </a:lnTo>
                <a:lnTo>
                  <a:pt x="7056120" y="192024"/>
                </a:lnTo>
                <a:lnTo>
                  <a:pt x="7056120" y="960119"/>
                </a:lnTo>
                <a:lnTo>
                  <a:pt x="7051048" y="1004147"/>
                </a:lnTo>
                <a:lnTo>
                  <a:pt x="7036601" y="1044564"/>
                </a:lnTo>
                <a:lnTo>
                  <a:pt x="7013932" y="1080218"/>
                </a:lnTo>
                <a:lnTo>
                  <a:pt x="6984194" y="1109956"/>
                </a:lnTo>
                <a:lnTo>
                  <a:pt x="6948540" y="1132625"/>
                </a:lnTo>
                <a:lnTo>
                  <a:pt x="6908123" y="1147072"/>
                </a:lnTo>
                <a:lnTo>
                  <a:pt x="6864096"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21" name="object 21"/>
          <p:cNvSpPr/>
          <p:nvPr/>
        </p:nvSpPr>
        <p:spPr>
          <a:xfrm>
            <a:off x="4952238" y="3870833"/>
            <a:ext cx="496570" cy="111760"/>
          </a:xfrm>
          <a:custGeom>
            <a:avLst/>
            <a:gdLst/>
            <a:ahLst/>
            <a:cxnLst/>
            <a:rect l="l" t="t" r="r" b="b"/>
            <a:pathLst>
              <a:path w="496570" h="111760">
                <a:moveTo>
                  <a:pt x="95503" y="0"/>
                </a:moveTo>
                <a:lnTo>
                  <a:pt x="90804" y="2794"/>
                </a:lnTo>
                <a:lnTo>
                  <a:pt x="0" y="55753"/>
                </a:lnTo>
                <a:lnTo>
                  <a:pt x="90804" y="108712"/>
                </a:lnTo>
                <a:lnTo>
                  <a:pt x="95503" y="111506"/>
                </a:lnTo>
                <a:lnTo>
                  <a:pt x="101600" y="109982"/>
                </a:lnTo>
                <a:lnTo>
                  <a:pt x="104394" y="105156"/>
                </a:lnTo>
                <a:lnTo>
                  <a:pt x="107187" y="100457"/>
                </a:lnTo>
                <a:lnTo>
                  <a:pt x="105537" y="94361"/>
                </a:lnTo>
                <a:lnTo>
                  <a:pt x="100837" y="91694"/>
                </a:lnTo>
                <a:lnTo>
                  <a:pt x="56206" y="65659"/>
                </a:lnTo>
                <a:lnTo>
                  <a:pt x="19558" y="65659"/>
                </a:lnTo>
                <a:lnTo>
                  <a:pt x="19558" y="45847"/>
                </a:lnTo>
                <a:lnTo>
                  <a:pt x="56206" y="45847"/>
                </a:lnTo>
                <a:lnTo>
                  <a:pt x="100837" y="19812"/>
                </a:lnTo>
                <a:lnTo>
                  <a:pt x="105537" y="17145"/>
                </a:lnTo>
                <a:lnTo>
                  <a:pt x="107187" y="11049"/>
                </a:lnTo>
                <a:lnTo>
                  <a:pt x="104394" y="6350"/>
                </a:lnTo>
                <a:lnTo>
                  <a:pt x="101600" y="1524"/>
                </a:lnTo>
                <a:lnTo>
                  <a:pt x="95503" y="0"/>
                </a:lnTo>
                <a:close/>
              </a:path>
              <a:path w="496570" h="111760">
                <a:moveTo>
                  <a:pt x="39370" y="45847"/>
                </a:moveTo>
                <a:lnTo>
                  <a:pt x="19558" y="45847"/>
                </a:lnTo>
                <a:lnTo>
                  <a:pt x="19558" y="65659"/>
                </a:lnTo>
                <a:lnTo>
                  <a:pt x="39370" y="65659"/>
                </a:lnTo>
                <a:lnTo>
                  <a:pt x="39370" y="64262"/>
                </a:lnTo>
                <a:lnTo>
                  <a:pt x="24637" y="64262"/>
                </a:lnTo>
                <a:lnTo>
                  <a:pt x="24637" y="47244"/>
                </a:lnTo>
                <a:lnTo>
                  <a:pt x="39370" y="47244"/>
                </a:lnTo>
                <a:lnTo>
                  <a:pt x="39370" y="45847"/>
                </a:lnTo>
                <a:close/>
              </a:path>
              <a:path w="496570" h="111760">
                <a:moveTo>
                  <a:pt x="39370" y="55837"/>
                </a:moveTo>
                <a:lnTo>
                  <a:pt x="39370" y="65659"/>
                </a:lnTo>
                <a:lnTo>
                  <a:pt x="56206" y="65659"/>
                </a:lnTo>
                <a:lnTo>
                  <a:pt x="39370" y="55837"/>
                </a:lnTo>
                <a:close/>
              </a:path>
              <a:path w="496570" h="111760">
                <a:moveTo>
                  <a:pt x="78994" y="45847"/>
                </a:moveTo>
                <a:lnTo>
                  <a:pt x="59182" y="45847"/>
                </a:lnTo>
                <a:lnTo>
                  <a:pt x="59182" y="65659"/>
                </a:lnTo>
                <a:lnTo>
                  <a:pt x="78994" y="65659"/>
                </a:lnTo>
                <a:lnTo>
                  <a:pt x="78994" y="45847"/>
                </a:lnTo>
                <a:close/>
              </a:path>
              <a:path w="496570" h="111760">
                <a:moveTo>
                  <a:pt x="118617" y="45847"/>
                </a:moveTo>
                <a:lnTo>
                  <a:pt x="98806" y="45847"/>
                </a:lnTo>
                <a:lnTo>
                  <a:pt x="98806" y="65659"/>
                </a:lnTo>
                <a:lnTo>
                  <a:pt x="118617" y="65659"/>
                </a:lnTo>
                <a:lnTo>
                  <a:pt x="118617" y="45847"/>
                </a:lnTo>
                <a:close/>
              </a:path>
              <a:path w="496570" h="111760">
                <a:moveTo>
                  <a:pt x="24637" y="47244"/>
                </a:moveTo>
                <a:lnTo>
                  <a:pt x="24637" y="64262"/>
                </a:lnTo>
                <a:lnTo>
                  <a:pt x="39224" y="55753"/>
                </a:lnTo>
                <a:lnTo>
                  <a:pt x="24637" y="47244"/>
                </a:lnTo>
                <a:close/>
              </a:path>
              <a:path w="496570" h="111760">
                <a:moveTo>
                  <a:pt x="39224" y="55753"/>
                </a:moveTo>
                <a:lnTo>
                  <a:pt x="24637" y="64262"/>
                </a:lnTo>
                <a:lnTo>
                  <a:pt x="39370" y="64262"/>
                </a:lnTo>
                <a:lnTo>
                  <a:pt x="39370" y="55837"/>
                </a:lnTo>
                <a:lnTo>
                  <a:pt x="39224" y="55753"/>
                </a:lnTo>
                <a:close/>
              </a:path>
              <a:path w="496570" h="111760">
                <a:moveTo>
                  <a:pt x="39370" y="55668"/>
                </a:moveTo>
                <a:lnTo>
                  <a:pt x="39224" y="55753"/>
                </a:lnTo>
                <a:lnTo>
                  <a:pt x="39370" y="55837"/>
                </a:lnTo>
                <a:lnTo>
                  <a:pt x="39370" y="55668"/>
                </a:lnTo>
                <a:close/>
              </a:path>
              <a:path w="496570" h="111760">
                <a:moveTo>
                  <a:pt x="39370" y="47244"/>
                </a:moveTo>
                <a:lnTo>
                  <a:pt x="24637" y="47244"/>
                </a:lnTo>
                <a:lnTo>
                  <a:pt x="39224" y="55753"/>
                </a:lnTo>
                <a:lnTo>
                  <a:pt x="39370" y="55668"/>
                </a:lnTo>
                <a:lnTo>
                  <a:pt x="39370" y="47244"/>
                </a:lnTo>
                <a:close/>
              </a:path>
              <a:path w="496570" h="111760">
                <a:moveTo>
                  <a:pt x="56206" y="45847"/>
                </a:moveTo>
                <a:lnTo>
                  <a:pt x="39370" y="45847"/>
                </a:lnTo>
                <a:lnTo>
                  <a:pt x="39370" y="55668"/>
                </a:lnTo>
                <a:lnTo>
                  <a:pt x="56206" y="45847"/>
                </a:lnTo>
                <a:close/>
              </a:path>
              <a:path w="496570" h="111760">
                <a:moveTo>
                  <a:pt x="158241" y="45847"/>
                </a:moveTo>
                <a:lnTo>
                  <a:pt x="138429" y="45847"/>
                </a:lnTo>
                <a:lnTo>
                  <a:pt x="138429" y="65659"/>
                </a:lnTo>
                <a:lnTo>
                  <a:pt x="158241" y="65659"/>
                </a:lnTo>
                <a:lnTo>
                  <a:pt x="158241" y="45847"/>
                </a:lnTo>
                <a:close/>
              </a:path>
              <a:path w="496570" h="111760">
                <a:moveTo>
                  <a:pt x="197865" y="45847"/>
                </a:moveTo>
                <a:lnTo>
                  <a:pt x="178053" y="45847"/>
                </a:lnTo>
                <a:lnTo>
                  <a:pt x="178053" y="65659"/>
                </a:lnTo>
                <a:lnTo>
                  <a:pt x="197865" y="65659"/>
                </a:lnTo>
                <a:lnTo>
                  <a:pt x="197865" y="45847"/>
                </a:lnTo>
                <a:close/>
              </a:path>
              <a:path w="496570" h="111760">
                <a:moveTo>
                  <a:pt x="237489" y="45847"/>
                </a:moveTo>
                <a:lnTo>
                  <a:pt x="217677" y="45847"/>
                </a:lnTo>
                <a:lnTo>
                  <a:pt x="217677" y="65659"/>
                </a:lnTo>
                <a:lnTo>
                  <a:pt x="237489" y="65659"/>
                </a:lnTo>
                <a:lnTo>
                  <a:pt x="237489" y="45847"/>
                </a:lnTo>
                <a:close/>
              </a:path>
              <a:path w="496570" h="111760">
                <a:moveTo>
                  <a:pt x="277113" y="45847"/>
                </a:moveTo>
                <a:lnTo>
                  <a:pt x="257301" y="45847"/>
                </a:lnTo>
                <a:lnTo>
                  <a:pt x="257301" y="65659"/>
                </a:lnTo>
                <a:lnTo>
                  <a:pt x="277113" y="65659"/>
                </a:lnTo>
                <a:lnTo>
                  <a:pt x="277113" y="45847"/>
                </a:lnTo>
                <a:close/>
              </a:path>
              <a:path w="496570" h="111760">
                <a:moveTo>
                  <a:pt x="316738" y="45847"/>
                </a:moveTo>
                <a:lnTo>
                  <a:pt x="296925" y="45847"/>
                </a:lnTo>
                <a:lnTo>
                  <a:pt x="296925" y="65659"/>
                </a:lnTo>
                <a:lnTo>
                  <a:pt x="316738" y="65659"/>
                </a:lnTo>
                <a:lnTo>
                  <a:pt x="316738" y="45847"/>
                </a:lnTo>
                <a:close/>
              </a:path>
              <a:path w="496570" h="111760">
                <a:moveTo>
                  <a:pt x="356362" y="45847"/>
                </a:moveTo>
                <a:lnTo>
                  <a:pt x="336550" y="45847"/>
                </a:lnTo>
                <a:lnTo>
                  <a:pt x="336550" y="65659"/>
                </a:lnTo>
                <a:lnTo>
                  <a:pt x="356362" y="65659"/>
                </a:lnTo>
                <a:lnTo>
                  <a:pt x="356362" y="45847"/>
                </a:lnTo>
                <a:close/>
              </a:path>
              <a:path w="496570" h="111760">
                <a:moveTo>
                  <a:pt x="455422" y="56578"/>
                </a:moveTo>
                <a:lnTo>
                  <a:pt x="395224" y="91694"/>
                </a:lnTo>
                <a:lnTo>
                  <a:pt x="390398" y="94361"/>
                </a:lnTo>
                <a:lnTo>
                  <a:pt x="388874" y="100457"/>
                </a:lnTo>
                <a:lnTo>
                  <a:pt x="391667" y="105156"/>
                </a:lnTo>
                <a:lnTo>
                  <a:pt x="394335" y="109982"/>
                </a:lnTo>
                <a:lnTo>
                  <a:pt x="400431" y="111506"/>
                </a:lnTo>
                <a:lnTo>
                  <a:pt x="405129" y="108712"/>
                </a:lnTo>
                <a:lnTo>
                  <a:pt x="479053" y="65659"/>
                </a:lnTo>
                <a:lnTo>
                  <a:pt x="455422" y="65659"/>
                </a:lnTo>
                <a:lnTo>
                  <a:pt x="455422" y="56578"/>
                </a:lnTo>
                <a:close/>
              </a:path>
              <a:path w="496570" h="111760">
                <a:moveTo>
                  <a:pt x="395986" y="45847"/>
                </a:moveTo>
                <a:lnTo>
                  <a:pt x="376174" y="45847"/>
                </a:lnTo>
                <a:lnTo>
                  <a:pt x="376174" y="65659"/>
                </a:lnTo>
                <a:lnTo>
                  <a:pt x="395986" y="65659"/>
                </a:lnTo>
                <a:lnTo>
                  <a:pt x="395986" y="45847"/>
                </a:lnTo>
                <a:close/>
              </a:path>
              <a:path w="496570" h="111760">
                <a:moveTo>
                  <a:pt x="435610" y="45847"/>
                </a:moveTo>
                <a:lnTo>
                  <a:pt x="415798" y="45847"/>
                </a:lnTo>
                <a:lnTo>
                  <a:pt x="415798" y="65659"/>
                </a:lnTo>
                <a:lnTo>
                  <a:pt x="435610" y="65659"/>
                </a:lnTo>
                <a:lnTo>
                  <a:pt x="435610" y="45847"/>
                </a:lnTo>
                <a:close/>
              </a:path>
              <a:path w="496570" h="111760">
                <a:moveTo>
                  <a:pt x="456837" y="55753"/>
                </a:moveTo>
                <a:lnTo>
                  <a:pt x="455422" y="56578"/>
                </a:lnTo>
                <a:lnTo>
                  <a:pt x="455422" y="65659"/>
                </a:lnTo>
                <a:lnTo>
                  <a:pt x="475234" y="65659"/>
                </a:lnTo>
                <a:lnTo>
                  <a:pt x="475234" y="64262"/>
                </a:lnTo>
                <a:lnTo>
                  <a:pt x="471424" y="64262"/>
                </a:lnTo>
                <a:lnTo>
                  <a:pt x="456837" y="55753"/>
                </a:lnTo>
                <a:close/>
              </a:path>
              <a:path w="496570" h="111760">
                <a:moveTo>
                  <a:pt x="479053" y="45847"/>
                </a:moveTo>
                <a:lnTo>
                  <a:pt x="475234" y="45847"/>
                </a:lnTo>
                <a:lnTo>
                  <a:pt x="475234" y="65659"/>
                </a:lnTo>
                <a:lnTo>
                  <a:pt x="479053" y="65659"/>
                </a:lnTo>
                <a:lnTo>
                  <a:pt x="496062" y="55753"/>
                </a:lnTo>
                <a:lnTo>
                  <a:pt x="479053" y="45847"/>
                </a:lnTo>
                <a:close/>
              </a:path>
              <a:path w="496570" h="111760">
                <a:moveTo>
                  <a:pt x="471424" y="47244"/>
                </a:moveTo>
                <a:lnTo>
                  <a:pt x="456837" y="55753"/>
                </a:lnTo>
                <a:lnTo>
                  <a:pt x="471424" y="64262"/>
                </a:lnTo>
                <a:lnTo>
                  <a:pt x="471424" y="47244"/>
                </a:lnTo>
                <a:close/>
              </a:path>
              <a:path w="496570" h="111760">
                <a:moveTo>
                  <a:pt x="475234" y="47244"/>
                </a:moveTo>
                <a:lnTo>
                  <a:pt x="471424" y="47244"/>
                </a:lnTo>
                <a:lnTo>
                  <a:pt x="471424" y="64262"/>
                </a:lnTo>
                <a:lnTo>
                  <a:pt x="475234" y="64262"/>
                </a:lnTo>
                <a:lnTo>
                  <a:pt x="475234" y="47244"/>
                </a:lnTo>
                <a:close/>
              </a:path>
              <a:path w="496570" h="111760">
                <a:moveTo>
                  <a:pt x="455422" y="54927"/>
                </a:moveTo>
                <a:lnTo>
                  <a:pt x="455422" y="56578"/>
                </a:lnTo>
                <a:lnTo>
                  <a:pt x="456837" y="55753"/>
                </a:lnTo>
                <a:lnTo>
                  <a:pt x="455422" y="54927"/>
                </a:lnTo>
                <a:close/>
              </a:path>
              <a:path w="496570" h="111760">
                <a:moveTo>
                  <a:pt x="475234" y="45847"/>
                </a:moveTo>
                <a:lnTo>
                  <a:pt x="455422" y="45847"/>
                </a:lnTo>
                <a:lnTo>
                  <a:pt x="455422" y="54927"/>
                </a:lnTo>
                <a:lnTo>
                  <a:pt x="456837" y="55753"/>
                </a:lnTo>
                <a:lnTo>
                  <a:pt x="471424" y="47244"/>
                </a:lnTo>
                <a:lnTo>
                  <a:pt x="475234" y="47244"/>
                </a:lnTo>
                <a:lnTo>
                  <a:pt x="475234" y="45847"/>
                </a:lnTo>
                <a:close/>
              </a:path>
              <a:path w="496570" h="111760">
                <a:moveTo>
                  <a:pt x="400431" y="0"/>
                </a:moveTo>
                <a:lnTo>
                  <a:pt x="394335" y="1524"/>
                </a:lnTo>
                <a:lnTo>
                  <a:pt x="391667" y="6350"/>
                </a:lnTo>
                <a:lnTo>
                  <a:pt x="388874" y="11049"/>
                </a:lnTo>
                <a:lnTo>
                  <a:pt x="390398" y="17145"/>
                </a:lnTo>
                <a:lnTo>
                  <a:pt x="395224" y="19812"/>
                </a:lnTo>
                <a:lnTo>
                  <a:pt x="455422" y="54927"/>
                </a:lnTo>
                <a:lnTo>
                  <a:pt x="455422" y="45847"/>
                </a:lnTo>
                <a:lnTo>
                  <a:pt x="479053" y="45847"/>
                </a:lnTo>
                <a:lnTo>
                  <a:pt x="405129" y="2794"/>
                </a:lnTo>
                <a:lnTo>
                  <a:pt x="400431" y="0"/>
                </a:lnTo>
                <a:close/>
              </a:path>
            </a:pathLst>
          </a:custGeom>
          <a:solidFill>
            <a:srgbClr val="000000"/>
          </a:solidFill>
        </p:spPr>
        <p:txBody>
          <a:bodyPr wrap="square" lIns="0" tIns="0" rIns="0" bIns="0" rtlCol="0"/>
          <a:lstStyle/>
          <a:p>
            <a:endParaRPr/>
          </a:p>
        </p:txBody>
      </p:sp>
      <p:sp>
        <p:nvSpPr>
          <p:cNvPr id="22" name="object 22"/>
          <p:cNvSpPr/>
          <p:nvPr/>
        </p:nvSpPr>
        <p:spPr>
          <a:xfrm>
            <a:off x="7104506" y="3100577"/>
            <a:ext cx="114935" cy="294640"/>
          </a:xfrm>
          <a:custGeom>
            <a:avLst/>
            <a:gdLst/>
            <a:ahLst/>
            <a:cxnLst/>
            <a:rect l="l" t="t" r="r" b="b"/>
            <a:pathLst>
              <a:path w="114934" h="294639">
                <a:moveTo>
                  <a:pt x="48768" y="98551"/>
                </a:moveTo>
                <a:lnTo>
                  <a:pt x="48133" y="118363"/>
                </a:lnTo>
                <a:lnTo>
                  <a:pt x="67945" y="118872"/>
                </a:lnTo>
                <a:lnTo>
                  <a:pt x="68579" y="99060"/>
                </a:lnTo>
                <a:lnTo>
                  <a:pt x="48768" y="98551"/>
                </a:lnTo>
                <a:close/>
              </a:path>
              <a:path w="114934" h="294639">
                <a:moveTo>
                  <a:pt x="60414" y="39436"/>
                </a:moveTo>
                <a:lnTo>
                  <a:pt x="94488" y="101854"/>
                </a:lnTo>
                <a:lnTo>
                  <a:pt x="97027" y="106552"/>
                </a:lnTo>
                <a:lnTo>
                  <a:pt x="103124" y="108331"/>
                </a:lnTo>
                <a:lnTo>
                  <a:pt x="107950" y="105791"/>
                </a:lnTo>
                <a:lnTo>
                  <a:pt x="112649" y="103124"/>
                </a:lnTo>
                <a:lnTo>
                  <a:pt x="114426" y="97155"/>
                </a:lnTo>
                <a:lnTo>
                  <a:pt x="111887" y="92329"/>
                </a:lnTo>
                <a:lnTo>
                  <a:pt x="83175" y="39750"/>
                </a:lnTo>
                <a:lnTo>
                  <a:pt x="70231" y="39750"/>
                </a:lnTo>
                <a:lnTo>
                  <a:pt x="60414" y="39436"/>
                </a:lnTo>
                <a:close/>
              </a:path>
              <a:path w="114934" h="294639">
                <a:moveTo>
                  <a:pt x="61468" y="0"/>
                </a:moveTo>
                <a:lnTo>
                  <a:pt x="5842" y="89281"/>
                </a:lnTo>
                <a:lnTo>
                  <a:pt x="3048" y="93852"/>
                </a:lnTo>
                <a:lnTo>
                  <a:pt x="4445" y="99949"/>
                </a:lnTo>
                <a:lnTo>
                  <a:pt x="9017" y="102870"/>
                </a:lnTo>
                <a:lnTo>
                  <a:pt x="13716" y="105791"/>
                </a:lnTo>
                <a:lnTo>
                  <a:pt x="19812" y="104394"/>
                </a:lnTo>
                <a:lnTo>
                  <a:pt x="60283" y="39432"/>
                </a:lnTo>
                <a:lnTo>
                  <a:pt x="50419" y="39116"/>
                </a:lnTo>
                <a:lnTo>
                  <a:pt x="51053" y="19304"/>
                </a:lnTo>
                <a:lnTo>
                  <a:pt x="72009" y="19304"/>
                </a:lnTo>
                <a:lnTo>
                  <a:pt x="61468" y="0"/>
                </a:lnTo>
                <a:close/>
              </a:path>
              <a:path w="114934" h="294639">
                <a:moveTo>
                  <a:pt x="49911" y="58927"/>
                </a:moveTo>
                <a:lnTo>
                  <a:pt x="49275" y="78739"/>
                </a:lnTo>
                <a:lnTo>
                  <a:pt x="69088" y="79248"/>
                </a:lnTo>
                <a:lnTo>
                  <a:pt x="69723" y="59562"/>
                </a:lnTo>
                <a:lnTo>
                  <a:pt x="49911" y="58927"/>
                </a:lnTo>
                <a:close/>
              </a:path>
              <a:path w="114934" h="294639">
                <a:moveTo>
                  <a:pt x="70723" y="24384"/>
                </a:moveTo>
                <a:lnTo>
                  <a:pt x="52197" y="24384"/>
                </a:lnTo>
                <a:lnTo>
                  <a:pt x="69342" y="24892"/>
                </a:lnTo>
                <a:lnTo>
                  <a:pt x="60480" y="39116"/>
                </a:lnTo>
                <a:lnTo>
                  <a:pt x="60414" y="39436"/>
                </a:lnTo>
                <a:lnTo>
                  <a:pt x="70231" y="39750"/>
                </a:lnTo>
                <a:lnTo>
                  <a:pt x="70723" y="24384"/>
                </a:lnTo>
                <a:close/>
              </a:path>
              <a:path w="114934" h="294639">
                <a:moveTo>
                  <a:pt x="72009" y="19304"/>
                </a:moveTo>
                <a:lnTo>
                  <a:pt x="51053" y="19304"/>
                </a:lnTo>
                <a:lnTo>
                  <a:pt x="70866" y="19938"/>
                </a:lnTo>
                <a:lnTo>
                  <a:pt x="70231" y="39750"/>
                </a:lnTo>
                <a:lnTo>
                  <a:pt x="83175" y="39750"/>
                </a:lnTo>
                <a:lnTo>
                  <a:pt x="72009" y="19304"/>
                </a:lnTo>
                <a:close/>
              </a:path>
              <a:path w="114934" h="294639">
                <a:moveTo>
                  <a:pt x="60351" y="39322"/>
                </a:moveTo>
                <a:close/>
              </a:path>
              <a:path w="114934" h="294639">
                <a:moveTo>
                  <a:pt x="51053" y="19304"/>
                </a:moveTo>
                <a:lnTo>
                  <a:pt x="50419" y="39116"/>
                </a:lnTo>
                <a:lnTo>
                  <a:pt x="60283" y="39432"/>
                </a:lnTo>
                <a:lnTo>
                  <a:pt x="60239" y="39116"/>
                </a:lnTo>
                <a:lnTo>
                  <a:pt x="52197" y="24384"/>
                </a:lnTo>
                <a:lnTo>
                  <a:pt x="70723" y="24384"/>
                </a:lnTo>
                <a:lnTo>
                  <a:pt x="70866" y="19938"/>
                </a:lnTo>
                <a:lnTo>
                  <a:pt x="51053" y="19304"/>
                </a:lnTo>
                <a:close/>
              </a:path>
              <a:path w="114934" h="294639">
                <a:moveTo>
                  <a:pt x="52197" y="24384"/>
                </a:moveTo>
                <a:lnTo>
                  <a:pt x="60351" y="39322"/>
                </a:lnTo>
                <a:lnTo>
                  <a:pt x="69342" y="24892"/>
                </a:lnTo>
                <a:lnTo>
                  <a:pt x="52197" y="24384"/>
                </a:lnTo>
                <a:close/>
              </a:path>
              <a:path w="114934" h="294639">
                <a:moveTo>
                  <a:pt x="47625" y="138175"/>
                </a:moveTo>
                <a:lnTo>
                  <a:pt x="46990" y="157987"/>
                </a:lnTo>
                <a:lnTo>
                  <a:pt x="66801" y="158496"/>
                </a:lnTo>
                <a:lnTo>
                  <a:pt x="67437" y="138684"/>
                </a:lnTo>
                <a:lnTo>
                  <a:pt x="47625" y="138175"/>
                </a:lnTo>
                <a:close/>
              </a:path>
              <a:path w="114934" h="294639">
                <a:moveTo>
                  <a:pt x="11429" y="185674"/>
                </a:moveTo>
                <a:lnTo>
                  <a:pt x="6603" y="188341"/>
                </a:lnTo>
                <a:lnTo>
                  <a:pt x="1777" y="190881"/>
                </a:lnTo>
                <a:lnTo>
                  <a:pt x="0" y="196976"/>
                </a:lnTo>
                <a:lnTo>
                  <a:pt x="2667" y="201675"/>
                </a:lnTo>
                <a:lnTo>
                  <a:pt x="52959" y="294132"/>
                </a:lnTo>
                <a:lnTo>
                  <a:pt x="65063" y="274700"/>
                </a:lnTo>
                <a:lnTo>
                  <a:pt x="63373" y="274700"/>
                </a:lnTo>
                <a:lnTo>
                  <a:pt x="43688" y="274193"/>
                </a:lnTo>
                <a:lnTo>
                  <a:pt x="44069" y="256921"/>
                </a:lnTo>
                <a:lnTo>
                  <a:pt x="52768" y="256921"/>
                </a:lnTo>
                <a:lnTo>
                  <a:pt x="54093" y="254797"/>
                </a:lnTo>
                <a:lnTo>
                  <a:pt x="20066" y="192277"/>
                </a:lnTo>
                <a:lnTo>
                  <a:pt x="17399" y="187451"/>
                </a:lnTo>
                <a:lnTo>
                  <a:pt x="11429" y="185674"/>
                </a:lnTo>
                <a:close/>
              </a:path>
              <a:path w="114934" h="294639">
                <a:moveTo>
                  <a:pt x="44069" y="256921"/>
                </a:moveTo>
                <a:lnTo>
                  <a:pt x="43688" y="274193"/>
                </a:lnTo>
                <a:lnTo>
                  <a:pt x="63373" y="274700"/>
                </a:lnTo>
                <a:lnTo>
                  <a:pt x="63519" y="269748"/>
                </a:lnTo>
                <a:lnTo>
                  <a:pt x="62229" y="269748"/>
                </a:lnTo>
                <a:lnTo>
                  <a:pt x="45085" y="269239"/>
                </a:lnTo>
                <a:lnTo>
                  <a:pt x="52598" y="257194"/>
                </a:lnTo>
                <a:lnTo>
                  <a:pt x="44069" y="256921"/>
                </a:lnTo>
                <a:close/>
              </a:path>
              <a:path w="114934" h="294639">
                <a:moveTo>
                  <a:pt x="100711" y="188341"/>
                </a:moveTo>
                <a:lnTo>
                  <a:pt x="94615" y="189737"/>
                </a:lnTo>
                <a:lnTo>
                  <a:pt x="91821" y="194310"/>
                </a:lnTo>
                <a:lnTo>
                  <a:pt x="54093" y="254797"/>
                </a:lnTo>
                <a:lnTo>
                  <a:pt x="55447" y="257285"/>
                </a:lnTo>
                <a:lnTo>
                  <a:pt x="63881" y="257556"/>
                </a:lnTo>
                <a:lnTo>
                  <a:pt x="63373" y="274700"/>
                </a:lnTo>
                <a:lnTo>
                  <a:pt x="65063" y="274700"/>
                </a:lnTo>
                <a:lnTo>
                  <a:pt x="111506" y="200151"/>
                </a:lnTo>
                <a:lnTo>
                  <a:pt x="110109" y="194056"/>
                </a:lnTo>
                <a:lnTo>
                  <a:pt x="105410" y="191135"/>
                </a:lnTo>
                <a:lnTo>
                  <a:pt x="100711" y="188341"/>
                </a:lnTo>
                <a:close/>
              </a:path>
              <a:path w="114934" h="294639">
                <a:moveTo>
                  <a:pt x="52598" y="257194"/>
                </a:moveTo>
                <a:lnTo>
                  <a:pt x="45085" y="269239"/>
                </a:lnTo>
                <a:lnTo>
                  <a:pt x="62229" y="269748"/>
                </a:lnTo>
                <a:lnTo>
                  <a:pt x="55447" y="257285"/>
                </a:lnTo>
                <a:lnTo>
                  <a:pt x="52598" y="257194"/>
                </a:lnTo>
                <a:close/>
              </a:path>
              <a:path w="114934" h="294639">
                <a:moveTo>
                  <a:pt x="55447" y="257285"/>
                </a:moveTo>
                <a:lnTo>
                  <a:pt x="62229" y="269748"/>
                </a:lnTo>
                <a:lnTo>
                  <a:pt x="63519" y="269748"/>
                </a:lnTo>
                <a:lnTo>
                  <a:pt x="63881" y="257556"/>
                </a:lnTo>
                <a:lnTo>
                  <a:pt x="55447" y="257285"/>
                </a:lnTo>
                <a:close/>
              </a:path>
              <a:path w="114934" h="294639">
                <a:moveTo>
                  <a:pt x="54093" y="254797"/>
                </a:moveTo>
                <a:lnTo>
                  <a:pt x="52598" y="257194"/>
                </a:lnTo>
                <a:lnTo>
                  <a:pt x="55447" y="257285"/>
                </a:lnTo>
                <a:lnTo>
                  <a:pt x="54093" y="254797"/>
                </a:lnTo>
                <a:close/>
              </a:path>
              <a:path w="114934" h="294639">
                <a:moveTo>
                  <a:pt x="52768" y="256921"/>
                </a:moveTo>
                <a:lnTo>
                  <a:pt x="44069" y="256921"/>
                </a:lnTo>
                <a:lnTo>
                  <a:pt x="52598" y="257194"/>
                </a:lnTo>
                <a:lnTo>
                  <a:pt x="52768" y="256921"/>
                </a:lnTo>
                <a:close/>
              </a:path>
              <a:path w="114934" h="294639">
                <a:moveTo>
                  <a:pt x="45339" y="217297"/>
                </a:moveTo>
                <a:lnTo>
                  <a:pt x="44703" y="237109"/>
                </a:lnTo>
                <a:lnTo>
                  <a:pt x="64516" y="237744"/>
                </a:lnTo>
                <a:lnTo>
                  <a:pt x="65024" y="217932"/>
                </a:lnTo>
                <a:lnTo>
                  <a:pt x="45339" y="217297"/>
                </a:lnTo>
                <a:close/>
              </a:path>
              <a:path w="114934" h="294639">
                <a:moveTo>
                  <a:pt x="46482" y="177800"/>
                </a:moveTo>
                <a:lnTo>
                  <a:pt x="45847" y="197485"/>
                </a:lnTo>
                <a:lnTo>
                  <a:pt x="65659" y="198120"/>
                </a:lnTo>
                <a:lnTo>
                  <a:pt x="66294" y="178308"/>
                </a:lnTo>
                <a:lnTo>
                  <a:pt x="46482" y="177800"/>
                </a:lnTo>
                <a:close/>
              </a:path>
            </a:pathLst>
          </a:custGeom>
          <a:solidFill>
            <a:srgbClr val="000000"/>
          </a:solidFill>
        </p:spPr>
        <p:txBody>
          <a:bodyPr wrap="square" lIns="0" tIns="0" rIns="0" bIns="0" rtlCol="0"/>
          <a:lstStyle/>
          <a:p>
            <a:endParaRPr/>
          </a:p>
        </p:txBody>
      </p:sp>
      <p:sp>
        <p:nvSpPr>
          <p:cNvPr id="23" name="object 23"/>
          <p:cNvSpPr txBox="1"/>
          <p:nvPr/>
        </p:nvSpPr>
        <p:spPr>
          <a:xfrm>
            <a:off x="4728717" y="1630172"/>
            <a:ext cx="122555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Model</a:t>
            </a:r>
            <a:r>
              <a:rPr sz="1400" b="1" spc="-50" dirty="0">
                <a:latin typeface="Segoe UI Semibold"/>
                <a:cs typeface="Segoe UI Semibold"/>
              </a:rPr>
              <a:t> </a:t>
            </a:r>
            <a:r>
              <a:rPr sz="1400" b="1" spc="-5" dirty="0">
                <a:latin typeface="Segoe UI Semibold"/>
                <a:cs typeface="Segoe UI Semibold"/>
              </a:rPr>
              <a:t>training</a:t>
            </a:r>
            <a:endParaRPr sz="1400">
              <a:latin typeface="Segoe UI Semibold"/>
              <a:cs typeface="Segoe UI Semibold"/>
            </a:endParaRPr>
          </a:p>
        </p:txBody>
      </p:sp>
      <p:sp>
        <p:nvSpPr>
          <p:cNvPr id="24" name="object 24"/>
          <p:cNvSpPr txBox="1"/>
          <p:nvPr/>
        </p:nvSpPr>
        <p:spPr>
          <a:xfrm>
            <a:off x="2826766" y="3125470"/>
            <a:ext cx="153416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Long-term</a:t>
            </a:r>
            <a:r>
              <a:rPr sz="1400" b="1" spc="-60"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25" name="object 25"/>
          <p:cNvSpPr txBox="1"/>
          <p:nvPr/>
        </p:nvSpPr>
        <p:spPr>
          <a:xfrm>
            <a:off x="7490206" y="3108198"/>
            <a:ext cx="13157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Data</a:t>
            </a:r>
            <a:r>
              <a:rPr sz="1400" b="1" spc="-95" dirty="0">
                <a:latin typeface="Segoe UI Semibold"/>
                <a:cs typeface="Segoe UI Semibold"/>
              </a:rPr>
              <a:t> </a:t>
            </a:r>
            <a:r>
              <a:rPr sz="1400" b="1" spc="-5" dirty="0">
                <a:latin typeface="Segoe UI Semibold"/>
                <a:cs typeface="Segoe UI Semibold"/>
              </a:rPr>
              <a:t>processing</a:t>
            </a:r>
            <a:endParaRPr sz="1400">
              <a:latin typeface="Segoe UI Semibold"/>
              <a:cs typeface="Segoe UI Semibold"/>
            </a:endParaRPr>
          </a:p>
        </p:txBody>
      </p:sp>
      <p:sp>
        <p:nvSpPr>
          <p:cNvPr id="26" name="object 26"/>
          <p:cNvSpPr/>
          <p:nvPr/>
        </p:nvSpPr>
        <p:spPr>
          <a:xfrm>
            <a:off x="1565910" y="3724528"/>
            <a:ext cx="233552" cy="111506"/>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2049904" y="3655609"/>
            <a:ext cx="367563" cy="454618"/>
          </a:xfrm>
          <a:prstGeom prst="rect">
            <a:avLst/>
          </a:prstGeom>
          <a:blipFill>
            <a:blip r:embed="rId5" cstate="print"/>
            <a:stretch>
              <a:fillRect/>
            </a:stretch>
          </a:blipFill>
        </p:spPr>
        <p:txBody>
          <a:bodyPr wrap="square" lIns="0" tIns="0" rIns="0" bIns="0" rtlCol="0"/>
          <a:lstStyle/>
          <a:p>
            <a:endParaRPr/>
          </a:p>
        </p:txBody>
      </p:sp>
      <p:sp>
        <p:nvSpPr>
          <p:cNvPr id="28" name="object 28"/>
          <p:cNvSpPr txBox="1"/>
          <p:nvPr/>
        </p:nvSpPr>
        <p:spPr>
          <a:xfrm>
            <a:off x="5810503" y="4146930"/>
            <a:ext cx="732155" cy="299720"/>
          </a:xfrm>
          <a:prstGeom prst="rect">
            <a:avLst/>
          </a:prstGeom>
        </p:spPr>
        <p:txBody>
          <a:bodyPr vert="horz" wrap="square" lIns="0" tIns="12700" rIns="0" bIns="0" rtlCol="0">
            <a:spAutoFit/>
          </a:bodyPr>
          <a:lstStyle/>
          <a:p>
            <a:pPr marL="12700" marR="5080" indent="59690">
              <a:lnSpc>
                <a:spcPct val="100000"/>
              </a:lnSpc>
              <a:spcBef>
                <a:spcPts val="100"/>
              </a:spcBef>
            </a:pPr>
            <a:r>
              <a:rPr sz="900" spc="-5" dirty="0">
                <a:latin typeface="Segoe UI"/>
                <a:cs typeface="Segoe UI"/>
              </a:rPr>
              <a:t>Azure Data  Lake</a:t>
            </a:r>
            <a:r>
              <a:rPr sz="900" spc="-25" dirty="0">
                <a:latin typeface="Segoe UI"/>
                <a:cs typeface="Segoe UI"/>
              </a:rPr>
              <a:t> </a:t>
            </a:r>
            <a:r>
              <a:rPr sz="900" spc="-10" dirty="0">
                <a:latin typeface="Segoe UI"/>
                <a:cs typeface="Segoe UI"/>
              </a:rPr>
              <a:t>Analytics</a:t>
            </a:r>
            <a:endParaRPr sz="900">
              <a:latin typeface="Segoe UI"/>
              <a:cs typeface="Segoe UI"/>
            </a:endParaRPr>
          </a:p>
        </p:txBody>
      </p:sp>
      <p:sp>
        <p:nvSpPr>
          <p:cNvPr id="29" name="object 29"/>
          <p:cNvSpPr/>
          <p:nvPr/>
        </p:nvSpPr>
        <p:spPr>
          <a:xfrm>
            <a:off x="3328415" y="2127504"/>
            <a:ext cx="475488" cy="475488"/>
          </a:xfrm>
          <a:prstGeom prst="rect">
            <a:avLst/>
          </a:prstGeom>
          <a:blipFill>
            <a:blip r:embed="rId6" cstate="print"/>
            <a:stretch>
              <a:fillRect/>
            </a:stretch>
          </a:blipFill>
        </p:spPr>
        <p:txBody>
          <a:bodyPr wrap="square" lIns="0" tIns="0" rIns="0" bIns="0" rtlCol="0"/>
          <a:lstStyle/>
          <a:p>
            <a:endParaRPr/>
          </a:p>
        </p:txBody>
      </p:sp>
      <p:sp>
        <p:nvSpPr>
          <p:cNvPr id="30" name="object 30"/>
          <p:cNvSpPr txBox="1"/>
          <p:nvPr/>
        </p:nvSpPr>
        <p:spPr>
          <a:xfrm>
            <a:off x="3335273" y="2678048"/>
            <a:ext cx="478790" cy="286385"/>
          </a:xfrm>
          <a:prstGeom prst="rect">
            <a:avLst/>
          </a:prstGeom>
        </p:spPr>
        <p:txBody>
          <a:bodyPr vert="horz" wrap="square" lIns="0" tIns="28575" rIns="0" bIns="0" rtlCol="0">
            <a:spAutoFit/>
          </a:bodyPr>
          <a:lstStyle/>
          <a:p>
            <a:pPr marL="83820" marR="5080" indent="-7175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Studio</a:t>
            </a:r>
            <a:endParaRPr sz="900">
              <a:latin typeface="Segoe UI"/>
              <a:cs typeface="Segoe UI"/>
            </a:endParaRPr>
          </a:p>
        </p:txBody>
      </p:sp>
      <p:sp>
        <p:nvSpPr>
          <p:cNvPr id="31" name="object 31"/>
          <p:cNvSpPr/>
          <p:nvPr/>
        </p:nvSpPr>
        <p:spPr>
          <a:xfrm>
            <a:off x="4218432" y="2127504"/>
            <a:ext cx="475488" cy="475488"/>
          </a:xfrm>
          <a:prstGeom prst="rect">
            <a:avLst/>
          </a:prstGeom>
          <a:blipFill>
            <a:blip r:embed="rId7" cstate="print"/>
            <a:stretch>
              <a:fillRect/>
            </a:stretch>
          </a:blipFill>
        </p:spPr>
        <p:txBody>
          <a:bodyPr wrap="square" lIns="0" tIns="0" rIns="0" bIns="0" rtlCol="0"/>
          <a:lstStyle/>
          <a:p>
            <a:endParaRPr/>
          </a:p>
        </p:txBody>
      </p:sp>
      <p:sp>
        <p:nvSpPr>
          <p:cNvPr id="32" name="object 32"/>
          <p:cNvSpPr txBox="1"/>
          <p:nvPr/>
        </p:nvSpPr>
        <p:spPr>
          <a:xfrm>
            <a:off x="5893053" y="2678048"/>
            <a:ext cx="823594" cy="286385"/>
          </a:xfrm>
          <a:prstGeom prst="rect">
            <a:avLst/>
          </a:prstGeom>
        </p:spPr>
        <p:txBody>
          <a:bodyPr vert="horz" wrap="square" lIns="0" tIns="28575" rIns="0" bIns="0" rtlCol="0">
            <a:spAutoFit/>
          </a:bodyPr>
          <a:lstStyle/>
          <a:p>
            <a:pPr marL="12700" marR="5080" indent="141605">
              <a:lnSpc>
                <a:spcPts val="969"/>
              </a:lnSpc>
              <a:spcBef>
                <a:spcPts val="225"/>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33" name="object 33"/>
          <p:cNvSpPr txBox="1"/>
          <p:nvPr/>
        </p:nvSpPr>
        <p:spPr>
          <a:xfrm>
            <a:off x="4897882" y="2692400"/>
            <a:ext cx="824230" cy="286385"/>
          </a:xfrm>
          <a:prstGeom prst="rect">
            <a:avLst/>
          </a:prstGeom>
        </p:spPr>
        <p:txBody>
          <a:bodyPr vert="horz" wrap="square" lIns="0" tIns="28575" rIns="0" bIns="0" rtlCol="0">
            <a:spAutoFit/>
          </a:bodyPr>
          <a:lstStyle/>
          <a:p>
            <a:pPr marL="156845" marR="5080" indent="-144780">
              <a:lnSpc>
                <a:spcPts val="969"/>
              </a:lnSpc>
              <a:spcBef>
                <a:spcPts val="225"/>
              </a:spcBef>
            </a:pPr>
            <a:r>
              <a:rPr sz="900" spc="-25" dirty="0">
                <a:latin typeface="Segoe UI"/>
                <a:cs typeface="Segoe UI"/>
              </a:rPr>
              <a:t>Azure</a:t>
            </a:r>
            <a:r>
              <a:rPr sz="900" spc="-100" dirty="0">
                <a:latin typeface="Segoe UI"/>
                <a:cs typeface="Segoe UI"/>
              </a:rPr>
              <a:t> </a:t>
            </a:r>
            <a:r>
              <a:rPr sz="900" spc="-30" dirty="0">
                <a:latin typeface="Segoe UI"/>
                <a:cs typeface="Segoe UI"/>
              </a:rPr>
              <a:t>Databricks  </a:t>
            </a:r>
            <a:r>
              <a:rPr sz="900" spc="-25" dirty="0">
                <a:latin typeface="Segoe UI"/>
                <a:cs typeface="Segoe UI"/>
              </a:rPr>
              <a:t>(Spark</a:t>
            </a:r>
            <a:r>
              <a:rPr sz="900" spc="-95" dirty="0">
                <a:latin typeface="Segoe UI"/>
                <a:cs typeface="Segoe UI"/>
              </a:rPr>
              <a:t> </a:t>
            </a:r>
            <a:r>
              <a:rPr sz="900" spc="-20" dirty="0">
                <a:latin typeface="Segoe UI"/>
                <a:cs typeface="Segoe UI"/>
              </a:rPr>
              <a:t>ML)</a:t>
            </a:r>
            <a:endParaRPr sz="900">
              <a:latin typeface="Segoe UI"/>
              <a:cs typeface="Segoe UI"/>
            </a:endParaRPr>
          </a:p>
        </p:txBody>
      </p:sp>
      <p:sp>
        <p:nvSpPr>
          <p:cNvPr id="34" name="object 34"/>
          <p:cNvSpPr txBox="1"/>
          <p:nvPr/>
        </p:nvSpPr>
        <p:spPr>
          <a:xfrm>
            <a:off x="6882510" y="2675382"/>
            <a:ext cx="634365" cy="286385"/>
          </a:xfrm>
          <a:prstGeom prst="rect">
            <a:avLst/>
          </a:prstGeom>
        </p:spPr>
        <p:txBody>
          <a:bodyPr vert="horz" wrap="square" lIns="0" tIns="28575" rIns="0" bIns="0" rtlCol="0">
            <a:spAutoFit/>
          </a:bodyPr>
          <a:lstStyle/>
          <a:p>
            <a:pPr marL="230504" marR="5080" indent="-218440">
              <a:lnSpc>
                <a:spcPts val="969"/>
              </a:lnSpc>
              <a:spcBef>
                <a:spcPts val="225"/>
              </a:spcBef>
            </a:pPr>
            <a:r>
              <a:rPr sz="900" spc="-20" dirty="0">
                <a:latin typeface="Segoe UI"/>
                <a:cs typeface="Segoe UI"/>
              </a:rPr>
              <a:t>Data</a:t>
            </a:r>
            <a:r>
              <a:rPr sz="900" spc="-140" dirty="0">
                <a:latin typeface="Segoe UI"/>
                <a:cs typeface="Segoe UI"/>
              </a:rPr>
              <a:t> </a:t>
            </a:r>
            <a:r>
              <a:rPr sz="900" spc="-25" dirty="0">
                <a:latin typeface="Segoe UI"/>
                <a:cs typeface="Segoe UI"/>
              </a:rPr>
              <a:t>Science  </a:t>
            </a:r>
            <a:r>
              <a:rPr sz="900" spc="-20" dirty="0">
                <a:latin typeface="Segoe UI"/>
                <a:cs typeface="Segoe UI"/>
              </a:rPr>
              <a:t>VM</a:t>
            </a:r>
            <a:endParaRPr sz="900">
              <a:latin typeface="Segoe UI"/>
              <a:cs typeface="Segoe UI"/>
            </a:endParaRPr>
          </a:p>
        </p:txBody>
      </p:sp>
      <p:sp>
        <p:nvSpPr>
          <p:cNvPr id="35" name="object 35"/>
          <p:cNvSpPr txBox="1"/>
          <p:nvPr/>
        </p:nvSpPr>
        <p:spPr>
          <a:xfrm>
            <a:off x="9393681" y="2870072"/>
            <a:ext cx="57594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Cosmos</a:t>
            </a:r>
            <a:r>
              <a:rPr sz="900" spc="-125" dirty="0">
                <a:latin typeface="Segoe UI"/>
                <a:cs typeface="Segoe UI"/>
              </a:rPr>
              <a:t> </a:t>
            </a:r>
            <a:r>
              <a:rPr sz="900" spc="-10" dirty="0">
                <a:latin typeface="Segoe UI"/>
                <a:cs typeface="Segoe UI"/>
              </a:rPr>
              <a:t>DB</a:t>
            </a:r>
            <a:endParaRPr sz="900">
              <a:latin typeface="Segoe UI"/>
              <a:cs typeface="Segoe UI"/>
            </a:endParaRPr>
          </a:p>
        </p:txBody>
      </p:sp>
      <p:sp>
        <p:nvSpPr>
          <p:cNvPr id="36" name="object 36"/>
          <p:cNvSpPr/>
          <p:nvPr/>
        </p:nvSpPr>
        <p:spPr>
          <a:xfrm>
            <a:off x="9210293" y="1930145"/>
            <a:ext cx="998219" cy="4078604"/>
          </a:xfrm>
          <a:custGeom>
            <a:avLst/>
            <a:gdLst/>
            <a:ahLst/>
            <a:cxnLst/>
            <a:rect l="l" t="t" r="r" b="b"/>
            <a:pathLst>
              <a:path w="998220" h="4078604">
                <a:moveTo>
                  <a:pt x="0" y="166369"/>
                </a:moveTo>
                <a:lnTo>
                  <a:pt x="5947" y="122164"/>
                </a:lnTo>
                <a:lnTo>
                  <a:pt x="22728" y="82427"/>
                </a:lnTo>
                <a:lnTo>
                  <a:pt x="48752" y="48752"/>
                </a:lnTo>
                <a:lnTo>
                  <a:pt x="82427" y="22728"/>
                </a:lnTo>
                <a:lnTo>
                  <a:pt x="122164" y="5947"/>
                </a:lnTo>
                <a:lnTo>
                  <a:pt x="166370" y="0"/>
                </a:lnTo>
                <a:lnTo>
                  <a:pt x="831850" y="0"/>
                </a:lnTo>
                <a:lnTo>
                  <a:pt x="876055" y="5947"/>
                </a:lnTo>
                <a:lnTo>
                  <a:pt x="915792" y="22728"/>
                </a:lnTo>
                <a:lnTo>
                  <a:pt x="949467" y="48752"/>
                </a:lnTo>
                <a:lnTo>
                  <a:pt x="975491" y="82427"/>
                </a:lnTo>
                <a:lnTo>
                  <a:pt x="992272" y="122164"/>
                </a:lnTo>
                <a:lnTo>
                  <a:pt x="998220" y="166369"/>
                </a:lnTo>
                <a:lnTo>
                  <a:pt x="998220" y="3911854"/>
                </a:lnTo>
                <a:lnTo>
                  <a:pt x="992272" y="3956082"/>
                </a:lnTo>
                <a:lnTo>
                  <a:pt x="975491" y="3995824"/>
                </a:lnTo>
                <a:lnTo>
                  <a:pt x="949467" y="4029495"/>
                </a:lnTo>
                <a:lnTo>
                  <a:pt x="915792" y="4055509"/>
                </a:lnTo>
                <a:lnTo>
                  <a:pt x="876055" y="4072281"/>
                </a:lnTo>
                <a:lnTo>
                  <a:pt x="831850" y="4078224"/>
                </a:lnTo>
                <a:lnTo>
                  <a:pt x="166370" y="4078224"/>
                </a:lnTo>
                <a:lnTo>
                  <a:pt x="122164" y="4072281"/>
                </a:lnTo>
                <a:lnTo>
                  <a:pt x="82427" y="4055509"/>
                </a:lnTo>
                <a:lnTo>
                  <a:pt x="48752" y="4029495"/>
                </a:lnTo>
                <a:lnTo>
                  <a:pt x="22728" y="3995824"/>
                </a:lnTo>
                <a:lnTo>
                  <a:pt x="5947" y="3956082"/>
                </a:lnTo>
                <a:lnTo>
                  <a:pt x="0" y="3911854"/>
                </a:lnTo>
                <a:lnTo>
                  <a:pt x="0" y="166369"/>
                </a:lnTo>
                <a:close/>
              </a:path>
            </a:pathLst>
          </a:custGeom>
          <a:ln w="19812">
            <a:solidFill>
              <a:srgbClr val="0078D6"/>
            </a:solidFill>
            <a:prstDash val="sysDot"/>
          </a:ln>
        </p:spPr>
        <p:txBody>
          <a:bodyPr wrap="square" lIns="0" tIns="0" rIns="0" bIns="0" rtlCol="0"/>
          <a:lstStyle/>
          <a:p>
            <a:endParaRPr/>
          </a:p>
        </p:txBody>
      </p:sp>
      <p:sp>
        <p:nvSpPr>
          <p:cNvPr id="37" name="object 37"/>
          <p:cNvSpPr txBox="1"/>
          <p:nvPr/>
        </p:nvSpPr>
        <p:spPr>
          <a:xfrm>
            <a:off x="9065514" y="1630172"/>
            <a:ext cx="12903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Serving</a:t>
            </a:r>
            <a:r>
              <a:rPr sz="1400" b="1" spc="-75"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38" name="object 38"/>
          <p:cNvSpPr/>
          <p:nvPr/>
        </p:nvSpPr>
        <p:spPr>
          <a:xfrm>
            <a:off x="9459468" y="2318004"/>
            <a:ext cx="530351" cy="475488"/>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6167628" y="2191511"/>
            <a:ext cx="180340" cy="413384"/>
          </a:xfrm>
          <a:custGeom>
            <a:avLst/>
            <a:gdLst/>
            <a:ahLst/>
            <a:cxnLst/>
            <a:rect l="l" t="t" r="r" b="b"/>
            <a:pathLst>
              <a:path w="180339" h="413385">
                <a:moveTo>
                  <a:pt x="179832" y="0"/>
                </a:moveTo>
                <a:lnTo>
                  <a:pt x="0" y="0"/>
                </a:lnTo>
                <a:lnTo>
                  <a:pt x="0" y="347472"/>
                </a:lnTo>
                <a:lnTo>
                  <a:pt x="14150" y="372800"/>
                </a:lnTo>
                <a:lnTo>
                  <a:pt x="52720" y="393604"/>
                </a:lnTo>
                <a:lnTo>
                  <a:pt x="109888" y="407693"/>
                </a:lnTo>
                <a:lnTo>
                  <a:pt x="179832" y="412876"/>
                </a:lnTo>
                <a:lnTo>
                  <a:pt x="179832" y="0"/>
                </a:lnTo>
                <a:close/>
              </a:path>
            </a:pathLst>
          </a:custGeom>
          <a:solidFill>
            <a:srgbClr val="3999C5"/>
          </a:solidFill>
        </p:spPr>
        <p:txBody>
          <a:bodyPr wrap="square" lIns="0" tIns="0" rIns="0" bIns="0" rtlCol="0"/>
          <a:lstStyle/>
          <a:p>
            <a:endParaRPr/>
          </a:p>
        </p:txBody>
      </p:sp>
      <p:sp>
        <p:nvSpPr>
          <p:cNvPr id="40" name="object 40"/>
          <p:cNvSpPr/>
          <p:nvPr/>
        </p:nvSpPr>
        <p:spPr>
          <a:xfrm>
            <a:off x="6344411" y="2191511"/>
            <a:ext cx="182245" cy="413384"/>
          </a:xfrm>
          <a:custGeom>
            <a:avLst/>
            <a:gdLst/>
            <a:ahLst/>
            <a:cxnLst/>
            <a:rect l="l" t="t" r="r" b="b"/>
            <a:pathLst>
              <a:path w="182245" h="413385">
                <a:moveTo>
                  <a:pt x="181863" y="0"/>
                </a:moveTo>
                <a:lnTo>
                  <a:pt x="0" y="0"/>
                </a:lnTo>
                <a:lnTo>
                  <a:pt x="0" y="413003"/>
                </a:lnTo>
                <a:lnTo>
                  <a:pt x="2666" y="413003"/>
                </a:lnTo>
                <a:lnTo>
                  <a:pt x="72457" y="407840"/>
                </a:lnTo>
                <a:lnTo>
                  <a:pt x="129412" y="393795"/>
                </a:lnTo>
                <a:lnTo>
                  <a:pt x="167794" y="373034"/>
                </a:lnTo>
                <a:lnTo>
                  <a:pt x="181863" y="347725"/>
                </a:lnTo>
                <a:lnTo>
                  <a:pt x="181863" y="0"/>
                </a:lnTo>
                <a:close/>
              </a:path>
            </a:pathLst>
          </a:custGeom>
          <a:solidFill>
            <a:srgbClr val="5AB4D9"/>
          </a:solidFill>
        </p:spPr>
        <p:txBody>
          <a:bodyPr wrap="square" lIns="0" tIns="0" rIns="0" bIns="0" rtlCol="0"/>
          <a:lstStyle/>
          <a:p>
            <a:endParaRPr/>
          </a:p>
        </p:txBody>
      </p:sp>
      <p:sp>
        <p:nvSpPr>
          <p:cNvPr id="41" name="object 41"/>
          <p:cNvSpPr/>
          <p:nvPr/>
        </p:nvSpPr>
        <p:spPr>
          <a:xfrm>
            <a:off x="6167628" y="2127504"/>
            <a:ext cx="359410" cy="128905"/>
          </a:xfrm>
          <a:custGeom>
            <a:avLst/>
            <a:gdLst/>
            <a:ahLst/>
            <a:cxnLst/>
            <a:rect l="l" t="t" r="r" b="b"/>
            <a:pathLst>
              <a:path w="359409" h="128905">
                <a:moveTo>
                  <a:pt x="179577" y="0"/>
                </a:moveTo>
                <a:lnTo>
                  <a:pt x="109728" y="5078"/>
                </a:lnTo>
                <a:lnTo>
                  <a:pt x="52641" y="18907"/>
                </a:lnTo>
                <a:lnTo>
                  <a:pt x="14128" y="39379"/>
                </a:lnTo>
                <a:lnTo>
                  <a:pt x="0" y="64388"/>
                </a:lnTo>
                <a:lnTo>
                  <a:pt x="14128" y="89471"/>
                </a:lnTo>
                <a:lnTo>
                  <a:pt x="52641" y="109982"/>
                </a:lnTo>
                <a:lnTo>
                  <a:pt x="109727" y="123825"/>
                </a:lnTo>
                <a:lnTo>
                  <a:pt x="179577" y="128905"/>
                </a:lnTo>
                <a:lnTo>
                  <a:pt x="249354" y="123807"/>
                </a:lnTo>
                <a:lnTo>
                  <a:pt x="306403" y="109934"/>
                </a:lnTo>
                <a:lnTo>
                  <a:pt x="344902" y="89417"/>
                </a:lnTo>
                <a:lnTo>
                  <a:pt x="359028" y="64388"/>
                </a:lnTo>
                <a:lnTo>
                  <a:pt x="344902" y="39165"/>
                </a:lnTo>
                <a:lnTo>
                  <a:pt x="306403" y="18716"/>
                </a:lnTo>
                <a:lnTo>
                  <a:pt x="249354" y="5006"/>
                </a:lnTo>
                <a:lnTo>
                  <a:pt x="179577" y="0"/>
                </a:lnTo>
                <a:close/>
              </a:path>
            </a:pathLst>
          </a:custGeom>
          <a:solidFill>
            <a:srgbClr val="FFFFFF"/>
          </a:solidFill>
        </p:spPr>
        <p:txBody>
          <a:bodyPr wrap="square" lIns="0" tIns="0" rIns="0" bIns="0" rtlCol="0"/>
          <a:lstStyle/>
          <a:p>
            <a:endParaRPr/>
          </a:p>
        </p:txBody>
      </p:sp>
      <p:sp>
        <p:nvSpPr>
          <p:cNvPr id="42" name="object 42"/>
          <p:cNvSpPr/>
          <p:nvPr/>
        </p:nvSpPr>
        <p:spPr>
          <a:xfrm>
            <a:off x="6204203" y="2144267"/>
            <a:ext cx="286385" cy="87630"/>
          </a:xfrm>
          <a:custGeom>
            <a:avLst/>
            <a:gdLst/>
            <a:ahLst/>
            <a:cxnLst/>
            <a:rect l="l" t="t" r="r" b="b"/>
            <a:pathLst>
              <a:path w="286385" h="87630">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43" name="object 43"/>
          <p:cNvSpPr/>
          <p:nvPr/>
        </p:nvSpPr>
        <p:spPr>
          <a:xfrm>
            <a:off x="6204203" y="2145792"/>
            <a:ext cx="286385" cy="69215"/>
          </a:xfrm>
          <a:custGeom>
            <a:avLst/>
            <a:gdLst/>
            <a:ahLst/>
            <a:cxnLst/>
            <a:rect l="l" t="t" r="r" b="b"/>
            <a:pathLst>
              <a:path w="286385" h="69214">
                <a:moveTo>
                  <a:pt x="143001" y="0"/>
                </a:moveTo>
                <a:lnTo>
                  <a:pt x="87278" y="3349"/>
                </a:lnTo>
                <a:lnTo>
                  <a:pt x="41830" y="12509"/>
                </a:lnTo>
                <a:lnTo>
                  <a:pt x="11217" y="26146"/>
                </a:lnTo>
                <a:lnTo>
                  <a:pt x="0" y="42925"/>
                </a:lnTo>
                <a:lnTo>
                  <a:pt x="2037" y="50295"/>
                </a:lnTo>
                <a:lnTo>
                  <a:pt x="7921" y="57118"/>
                </a:lnTo>
                <a:lnTo>
                  <a:pt x="17305" y="63321"/>
                </a:lnTo>
                <a:lnTo>
                  <a:pt x="29845" y="68834"/>
                </a:lnTo>
                <a:lnTo>
                  <a:pt x="52044" y="61987"/>
                </a:lnTo>
                <a:lnTo>
                  <a:pt x="78946" y="56832"/>
                </a:lnTo>
                <a:lnTo>
                  <a:pt x="109587" y="53582"/>
                </a:lnTo>
                <a:lnTo>
                  <a:pt x="143001" y="52450"/>
                </a:lnTo>
                <a:lnTo>
                  <a:pt x="281633" y="52450"/>
                </a:lnTo>
                <a:lnTo>
                  <a:pt x="283839" y="49938"/>
                </a:lnTo>
                <a:lnTo>
                  <a:pt x="285876" y="42925"/>
                </a:lnTo>
                <a:lnTo>
                  <a:pt x="274661" y="26414"/>
                </a:lnTo>
                <a:lnTo>
                  <a:pt x="244062" y="12747"/>
                </a:lnTo>
                <a:lnTo>
                  <a:pt x="198651" y="3438"/>
                </a:lnTo>
                <a:lnTo>
                  <a:pt x="143001" y="0"/>
                </a:lnTo>
                <a:close/>
              </a:path>
              <a:path w="286385" h="69214">
                <a:moveTo>
                  <a:pt x="281633" y="52450"/>
                </a:moveTo>
                <a:lnTo>
                  <a:pt x="143001" y="52450"/>
                </a:lnTo>
                <a:lnTo>
                  <a:pt x="176307" y="53314"/>
                </a:lnTo>
                <a:lnTo>
                  <a:pt x="206851" y="56594"/>
                </a:lnTo>
                <a:lnTo>
                  <a:pt x="233727" y="61898"/>
                </a:lnTo>
                <a:lnTo>
                  <a:pt x="256032" y="68834"/>
                </a:lnTo>
                <a:lnTo>
                  <a:pt x="268571" y="62964"/>
                </a:lnTo>
                <a:lnTo>
                  <a:pt x="277955" y="56642"/>
                </a:lnTo>
                <a:lnTo>
                  <a:pt x="281633" y="52450"/>
                </a:lnTo>
                <a:close/>
              </a:path>
            </a:pathLst>
          </a:custGeom>
          <a:solidFill>
            <a:srgbClr val="B8D333"/>
          </a:solidFill>
        </p:spPr>
        <p:txBody>
          <a:bodyPr wrap="square" lIns="0" tIns="0" rIns="0" bIns="0" rtlCol="0"/>
          <a:lstStyle/>
          <a:p>
            <a:endParaRPr/>
          </a:p>
        </p:txBody>
      </p:sp>
      <p:sp>
        <p:nvSpPr>
          <p:cNvPr id="44" name="object 44"/>
          <p:cNvSpPr/>
          <p:nvPr/>
        </p:nvSpPr>
        <p:spPr>
          <a:xfrm>
            <a:off x="6210300" y="2333244"/>
            <a:ext cx="277875" cy="126745"/>
          </a:xfrm>
          <a:prstGeom prst="rect">
            <a:avLst/>
          </a:prstGeom>
          <a:blipFill>
            <a:blip r:embed="rId9" cstate="print"/>
            <a:stretch>
              <a:fillRect/>
            </a:stretch>
          </a:blipFill>
        </p:spPr>
        <p:txBody>
          <a:bodyPr wrap="square" lIns="0" tIns="0" rIns="0" bIns="0" rtlCol="0"/>
          <a:lstStyle/>
          <a:p>
            <a:endParaRPr/>
          </a:p>
        </p:txBody>
      </p:sp>
      <p:sp>
        <p:nvSpPr>
          <p:cNvPr id="45" name="object 45"/>
          <p:cNvSpPr txBox="1"/>
          <p:nvPr/>
        </p:nvSpPr>
        <p:spPr>
          <a:xfrm>
            <a:off x="9523603" y="3726307"/>
            <a:ext cx="385445"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DB</a:t>
            </a:r>
            <a:endParaRPr sz="900">
              <a:latin typeface="Segoe UI"/>
              <a:cs typeface="Segoe UI"/>
            </a:endParaRPr>
          </a:p>
        </p:txBody>
      </p:sp>
      <p:sp>
        <p:nvSpPr>
          <p:cNvPr id="46" name="object 46"/>
          <p:cNvSpPr/>
          <p:nvPr/>
        </p:nvSpPr>
        <p:spPr>
          <a:xfrm>
            <a:off x="9535668" y="3240023"/>
            <a:ext cx="180340" cy="411480"/>
          </a:xfrm>
          <a:custGeom>
            <a:avLst/>
            <a:gdLst/>
            <a:ahLst/>
            <a:cxnLst/>
            <a:rect l="l" t="t" r="r" b="b"/>
            <a:pathLst>
              <a:path w="180340"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47" name="object 47"/>
          <p:cNvSpPr/>
          <p:nvPr/>
        </p:nvSpPr>
        <p:spPr>
          <a:xfrm>
            <a:off x="9712452" y="3240023"/>
            <a:ext cx="183515" cy="411480"/>
          </a:xfrm>
          <a:custGeom>
            <a:avLst/>
            <a:gdLst/>
            <a:ahLst/>
            <a:cxnLst/>
            <a:rect l="l" t="t" r="r" b="b"/>
            <a:pathLst>
              <a:path w="183515" h="411479">
                <a:moveTo>
                  <a:pt x="183388" y="0"/>
                </a:moveTo>
                <a:lnTo>
                  <a:pt x="0" y="0"/>
                </a:lnTo>
                <a:lnTo>
                  <a:pt x="0" y="411480"/>
                </a:lnTo>
                <a:lnTo>
                  <a:pt x="2667" y="411480"/>
                </a:lnTo>
                <a:lnTo>
                  <a:pt x="73017" y="406338"/>
                </a:lnTo>
                <a:lnTo>
                  <a:pt x="130460" y="392350"/>
                </a:lnTo>
                <a:lnTo>
                  <a:pt x="169187" y="371671"/>
                </a:lnTo>
                <a:lnTo>
                  <a:pt x="183388" y="346455"/>
                </a:lnTo>
                <a:lnTo>
                  <a:pt x="183388" y="0"/>
                </a:lnTo>
                <a:close/>
              </a:path>
            </a:pathLst>
          </a:custGeom>
          <a:solidFill>
            <a:srgbClr val="5AB4D9"/>
          </a:solidFill>
        </p:spPr>
        <p:txBody>
          <a:bodyPr wrap="square" lIns="0" tIns="0" rIns="0" bIns="0" rtlCol="0"/>
          <a:lstStyle/>
          <a:p>
            <a:endParaRPr/>
          </a:p>
        </p:txBody>
      </p:sp>
      <p:sp>
        <p:nvSpPr>
          <p:cNvPr id="48" name="object 48"/>
          <p:cNvSpPr/>
          <p:nvPr/>
        </p:nvSpPr>
        <p:spPr>
          <a:xfrm>
            <a:off x="9535668" y="3174492"/>
            <a:ext cx="360680" cy="130810"/>
          </a:xfrm>
          <a:custGeom>
            <a:avLst/>
            <a:gdLst/>
            <a:ahLst/>
            <a:cxnLst/>
            <a:rect l="l" t="t" r="r" b="b"/>
            <a:pathLst>
              <a:path w="360679" h="130810">
                <a:moveTo>
                  <a:pt x="180339" y="0"/>
                </a:moveTo>
                <a:lnTo>
                  <a:pt x="110210" y="5127"/>
                </a:lnTo>
                <a:lnTo>
                  <a:pt x="52879" y="19113"/>
                </a:lnTo>
                <a:lnTo>
                  <a:pt x="14194" y="39862"/>
                </a:lnTo>
                <a:lnTo>
                  <a:pt x="0" y="65278"/>
                </a:lnTo>
                <a:lnTo>
                  <a:pt x="14194" y="90620"/>
                </a:lnTo>
                <a:lnTo>
                  <a:pt x="52879" y="111331"/>
                </a:lnTo>
                <a:lnTo>
                  <a:pt x="110210" y="125303"/>
                </a:lnTo>
                <a:lnTo>
                  <a:pt x="180339" y="130429"/>
                </a:lnTo>
                <a:lnTo>
                  <a:pt x="250396" y="125267"/>
                </a:lnTo>
                <a:lnTo>
                  <a:pt x="307689" y="111236"/>
                </a:lnTo>
                <a:lnTo>
                  <a:pt x="346360" y="90513"/>
                </a:lnTo>
                <a:lnTo>
                  <a:pt x="360552" y="65278"/>
                </a:lnTo>
                <a:lnTo>
                  <a:pt x="346360" y="39701"/>
                </a:lnTo>
                <a:lnTo>
                  <a:pt x="307689" y="18970"/>
                </a:lnTo>
                <a:lnTo>
                  <a:pt x="250396" y="5074"/>
                </a:lnTo>
                <a:lnTo>
                  <a:pt x="180339" y="0"/>
                </a:lnTo>
                <a:close/>
              </a:path>
            </a:pathLst>
          </a:custGeom>
          <a:solidFill>
            <a:srgbClr val="FFFFFF"/>
          </a:solidFill>
        </p:spPr>
        <p:txBody>
          <a:bodyPr wrap="square" lIns="0" tIns="0" rIns="0" bIns="0" rtlCol="0"/>
          <a:lstStyle/>
          <a:p>
            <a:endParaRPr/>
          </a:p>
        </p:txBody>
      </p:sp>
      <p:sp>
        <p:nvSpPr>
          <p:cNvPr id="49" name="object 49"/>
          <p:cNvSpPr/>
          <p:nvPr/>
        </p:nvSpPr>
        <p:spPr>
          <a:xfrm>
            <a:off x="9572243" y="3192779"/>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50" name="object 50"/>
          <p:cNvSpPr/>
          <p:nvPr/>
        </p:nvSpPr>
        <p:spPr>
          <a:xfrm>
            <a:off x="9572243" y="3192779"/>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5"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51" name="object 51"/>
          <p:cNvSpPr/>
          <p:nvPr/>
        </p:nvSpPr>
        <p:spPr>
          <a:xfrm>
            <a:off x="9578340" y="3381755"/>
            <a:ext cx="277749" cy="126746"/>
          </a:xfrm>
          <a:prstGeom prst="rect">
            <a:avLst/>
          </a:prstGeom>
          <a:blipFill>
            <a:blip r:embed="rId10" cstate="print"/>
            <a:stretch>
              <a:fillRect/>
            </a:stretch>
          </a:blipFill>
        </p:spPr>
        <p:txBody>
          <a:bodyPr wrap="square" lIns="0" tIns="0" rIns="0" bIns="0" rtlCol="0"/>
          <a:lstStyle/>
          <a:p>
            <a:endParaRPr/>
          </a:p>
        </p:txBody>
      </p:sp>
      <p:sp>
        <p:nvSpPr>
          <p:cNvPr id="52" name="object 52"/>
          <p:cNvSpPr/>
          <p:nvPr/>
        </p:nvSpPr>
        <p:spPr>
          <a:xfrm>
            <a:off x="9476231" y="4029455"/>
            <a:ext cx="495300" cy="495300"/>
          </a:xfrm>
          <a:prstGeom prst="rect">
            <a:avLst/>
          </a:prstGeom>
          <a:blipFill>
            <a:blip r:embed="rId11" cstate="print"/>
            <a:stretch>
              <a:fillRect/>
            </a:stretch>
          </a:blipFill>
        </p:spPr>
        <p:txBody>
          <a:bodyPr wrap="square" lIns="0" tIns="0" rIns="0" bIns="0" rtlCol="0"/>
          <a:lstStyle/>
          <a:p>
            <a:endParaRPr/>
          </a:p>
        </p:txBody>
      </p:sp>
      <p:sp>
        <p:nvSpPr>
          <p:cNvPr id="53" name="object 53"/>
          <p:cNvSpPr txBox="1"/>
          <p:nvPr/>
        </p:nvSpPr>
        <p:spPr>
          <a:xfrm>
            <a:off x="9484614" y="4563236"/>
            <a:ext cx="4267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DW</a:t>
            </a:r>
            <a:endParaRPr sz="900">
              <a:latin typeface="Segoe UI"/>
              <a:cs typeface="Segoe UI"/>
            </a:endParaRPr>
          </a:p>
        </p:txBody>
      </p:sp>
      <p:sp>
        <p:nvSpPr>
          <p:cNvPr id="54" name="object 54"/>
          <p:cNvSpPr/>
          <p:nvPr/>
        </p:nvSpPr>
        <p:spPr>
          <a:xfrm>
            <a:off x="9442704" y="4954523"/>
            <a:ext cx="516635" cy="397763"/>
          </a:xfrm>
          <a:prstGeom prst="rect">
            <a:avLst/>
          </a:prstGeom>
          <a:blipFill>
            <a:blip r:embed="rId12" cstate="print"/>
            <a:stretch>
              <a:fillRect/>
            </a:stretch>
          </a:blipFill>
        </p:spPr>
        <p:txBody>
          <a:bodyPr wrap="square" lIns="0" tIns="0" rIns="0" bIns="0" rtlCol="0"/>
          <a:lstStyle/>
          <a:p>
            <a:endParaRPr/>
          </a:p>
        </p:txBody>
      </p:sp>
      <p:sp>
        <p:nvSpPr>
          <p:cNvPr id="55" name="object 55"/>
          <p:cNvSpPr txBox="1"/>
          <p:nvPr/>
        </p:nvSpPr>
        <p:spPr>
          <a:xfrm>
            <a:off x="9342881" y="5452109"/>
            <a:ext cx="706120" cy="286385"/>
          </a:xfrm>
          <a:prstGeom prst="rect">
            <a:avLst/>
          </a:prstGeom>
        </p:spPr>
        <p:txBody>
          <a:bodyPr vert="horz" wrap="square" lIns="0" tIns="27940" rIns="0" bIns="0" rtlCol="0">
            <a:spAutoFit/>
          </a:bodyPr>
          <a:lstStyle/>
          <a:p>
            <a:pPr marL="161925" marR="5080" indent="-149860">
              <a:lnSpc>
                <a:spcPts val="969"/>
              </a:lnSpc>
              <a:spcBef>
                <a:spcPts val="220"/>
              </a:spcBef>
            </a:pPr>
            <a:r>
              <a:rPr sz="900" spc="-25" dirty="0">
                <a:latin typeface="Segoe UI"/>
                <a:cs typeface="Segoe UI"/>
              </a:rPr>
              <a:t>Azure</a:t>
            </a:r>
            <a:r>
              <a:rPr sz="900" spc="-105" dirty="0">
                <a:latin typeface="Segoe UI"/>
                <a:cs typeface="Segoe UI"/>
              </a:rPr>
              <a:t> </a:t>
            </a:r>
            <a:r>
              <a:rPr sz="900" spc="-30" dirty="0">
                <a:latin typeface="Segoe UI"/>
                <a:cs typeface="Segoe UI"/>
              </a:rPr>
              <a:t>Analysis  </a:t>
            </a:r>
            <a:r>
              <a:rPr sz="900" spc="-25" dirty="0">
                <a:latin typeface="Segoe UI"/>
                <a:cs typeface="Segoe UI"/>
              </a:rPr>
              <a:t>Services</a:t>
            </a:r>
            <a:endParaRPr sz="900">
              <a:latin typeface="Segoe UI"/>
              <a:cs typeface="Segoe UI"/>
            </a:endParaRPr>
          </a:p>
        </p:txBody>
      </p:sp>
      <p:sp>
        <p:nvSpPr>
          <p:cNvPr id="56" name="object 56"/>
          <p:cNvSpPr/>
          <p:nvPr/>
        </p:nvSpPr>
        <p:spPr>
          <a:xfrm>
            <a:off x="8862821" y="4044569"/>
            <a:ext cx="348615" cy="111760"/>
          </a:xfrm>
          <a:custGeom>
            <a:avLst/>
            <a:gdLst/>
            <a:ahLst/>
            <a:cxnLst/>
            <a:rect l="l" t="t" r="r" b="b"/>
            <a:pathLst>
              <a:path w="348615" h="111760">
                <a:moveTo>
                  <a:pt x="95503" y="0"/>
                </a:moveTo>
                <a:lnTo>
                  <a:pt x="90804" y="2793"/>
                </a:lnTo>
                <a:lnTo>
                  <a:pt x="0" y="55752"/>
                </a:lnTo>
                <a:lnTo>
                  <a:pt x="90804" y="108711"/>
                </a:lnTo>
                <a:lnTo>
                  <a:pt x="95503" y="111505"/>
                </a:lnTo>
                <a:lnTo>
                  <a:pt x="101600" y="109981"/>
                </a:lnTo>
                <a:lnTo>
                  <a:pt x="104394" y="105155"/>
                </a:lnTo>
                <a:lnTo>
                  <a:pt x="107060" y="100456"/>
                </a:lnTo>
                <a:lnTo>
                  <a:pt x="105536" y="94360"/>
                </a:lnTo>
                <a:lnTo>
                  <a:pt x="100837" y="91693"/>
                </a:lnTo>
                <a:lnTo>
                  <a:pt x="56206" y="65658"/>
                </a:lnTo>
                <a:lnTo>
                  <a:pt x="19557" y="65658"/>
                </a:lnTo>
                <a:lnTo>
                  <a:pt x="19557" y="45846"/>
                </a:lnTo>
                <a:lnTo>
                  <a:pt x="56206" y="45846"/>
                </a:lnTo>
                <a:lnTo>
                  <a:pt x="100837" y="19811"/>
                </a:lnTo>
                <a:lnTo>
                  <a:pt x="105536" y="17144"/>
                </a:lnTo>
                <a:lnTo>
                  <a:pt x="107060" y="11048"/>
                </a:lnTo>
                <a:lnTo>
                  <a:pt x="104394" y="6349"/>
                </a:lnTo>
                <a:lnTo>
                  <a:pt x="101600" y="1523"/>
                </a:lnTo>
                <a:lnTo>
                  <a:pt x="95503" y="0"/>
                </a:lnTo>
                <a:close/>
              </a:path>
              <a:path w="348615" h="111760">
                <a:moveTo>
                  <a:pt x="39370" y="45846"/>
                </a:moveTo>
                <a:lnTo>
                  <a:pt x="19557" y="45846"/>
                </a:lnTo>
                <a:lnTo>
                  <a:pt x="19557" y="65658"/>
                </a:lnTo>
                <a:lnTo>
                  <a:pt x="39370" y="65658"/>
                </a:lnTo>
                <a:lnTo>
                  <a:pt x="39370" y="64261"/>
                </a:lnTo>
                <a:lnTo>
                  <a:pt x="24637" y="64261"/>
                </a:lnTo>
                <a:lnTo>
                  <a:pt x="24637" y="47243"/>
                </a:lnTo>
                <a:lnTo>
                  <a:pt x="39370" y="47243"/>
                </a:lnTo>
                <a:lnTo>
                  <a:pt x="39370" y="45846"/>
                </a:lnTo>
                <a:close/>
              </a:path>
              <a:path w="348615" h="111760">
                <a:moveTo>
                  <a:pt x="39370" y="55837"/>
                </a:moveTo>
                <a:lnTo>
                  <a:pt x="39370" y="65658"/>
                </a:lnTo>
                <a:lnTo>
                  <a:pt x="56206" y="65658"/>
                </a:lnTo>
                <a:lnTo>
                  <a:pt x="39370" y="55837"/>
                </a:lnTo>
                <a:close/>
              </a:path>
              <a:path w="348615" h="111760">
                <a:moveTo>
                  <a:pt x="78994" y="45846"/>
                </a:moveTo>
                <a:lnTo>
                  <a:pt x="59181" y="45846"/>
                </a:lnTo>
                <a:lnTo>
                  <a:pt x="59181" y="65658"/>
                </a:lnTo>
                <a:lnTo>
                  <a:pt x="78994" y="65658"/>
                </a:lnTo>
                <a:lnTo>
                  <a:pt x="78994" y="45846"/>
                </a:lnTo>
                <a:close/>
              </a:path>
              <a:path w="348615" h="111760">
                <a:moveTo>
                  <a:pt x="118618" y="45846"/>
                </a:moveTo>
                <a:lnTo>
                  <a:pt x="98805" y="45846"/>
                </a:lnTo>
                <a:lnTo>
                  <a:pt x="98805" y="65658"/>
                </a:lnTo>
                <a:lnTo>
                  <a:pt x="118618" y="65658"/>
                </a:lnTo>
                <a:lnTo>
                  <a:pt x="118618" y="45846"/>
                </a:lnTo>
                <a:close/>
              </a:path>
              <a:path w="348615" h="111760">
                <a:moveTo>
                  <a:pt x="24637" y="47243"/>
                </a:moveTo>
                <a:lnTo>
                  <a:pt x="24637" y="64261"/>
                </a:lnTo>
                <a:lnTo>
                  <a:pt x="39224" y="55752"/>
                </a:lnTo>
                <a:lnTo>
                  <a:pt x="24637" y="47243"/>
                </a:lnTo>
                <a:close/>
              </a:path>
              <a:path w="348615" h="111760">
                <a:moveTo>
                  <a:pt x="39224" y="55752"/>
                </a:moveTo>
                <a:lnTo>
                  <a:pt x="24637" y="64261"/>
                </a:lnTo>
                <a:lnTo>
                  <a:pt x="39370" y="64261"/>
                </a:lnTo>
                <a:lnTo>
                  <a:pt x="39370" y="55837"/>
                </a:lnTo>
                <a:lnTo>
                  <a:pt x="39224" y="55752"/>
                </a:lnTo>
                <a:close/>
              </a:path>
              <a:path w="348615" h="111760">
                <a:moveTo>
                  <a:pt x="39370" y="55668"/>
                </a:moveTo>
                <a:lnTo>
                  <a:pt x="39224" y="55752"/>
                </a:lnTo>
                <a:lnTo>
                  <a:pt x="39370" y="55837"/>
                </a:lnTo>
                <a:lnTo>
                  <a:pt x="39370" y="55668"/>
                </a:lnTo>
                <a:close/>
              </a:path>
              <a:path w="348615" h="111760">
                <a:moveTo>
                  <a:pt x="39370" y="47243"/>
                </a:moveTo>
                <a:lnTo>
                  <a:pt x="24637" y="47243"/>
                </a:lnTo>
                <a:lnTo>
                  <a:pt x="39224" y="55752"/>
                </a:lnTo>
                <a:lnTo>
                  <a:pt x="39370" y="55668"/>
                </a:lnTo>
                <a:lnTo>
                  <a:pt x="39370" y="47243"/>
                </a:lnTo>
                <a:close/>
              </a:path>
              <a:path w="348615" h="111760">
                <a:moveTo>
                  <a:pt x="56206" y="45846"/>
                </a:moveTo>
                <a:lnTo>
                  <a:pt x="39370" y="45846"/>
                </a:lnTo>
                <a:lnTo>
                  <a:pt x="39370" y="55668"/>
                </a:lnTo>
                <a:lnTo>
                  <a:pt x="56206" y="45846"/>
                </a:lnTo>
                <a:close/>
              </a:path>
              <a:path w="348615" h="111760">
                <a:moveTo>
                  <a:pt x="158242" y="45846"/>
                </a:moveTo>
                <a:lnTo>
                  <a:pt x="138429" y="45846"/>
                </a:lnTo>
                <a:lnTo>
                  <a:pt x="138429" y="65658"/>
                </a:lnTo>
                <a:lnTo>
                  <a:pt x="158242" y="65658"/>
                </a:lnTo>
                <a:lnTo>
                  <a:pt x="158242" y="45846"/>
                </a:lnTo>
                <a:close/>
              </a:path>
              <a:path w="348615" h="111760">
                <a:moveTo>
                  <a:pt x="197866" y="45846"/>
                </a:moveTo>
                <a:lnTo>
                  <a:pt x="178053" y="45846"/>
                </a:lnTo>
                <a:lnTo>
                  <a:pt x="178053" y="65658"/>
                </a:lnTo>
                <a:lnTo>
                  <a:pt x="197866" y="65658"/>
                </a:lnTo>
                <a:lnTo>
                  <a:pt x="197866" y="45846"/>
                </a:lnTo>
                <a:close/>
              </a:path>
              <a:path w="348615" h="111760">
                <a:moveTo>
                  <a:pt x="237489" y="45846"/>
                </a:moveTo>
                <a:lnTo>
                  <a:pt x="217677" y="45846"/>
                </a:lnTo>
                <a:lnTo>
                  <a:pt x="217677" y="65658"/>
                </a:lnTo>
                <a:lnTo>
                  <a:pt x="237489" y="65658"/>
                </a:lnTo>
                <a:lnTo>
                  <a:pt x="237489" y="45846"/>
                </a:lnTo>
                <a:close/>
              </a:path>
              <a:path w="348615" h="111760">
                <a:moveTo>
                  <a:pt x="296925" y="62801"/>
                </a:moveTo>
                <a:lnTo>
                  <a:pt x="247396" y="91693"/>
                </a:lnTo>
                <a:lnTo>
                  <a:pt x="242697" y="94360"/>
                </a:lnTo>
                <a:lnTo>
                  <a:pt x="241046" y="100456"/>
                </a:lnTo>
                <a:lnTo>
                  <a:pt x="243839" y="105155"/>
                </a:lnTo>
                <a:lnTo>
                  <a:pt x="246506" y="109981"/>
                </a:lnTo>
                <a:lnTo>
                  <a:pt x="252602" y="111505"/>
                </a:lnTo>
                <a:lnTo>
                  <a:pt x="257301" y="108711"/>
                </a:lnTo>
                <a:lnTo>
                  <a:pt x="331225" y="65658"/>
                </a:lnTo>
                <a:lnTo>
                  <a:pt x="296925" y="65658"/>
                </a:lnTo>
                <a:lnTo>
                  <a:pt x="296925" y="62801"/>
                </a:lnTo>
                <a:close/>
              </a:path>
              <a:path w="348615" h="111760">
                <a:moveTo>
                  <a:pt x="277113" y="45846"/>
                </a:moveTo>
                <a:lnTo>
                  <a:pt x="257301" y="45846"/>
                </a:lnTo>
                <a:lnTo>
                  <a:pt x="257301" y="65658"/>
                </a:lnTo>
                <a:lnTo>
                  <a:pt x="277113" y="65658"/>
                </a:lnTo>
                <a:lnTo>
                  <a:pt x="277113" y="45846"/>
                </a:lnTo>
                <a:close/>
              </a:path>
              <a:path w="348615" h="111760">
                <a:moveTo>
                  <a:pt x="309009" y="55752"/>
                </a:moveTo>
                <a:lnTo>
                  <a:pt x="296925" y="62801"/>
                </a:lnTo>
                <a:lnTo>
                  <a:pt x="296925" y="65658"/>
                </a:lnTo>
                <a:lnTo>
                  <a:pt x="316737" y="65658"/>
                </a:lnTo>
                <a:lnTo>
                  <a:pt x="316737" y="60261"/>
                </a:lnTo>
                <a:lnTo>
                  <a:pt x="309009" y="55752"/>
                </a:lnTo>
                <a:close/>
              </a:path>
              <a:path w="348615" h="111760">
                <a:moveTo>
                  <a:pt x="316737" y="60261"/>
                </a:moveTo>
                <a:lnTo>
                  <a:pt x="316737" y="65658"/>
                </a:lnTo>
                <a:lnTo>
                  <a:pt x="331225" y="65658"/>
                </a:lnTo>
                <a:lnTo>
                  <a:pt x="333623" y="64261"/>
                </a:lnTo>
                <a:lnTo>
                  <a:pt x="323596" y="64261"/>
                </a:lnTo>
                <a:lnTo>
                  <a:pt x="316737" y="60261"/>
                </a:lnTo>
                <a:close/>
              </a:path>
              <a:path w="348615" h="111760">
                <a:moveTo>
                  <a:pt x="323596" y="47243"/>
                </a:moveTo>
                <a:lnTo>
                  <a:pt x="316737" y="51244"/>
                </a:lnTo>
                <a:lnTo>
                  <a:pt x="316737" y="60261"/>
                </a:lnTo>
                <a:lnTo>
                  <a:pt x="323596" y="64261"/>
                </a:lnTo>
                <a:lnTo>
                  <a:pt x="323596" y="47243"/>
                </a:lnTo>
                <a:close/>
              </a:path>
              <a:path w="348615" h="111760">
                <a:moveTo>
                  <a:pt x="333623" y="47243"/>
                </a:moveTo>
                <a:lnTo>
                  <a:pt x="323596" y="47243"/>
                </a:lnTo>
                <a:lnTo>
                  <a:pt x="323596" y="64261"/>
                </a:lnTo>
                <a:lnTo>
                  <a:pt x="333623" y="64261"/>
                </a:lnTo>
                <a:lnTo>
                  <a:pt x="348233" y="55752"/>
                </a:lnTo>
                <a:lnTo>
                  <a:pt x="333623" y="47243"/>
                </a:lnTo>
                <a:close/>
              </a:path>
              <a:path w="348615" h="111760">
                <a:moveTo>
                  <a:pt x="296925" y="48704"/>
                </a:moveTo>
                <a:lnTo>
                  <a:pt x="296925" y="62801"/>
                </a:lnTo>
                <a:lnTo>
                  <a:pt x="309009" y="55752"/>
                </a:lnTo>
                <a:lnTo>
                  <a:pt x="296925" y="48704"/>
                </a:lnTo>
                <a:close/>
              </a:path>
              <a:path w="348615" h="111760">
                <a:moveTo>
                  <a:pt x="316737" y="51244"/>
                </a:moveTo>
                <a:lnTo>
                  <a:pt x="309009" y="55752"/>
                </a:lnTo>
                <a:lnTo>
                  <a:pt x="316737" y="60261"/>
                </a:lnTo>
                <a:lnTo>
                  <a:pt x="316737" y="51244"/>
                </a:lnTo>
                <a:close/>
              </a:path>
              <a:path w="348615" h="111760">
                <a:moveTo>
                  <a:pt x="316737" y="45846"/>
                </a:moveTo>
                <a:lnTo>
                  <a:pt x="296925" y="45846"/>
                </a:lnTo>
                <a:lnTo>
                  <a:pt x="296925" y="48704"/>
                </a:lnTo>
                <a:lnTo>
                  <a:pt x="309009" y="55752"/>
                </a:lnTo>
                <a:lnTo>
                  <a:pt x="316737" y="51244"/>
                </a:lnTo>
                <a:lnTo>
                  <a:pt x="316737" y="45846"/>
                </a:lnTo>
                <a:close/>
              </a:path>
              <a:path w="348615" h="111760">
                <a:moveTo>
                  <a:pt x="331225" y="45846"/>
                </a:moveTo>
                <a:lnTo>
                  <a:pt x="316737" y="45846"/>
                </a:lnTo>
                <a:lnTo>
                  <a:pt x="316737" y="51244"/>
                </a:lnTo>
                <a:lnTo>
                  <a:pt x="323596" y="47243"/>
                </a:lnTo>
                <a:lnTo>
                  <a:pt x="333623" y="47243"/>
                </a:lnTo>
                <a:lnTo>
                  <a:pt x="331225" y="45846"/>
                </a:lnTo>
                <a:close/>
              </a:path>
              <a:path w="348615" h="111760">
                <a:moveTo>
                  <a:pt x="252602" y="0"/>
                </a:moveTo>
                <a:lnTo>
                  <a:pt x="246506" y="1523"/>
                </a:lnTo>
                <a:lnTo>
                  <a:pt x="243839" y="6349"/>
                </a:lnTo>
                <a:lnTo>
                  <a:pt x="241046" y="11048"/>
                </a:lnTo>
                <a:lnTo>
                  <a:pt x="242697" y="17144"/>
                </a:lnTo>
                <a:lnTo>
                  <a:pt x="247396" y="19811"/>
                </a:lnTo>
                <a:lnTo>
                  <a:pt x="296925" y="48704"/>
                </a:lnTo>
                <a:lnTo>
                  <a:pt x="296925" y="45846"/>
                </a:lnTo>
                <a:lnTo>
                  <a:pt x="331225" y="45846"/>
                </a:lnTo>
                <a:lnTo>
                  <a:pt x="257301" y="2793"/>
                </a:lnTo>
                <a:lnTo>
                  <a:pt x="252602" y="0"/>
                </a:lnTo>
                <a:close/>
              </a:path>
            </a:pathLst>
          </a:custGeom>
          <a:solidFill>
            <a:srgbClr val="000000"/>
          </a:solidFill>
        </p:spPr>
        <p:txBody>
          <a:bodyPr wrap="square" lIns="0" tIns="0" rIns="0" bIns="0" rtlCol="0"/>
          <a:lstStyle/>
          <a:p>
            <a:endParaRPr/>
          </a:p>
        </p:txBody>
      </p:sp>
      <p:sp>
        <p:nvSpPr>
          <p:cNvPr id="57" name="object 57"/>
          <p:cNvSpPr txBox="1"/>
          <p:nvPr/>
        </p:nvSpPr>
        <p:spPr>
          <a:xfrm>
            <a:off x="3537330" y="4212082"/>
            <a:ext cx="60452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Cosmos</a:t>
            </a:r>
            <a:r>
              <a:rPr sz="900" spc="-50" dirty="0">
                <a:latin typeface="Segoe UI"/>
                <a:cs typeface="Segoe UI"/>
              </a:rPr>
              <a:t> </a:t>
            </a:r>
            <a:r>
              <a:rPr sz="900" dirty="0">
                <a:latin typeface="Segoe UI"/>
                <a:cs typeface="Segoe UI"/>
              </a:rPr>
              <a:t>DB</a:t>
            </a:r>
            <a:endParaRPr sz="900">
              <a:latin typeface="Segoe UI"/>
              <a:cs typeface="Segoe UI"/>
            </a:endParaRPr>
          </a:p>
        </p:txBody>
      </p:sp>
      <p:sp>
        <p:nvSpPr>
          <p:cNvPr id="58" name="object 58"/>
          <p:cNvSpPr txBox="1"/>
          <p:nvPr/>
        </p:nvSpPr>
        <p:spPr>
          <a:xfrm>
            <a:off x="7823454" y="2678684"/>
            <a:ext cx="41592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Batch</a:t>
            </a:r>
            <a:r>
              <a:rPr sz="900" spc="-125" dirty="0">
                <a:latin typeface="Segoe UI"/>
                <a:cs typeface="Segoe UI"/>
              </a:rPr>
              <a:t> </a:t>
            </a:r>
            <a:r>
              <a:rPr sz="900" spc="-15" dirty="0">
                <a:latin typeface="Segoe UI"/>
                <a:cs typeface="Segoe UI"/>
              </a:rPr>
              <a:t>AI</a:t>
            </a:r>
            <a:endParaRPr sz="900">
              <a:latin typeface="Segoe UI"/>
              <a:cs typeface="Segoe UI"/>
            </a:endParaRPr>
          </a:p>
        </p:txBody>
      </p:sp>
      <p:sp>
        <p:nvSpPr>
          <p:cNvPr id="59" name="object 59"/>
          <p:cNvSpPr txBox="1"/>
          <p:nvPr/>
        </p:nvSpPr>
        <p:spPr>
          <a:xfrm>
            <a:off x="4408170" y="4221226"/>
            <a:ext cx="40322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Segoe UI"/>
                <a:cs typeface="Segoe UI"/>
              </a:rPr>
              <a:t>SQL</a:t>
            </a:r>
            <a:r>
              <a:rPr sz="900" spc="-80" dirty="0">
                <a:latin typeface="Segoe UI"/>
                <a:cs typeface="Segoe UI"/>
              </a:rPr>
              <a:t> </a:t>
            </a:r>
            <a:r>
              <a:rPr sz="900" dirty="0">
                <a:latin typeface="Segoe UI"/>
                <a:cs typeface="Segoe UI"/>
              </a:rPr>
              <a:t>DB</a:t>
            </a:r>
            <a:endParaRPr sz="900">
              <a:latin typeface="Segoe UI"/>
              <a:cs typeface="Segoe UI"/>
            </a:endParaRPr>
          </a:p>
        </p:txBody>
      </p:sp>
      <p:sp>
        <p:nvSpPr>
          <p:cNvPr id="60" name="object 60"/>
          <p:cNvSpPr/>
          <p:nvPr/>
        </p:nvSpPr>
        <p:spPr>
          <a:xfrm>
            <a:off x="4447032" y="3715511"/>
            <a:ext cx="180340" cy="411480"/>
          </a:xfrm>
          <a:custGeom>
            <a:avLst/>
            <a:gdLst/>
            <a:ahLst/>
            <a:cxnLst/>
            <a:rect l="l" t="t" r="r" b="b"/>
            <a:pathLst>
              <a:path w="180339"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61" name="object 61"/>
          <p:cNvSpPr/>
          <p:nvPr/>
        </p:nvSpPr>
        <p:spPr>
          <a:xfrm>
            <a:off x="4623815" y="3715511"/>
            <a:ext cx="182245" cy="411480"/>
          </a:xfrm>
          <a:custGeom>
            <a:avLst/>
            <a:gdLst/>
            <a:ahLst/>
            <a:cxnLst/>
            <a:rect l="l" t="t" r="r" b="b"/>
            <a:pathLst>
              <a:path w="182245" h="411479">
                <a:moveTo>
                  <a:pt x="181863" y="0"/>
                </a:moveTo>
                <a:lnTo>
                  <a:pt x="0" y="0"/>
                </a:lnTo>
                <a:lnTo>
                  <a:pt x="0" y="411480"/>
                </a:lnTo>
                <a:lnTo>
                  <a:pt x="2667" y="411480"/>
                </a:lnTo>
                <a:lnTo>
                  <a:pt x="72457" y="406338"/>
                </a:lnTo>
                <a:lnTo>
                  <a:pt x="129412" y="392350"/>
                </a:lnTo>
                <a:lnTo>
                  <a:pt x="167794" y="371671"/>
                </a:lnTo>
                <a:lnTo>
                  <a:pt x="181863" y="346456"/>
                </a:lnTo>
                <a:lnTo>
                  <a:pt x="181863" y="0"/>
                </a:lnTo>
                <a:close/>
              </a:path>
            </a:pathLst>
          </a:custGeom>
          <a:solidFill>
            <a:srgbClr val="5AB4D9"/>
          </a:solidFill>
        </p:spPr>
        <p:txBody>
          <a:bodyPr wrap="square" lIns="0" tIns="0" rIns="0" bIns="0" rtlCol="0"/>
          <a:lstStyle/>
          <a:p>
            <a:endParaRPr/>
          </a:p>
        </p:txBody>
      </p:sp>
      <p:sp>
        <p:nvSpPr>
          <p:cNvPr id="62" name="object 62"/>
          <p:cNvSpPr/>
          <p:nvPr/>
        </p:nvSpPr>
        <p:spPr>
          <a:xfrm>
            <a:off x="4447032" y="3649979"/>
            <a:ext cx="359410" cy="130810"/>
          </a:xfrm>
          <a:custGeom>
            <a:avLst/>
            <a:gdLst/>
            <a:ahLst/>
            <a:cxnLst/>
            <a:rect l="l" t="t" r="r" b="b"/>
            <a:pathLst>
              <a:path w="359410" h="130810">
                <a:moveTo>
                  <a:pt x="179577" y="0"/>
                </a:moveTo>
                <a:lnTo>
                  <a:pt x="109727" y="5127"/>
                </a:lnTo>
                <a:lnTo>
                  <a:pt x="52641" y="19113"/>
                </a:lnTo>
                <a:lnTo>
                  <a:pt x="14128" y="39862"/>
                </a:lnTo>
                <a:lnTo>
                  <a:pt x="0" y="65278"/>
                </a:lnTo>
                <a:lnTo>
                  <a:pt x="14128" y="90620"/>
                </a:lnTo>
                <a:lnTo>
                  <a:pt x="52641" y="111331"/>
                </a:lnTo>
                <a:lnTo>
                  <a:pt x="109727" y="125303"/>
                </a:lnTo>
                <a:lnTo>
                  <a:pt x="179577" y="130429"/>
                </a:lnTo>
                <a:lnTo>
                  <a:pt x="249354" y="125267"/>
                </a:lnTo>
                <a:lnTo>
                  <a:pt x="306403" y="111236"/>
                </a:lnTo>
                <a:lnTo>
                  <a:pt x="344902" y="90513"/>
                </a:lnTo>
                <a:lnTo>
                  <a:pt x="359028" y="65278"/>
                </a:lnTo>
                <a:lnTo>
                  <a:pt x="344902" y="39701"/>
                </a:lnTo>
                <a:lnTo>
                  <a:pt x="306403" y="18970"/>
                </a:lnTo>
                <a:lnTo>
                  <a:pt x="249354" y="5074"/>
                </a:lnTo>
                <a:lnTo>
                  <a:pt x="179577" y="0"/>
                </a:lnTo>
                <a:close/>
              </a:path>
            </a:pathLst>
          </a:custGeom>
          <a:solidFill>
            <a:srgbClr val="FFFFFF"/>
          </a:solidFill>
        </p:spPr>
        <p:txBody>
          <a:bodyPr wrap="square" lIns="0" tIns="0" rIns="0" bIns="0" rtlCol="0"/>
          <a:lstStyle/>
          <a:p>
            <a:endParaRPr/>
          </a:p>
        </p:txBody>
      </p:sp>
      <p:sp>
        <p:nvSpPr>
          <p:cNvPr id="63" name="object 63"/>
          <p:cNvSpPr/>
          <p:nvPr/>
        </p:nvSpPr>
        <p:spPr>
          <a:xfrm>
            <a:off x="4483608" y="3668267"/>
            <a:ext cx="286385" cy="87630"/>
          </a:xfrm>
          <a:custGeom>
            <a:avLst/>
            <a:gdLst/>
            <a:ahLst/>
            <a:cxnLst/>
            <a:rect l="l" t="t" r="r" b="b"/>
            <a:pathLst>
              <a:path w="286385" h="87629">
                <a:moveTo>
                  <a:pt x="143001" y="0"/>
                </a:moveTo>
                <a:lnTo>
                  <a:pt x="87278" y="3484"/>
                </a:lnTo>
                <a:lnTo>
                  <a:pt x="41830" y="12922"/>
                </a:lnTo>
                <a:lnTo>
                  <a:pt x="11217" y="26789"/>
                </a:lnTo>
                <a:lnTo>
                  <a:pt x="0" y="43560"/>
                </a:lnTo>
                <a:lnTo>
                  <a:pt x="11217" y="60600"/>
                </a:lnTo>
                <a:lnTo>
                  <a:pt x="41830" y="74437"/>
                </a:lnTo>
                <a:lnTo>
                  <a:pt x="87278" y="83726"/>
                </a:lnTo>
                <a:lnTo>
                  <a:pt x="143001" y="87121"/>
                </a:lnTo>
                <a:lnTo>
                  <a:pt x="198651" y="83637"/>
                </a:lnTo>
                <a:lnTo>
                  <a:pt x="244062" y="74199"/>
                </a:lnTo>
                <a:lnTo>
                  <a:pt x="274661" y="60332"/>
                </a:lnTo>
                <a:lnTo>
                  <a:pt x="285876" y="43560"/>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64" name="object 64"/>
          <p:cNvSpPr/>
          <p:nvPr/>
        </p:nvSpPr>
        <p:spPr>
          <a:xfrm>
            <a:off x="4483608" y="3668267"/>
            <a:ext cx="286385" cy="70485"/>
          </a:xfrm>
          <a:custGeom>
            <a:avLst/>
            <a:gdLst/>
            <a:ahLst/>
            <a:cxnLst/>
            <a:rect l="l" t="t" r="r" b="b"/>
            <a:pathLst>
              <a:path w="286385" h="70485">
                <a:moveTo>
                  <a:pt x="143001" y="0"/>
                </a:moveTo>
                <a:lnTo>
                  <a:pt x="87278" y="3417"/>
                </a:lnTo>
                <a:lnTo>
                  <a:pt x="41830" y="12763"/>
                </a:lnTo>
                <a:lnTo>
                  <a:pt x="11217" y="26681"/>
                </a:lnTo>
                <a:lnTo>
                  <a:pt x="0" y="43814"/>
                </a:lnTo>
                <a:lnTo>
                  <a:pt x="2037" y="51373"/>
                </a:lnTo>
                <a:lnTo>
                  <a:pt x="7921" y="58372"/>
                </a:lnTo>
                <a:lnTo>
                  <a:pt x="17305" y="64728"/>
                </a:lnTo>
                <a:lnTo>
                  <a:pt x="29844" y="70357"/>
                </a:lnTo>
                <a:lnTo>
                  <a:pt x="52044" y="63345"/>
                </a:lnTo>
                <a:lnTo>
                  <a:pt x="78946" y="58070"/>
                </a:lnTo>
                <a:lnTo>
                  <a:pt x="109587" y="54748"/>
                </a:lnTo>
                <a:lnTo>
                  <a:pt x="143001" y="53593"/>
                </a:lnTo>
                <a:lnTo>
                  <a:pt x="281609" y="53593"/>
                </a:lnTo>
                <a:lnTo>
                  <a:pt x="283839" y="50998"/>
                </a:lnTo>
                <a:lnTo>
                  <a:pt x="285876" y="43814"/>
                </a:lnTo>
                <a:lnTo>
                  <a:pt x="274661" y="26949"/>
                </a:lnTo>
                <a:lnTo>
                  <a:pt x="244062" y="13001"/>
                </a:lnTo>
                <a:lnTo>
                  <a:pt x="198651" y="3506"/>
                </a:lnTo>
                <a:lnTo>
                  <a:pt x="143001" y="0"/>
                </a:lnTo>
                <a:close/>
              </a:path>
              <a:path w="286385" h="70485">
                <a:moveTo>
                  <a:pt x="281609" y="53593"/>
                </a:moveTo>
                <a:lnTo>
                  <a:pt x="143001" y="53593"/>
                </a:lnTo>
                <a:lnTo>
                  <a:pt x="176307" y="54481"/>
                </a:lnTo>
                <a:lnTo>
                  <a:pt x="206929" y="57848"/>
                </a:lnTo>
                <a:lnTo>
                  <a:pt x="233727" y="63255"/>
                </a:lnTo>
                <a:lnTo>
                  <a:pt x="256031" y="70357"/>
                </a:lnTo>
                <a:lnTo>
                  <a:pt x="268571" y="64317"/>
                </a:lnTo>
                <a:lnTo>
                  <a:pt x="277969" y="57832"/>
                </a:lnTo>
                <a:lnTo>
                  <a:pt x="281609" y="53593"/>
                </a:lnTo>
                <a:close/>
              </a:path>
            </a:pathLst>
          </a:custGeom>
          <a:solidFill>
            <a:srgbClr val="B8D333"/>
          </a:solidFill>
        </p:spPr>
        <p:txBody>
          <a:bodyPr wrap="square" lIns="0" tIns="0" rIns="0" bIns="0" rtlCol="0"/>
          <a:lstStyle/>
          <a:p>
            <a:endParaRPr/>
          </a:p>
        </p:txBody>
      </p:sp>
      <p:sp>
        <p:nvSpPr>
          <p:cNvPr id="65" name="object 65"/>
          <p:cNvSpPr/>
          <p:nvPr/>
        </p:nvSpPr>
        <p:spPr>
          <a:xfrm>
            <a:off x="4489703" y="3857244"/>
            <a:ext cx="277875" cy="126745"/>
          </a:xfrm>
          <a:prstGeom prst="rect">
            <a:avLst/>
          </a:prstGeom>
          <a:blipFill>
            <a:blip r:embed="rId9" cstate="print"/>
            <a:stretch>
              <a:fillRect/>
            </a:stretch>
          </a:blipFill>
        </p:spPr>
        <p:txBody>
          <a:bodyPr wrap="square" lIns="0" tIns="0" rIns="0" bIns="0" rtlCol="0"/>
          <a:lstStyle/>
          <a:p>
            <a:endParaRPr/>
          </a:p>
        </p:txBody>
      </p:sp>
      <p:sp>
        <p:nvSpPr>
          <p:cNvPr id="66" name="object 66"/>
          <p:cNvSpPr txBox="1"/>
          <p:nvPr/>
        </p:nvSpPr>
        <p:spPr>
          <a:xfrm>
            <a:off x="2441575" y="5606897"/>
            <a:ext cx="582295" cy="299720"/>
          </a:xfrm>
          <a:prstGeom prst="rect">
            <a:avLst/>
          </a:prstGeom>
        </p:spPr>
        <p:txBody>
          <a:bodyPr vert="horz" wrap="square" lIns="0" tIns="12700" rIns="0" bIns="0" rtlCol="0">
            <a:spAutoFit/>
          </a:bodyPr>
          <a:lstStyle/>
          <a:p>
            <a:pPr marL="106680" marR="5080" indent="-94615">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Factory</a:t>
            </a:r>
            <a:endParaRPr sz="900">
              <a:latin typeface="Segoe UI"/>
              <a:cs typeface="Segoe UI"/>
            </a:endParaRPr>
          </a:p>
        </p:txBody>
      </p:sp>
      <p:sp>
        <p:nvSpPr>
          <p:cNvPr id="67" name="object 67"/>
          <p:cNvSpPr txBox="1"/>
          <p:nvPr/>
        </p:nvSpPr>
        <p:spPr>
          <a:xfrm>
            <a:off x="2182495" y="4585208"/>
            <a:ext cx="1125855"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Segoe UI Semibold"/>
                <a:cs typeface="Segoe UI Semibold"/>
              </a:rPr>
              <a:t>Orchestration</a:t>
            </a:r>
            <a:endParaRPr sz="1400">
              <a:latin typeface="Segoe UI Semibold"/>
              <a:cs typeface="Segoe UI Semibold"/>
            </a:endParaRPr>
          </a:p>
        </p:txBody>
      </p:sp>
      <p:sp>
        <p:nvSpPr>
          <p:cNvPr id="68" name="object 68"/>
          <p:cNvSpPr/>
          <p:nvPr/>
        </p:nvSpPr>
        <p:spPr>
          <a:xfrm>
            <a:off x="2488692" y="5032247"/>
            <a:ext cx="475488" cy="475488"/>
          </a:xfrm>
          <a:prstGeom prst="rect">
            <a:avLst/>
          </a:prstGeom>
          <a:blipFill>
            <a:blip r:embed="rId13" cstate="print"/>
            <a:stretch>
              <a:fillRect/>
            </a:stretch>
          </a:blipFill>
        </p:spPr>
        <p:txBody>
          <a:bodyPr wrap="square" lIns="0" tIns="0" rIns="0" bIns="0" rtlCol="0"/>
          <a:lstStyle/>
          <a:p>
            <a:endParaRPr/>
          </a:p>
        </p:txBody>
      </p:sp>
      <p:sp>
        <p:nvSpPr>
          <p:cNvPr id="69" name="object 69"/>
          <p:cNvSpPr/>
          <p:nvPr/>
        </p:nvSpPr>
        <p:spPr>
          <a:xfrm>
            <a:off x="1820417" y="4895850"/>
            <a:ext cx="1798320" cy="1152525"/>
          </a:xfrm>
          <a:custGeom>
            <a:avLst/>
            <a:gdLst/>
            <a:ahLst/>
            <a:cxnLst/>
            <a:rect l="l" t="t" r="r" b="b"/>
            <a:pathLst>
              <a:path w="1798320" h="1152525">
                <a:moveTo>
                  <a:pt x="0" y="192024"/>
                </a:moveTo>
                <a:lnTo>
                  <a:pt x="5071" y="147996"/>
                </a:lnTo>
                <a:lnTo>
                  <a:pt x="19518" y="107579"/>
                </a:lnTo>
                <a:lnTo>
                  <a:pt x="42187" y="71925"/>
                </a:lnTo>
                <a:lnTo>
                  <a:pt x="71925" y="42187"/>
                </a:lnTo>
                <a:lnTo>
                  <a:pt x="107579" y="19518"/>
                </a:lnTo>
                <a:lnTo>
                  <a:pt x="147996" y="5071"/>
                </a:lnTo>
                <a:lnTo>
                  <a:pt x="192024" y="0"/>
                </a:lnTo>
                <a:lnTo>
                  <a:pt x="1606295" y="0"/>
                </a:lnTo>
                <a:lnTo>
                  <a:pt x="1650323" y="5071"/>
                </a:lnTo>
                <a:lnTo>
                  <a:pt x="1690740" y="19518"/>
                </a:lnTo>
                <a:lnTo>
                  <a:pt x="1726394" y="42187"/>
                </a:lnTo>
                <a:lnTo>
                  <a:pt x="1756132" y="71925"/>
                </a:lnTo>
                <a:lnTo>
                  <a:pt x="1778801" y="107579"/>
                </a:lnTo>
                <a:lnTo>
                  <a:pt x="1793248" y="147996"/>
                </a:lnTo>
                <a:lnTo>
                  <a:pt x="1798320" y="192024"/>
                </a:lnTo>
                <a:lnTo>
                  <a:pt x="1798320" y="960119"/>
                </a:lnTo>
                <a:lnTo>
                  <a:pt x="1793248" y="1004147"/>
                </a:lnTo>
                <a:lnTo>
                  <a:pt x="1778801" y="1044564"/>
                </a:lnTo>
                <a:lnTo>
                  <a:pt x="1756132" y="1080218"/>
                </a:lnTo>
                <a:lnTo>
                  <a:pt x="1726394" y="1109956"/>
                </a:lnTo>
                <a:lnTo>
                  <a:pt x="1690740" y="1132625"/>
                </a:lnTo>
                <a:lnTo>
                  <a:pt x="1650323" y="1147072"/>
                </a:lnTo>
                <a:lnTo>
                  <a:pt x="1606295" y="1152144"/>
                </a:lnTo>
                <a:lnTo>
                  <a:pt x="192024" y="1152144"/>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70" name="object 70"/>
          <p:cNvSpPr txBox="1"/>
          <p:nvPr/>
        </p:nvSpPr>
        <p:spPr>
          <a:xfrm>
            <a:off x="6880352" y="5548376"/>
            <a:ext cx="835025" cy="299720"/>
          </a:xfrm>
          <a:prstGeom prst="rect">
            <a:avLst/>
          </a:prstGeom>
        </p:spPr>
        <p:txBody>
          <a:bodyPr vert="horz" wrap="square" lIns="0" tIns="12700" rIns="0" bIns="0" rtlCol="0">
            <a:spAutoFit/>
          </a:bodyPr>
          <a:lstStyle/>
          <a:p>
            <a:pPr marL="239395" marR="5080" indent="-227329">
              <a:lnSpc>
                <a:spcPct val="100000"/>
              </a:lnSpc>
              <a:spcBef>
                <a:spcPts val="100"/>
              </a:spcBef>
            </a:pPr>
            <a:r>
              <a:rPr sz="900" spc="-5" dirty="0">
                <a:latin typeface="Segoe UI"/>
                <a:cs typeface="Segoe UI"/>
              </a:rPr>
              <a:t>Azure</a:t>
            </a:r>
            <a:r>
              <a:rPr sz="900" spc="-70" dirty="0">
                <a:latin typeface="Segoe UI"/>
                <a:cs typeface="Segoe UI"/>
              </a:rPr>
              <a:t> </a:t>
            </a:r>
            <a:r>
              <a:rPr sz="900" spc="-5" dirty="0">
                <a:latin typeface="Segoe UI"/>
                <a:cs typeface="Segoe UI"/>
              </a:rPr>
              <a:t>Container  Service</a:t>
            </a:r>
            <a:endParaRPr sz="900">
              <a:latin typeface="Segoe UI"/>
              <a:cs typeface="Segoe UI"/>
            </a:endParaRPr>
          </a:p>
        </p:txBody>
      </p:sp>
      <p:sp>
        <p:nvSpPr>
          <p:cNvPr id="71" name="object 71"/>
          <p:cNvSpPr txBox="1"/>
          <p:nvPr/>
        </p:nvSpPr>
        <p:spPr>
          <a:xfrm>
            <a:off x="6754494" y="4585208"/>
            <a:ext cx="1834514"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Segoe UI Semibold"/>
                <a:cs typeface="Segoe UI Semibold"/>
              </a:rPr>
              <a:t>Trained </a:t>
            </a:r>
            <a:r>
              <a:rPr sz="1400" b="1" spc="-5" dirty="0">
                <a:latin typeface="Segoe UI Semibold"/>
                <a:cs typeface="Segoe UI Semibold"/>
              </a:rPr>
              <a:t>model</a:t>
            </a:r>
            <a:r>
              <a:rPr sz="1400" b="1" spc="-70" dirty="0">
                <a:latin typeface="Segoe UI Semibold"/>
                <a:cs typeface="Segoe UI Semibold"/>
              </a:rPr>
              <a:t> </a:t>
            </a:r>
            <a:r>
              <a:rPr sz="1400" b="1" spc="-5" dirty="0">
                <a:latin typeface="Segoe UI Semibold"/>
                <a:cs typeface="Segoe UI Semibold"/>
              </a:rPr>
              <a:t>hosting</a:t>
            </a:r>
            <a:endParaRPr sz="1400">
              <a:latin typeface="Segoe UI Semibold"/>
              <a:cs typeface="Segoe UI Semibold"/>
            </a:endParaRPr>
          </a:p>
        </p:txBody>
      </p:sp>
      <p:sp>
        <p:nvSpPr>
          <p:cNvPr id="72" name="object 72"/>
          <p:cNvSpPr/>
          <p:nvPr/>
        </p:nvSpPr>
        <p:spPr>
          <a:xfrm>
            <a:off x="6483858" y="4882134"/>
            <a:ext cx="2382520" cy="1149350"/>
          </a:xfrm>
          <a:custGeom>
            <a:avLst/>
            <a:gdLst/>
            <a:ahLst/>
            <a:cxnLst/>
            <a:rect l="l" t="t" r="r" b="b"/>
            <a:pathLst>
              <a:path w="2382520" h="1149350">
                <a:moveTo>
                  <a:pt x="0" y="191516"/>
                </a:moveTo>
                <a:lnTo>
                  <a:pt x="5057" y="147596"/>
                </a:lnTo>
                <a:lnTo>
                  <a:pt x="19462" y="107283"/>
                </a:lnTo>
                <a:lnTo>
                  <a:pt x="42067" y="71724"/>
                </a:lnTo>
                <a:lnTo>
                  <a:pt x="71724" y="42067"/>
                </a:lnTo>
                <a:lnTo>
                  <a:pt x="107283" y="19462"/>
                </a:lnTo>
                <a:lnTo>
                  <a:pt x="147596" y="5057"/>
                </a:lnTo>
                <a:lnTo>
                  <a:pt x="191515" y="0"/>
                </a:lnTo>
                <a:lnTo>
                  <a:pt x="2190495" y="0"/>
                </a:lnTo>
                <a:lnTo>
                  <a:pt x="2234415" y="5057"/>
                </a:lnTo>
                <a:lnTo>
                  <a:pt x="2274728" y="19462"/>
                </a:lnTo>
                <a:lnTo>
                  <a:pt x="2310287" y="42067"/>
                </a:lnTo>
                <a:lnTo>
                  <a:pt x="2339944" y="71724"/>
                </a:lnTo>
                <a:lnTo>
                  <a:pt x="2362549" y="107283"/>
                </a:lnTo>
                <a:lnTo>
                  <a:pt x="2376954" y="147596"/>
                </a:lnTo>
                <a:lnTo>
                  <a:pt x="2382012" y="191516"/>
                </a:lnTo>
                <a:lnTo>
                  <a:pt x="2382012" y="957580"/>
                </a:lnTo>
                <a:lnTo>
                  <a:pt x="2376954" y="1001491"/>
                </a:lnTo>
                <a:lnTo>
                  <a:pt x="2362549" y="1041801"/>
                </a:lnTo>
                <a:lnTo>
                  <a:pt x="2339944" y="1077361"/>
                </a:lnTo>
                <a:lnTo>
                  <a:pt x="2310287" y="1107020"/>
                </a:lnTo>
                <a:lnTo>
                  <a:pt x="2274728" y="1129629"/>
                </a:lnTo>
                <a:lnTo>
                  <a:pt x="2234415" y="1144037"/>
                </a:lnTo>
                <a:lnTo>
                  <a:pt x="2190495" y="1149096"/>
                </a:lnTo>
                <a:lnTo>
                  <a:pt x="191515" y="1149096"/>
                </a:lnTo>
                <a:lnTo>
                  <a:pt x="147596" y="1144037"/>
                </a:lnTo>
                <a:lnTo>
                  <a:pt x="107283" y="1129629"/>
                </a:lnTo>
                <a:lnTo>
                  <a:pt x="71724" y="1107020"/>
                </a:lnTo>
                <a:lnTo>
                  <a:pt x="42067" y="1077361"/>
                </a:lnTo>
                <a:lnTo>
                  <a:pt x="19462" y="1041801"/>
                </a:lnTo>
                <a:lnTo>
                  <a:pt x="5057" y="1001491"/>
                </a:lnTo>
                <a:lnTo>
                  <a:pt x="0" y="957580"/>
                </a:lnTo>
                <a:lnTo>
                  <a:pt x="0" y="191516"/>
                </a:lnTo>
                <a:close/>
              </a:path>
            </a:pathLst>
          </a:custGeom>
          <a:ln w="19812">
            <a:solidFill>
              <a:srgbClr val="0078D6"/>
            </a:solidFill>
            <a:prstDash val="sysDot"/>
          </a:ln>
        </p:spPr>
        <p:txBody>
          <a:bodyPr wrap="square" lIns="0" tIns="0" rIns="0" bIns="0" rtlCol="0"/>
          <a:lstStyle/>
          <a:p>
            <a:endParaRPr/>
          </a:p>
        </p:txBody>
      </p:sp>
      <p:sp>
        <p:nvSpPr>
          <p:cNvPr id="73" name="object 73"/>
          <p:cNvSpPr txBox="1"/>
          <p:nvPr/>
        </p:nvSpPr>
        <p:spPr>
          <a:xfrm>
            <a:off x="7888351" y="5549290"/>
            <a:ext cx="823594" cy="286385"/>
          </a:xfrm>
          <a:prstGeom prst="rect">
            <a:avLst/>
          </a:prstGeom>
        </p:spPr>
        <p:txBody>
          <a:bodyPr vert="horz" wrap="square" lIns="0" tIns="27940" rIns="0" bIns="0" rtlCol="0">
            <a:spAutoFit/>
          </a:bodyPr>
          <a:lstStyle/>
          <a:p>
            <a:pPr marL="12700" marR="5080" indent="141605">
              <a:lnSpc>
                <a:spcPts val="969"/>
              </a:lnSpc>
              <a:spcBef>
                <a:spcPts val="220"/>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74" name="object 74"/>
          <p:cNvSpPr/>
          <p:nvPr/>
        </p:nvSpPr>
        <p:spPr>
          <a:xfrm>
            <a:off x="8132064" y="5062728"/>
            <a:ext cx="180340" cy="411480"/>
          </a:xfrm>
          <a:custGeom>
            <a:avLst/>
            <a:gdLst/>
            <a:ahLst/>
            <a:cxnLst/>
            <a:rect l="l" t="t" r="r" b="b"/>
            <a:pathLst>
              <a:path w="180340" h="411479">
                <a:moveTo>
                  <a:pt x="179831" y="0"/>
                </a:moveTo>
                <a:lnTo>
                  <a:pt x="0" y="0"/>
                </a:lnTo>
                <a:lnTo>
                  <a:pt x="0" y="346202"/>
                </a:lnTo>
                <a:lnTo>
                  <a:pt x="14150" y="371437"/>
                </a:lnTo>
                <a:lnTo>
                  <a:pt x="52720" y="392160"/>
                </a:lnTo>
                <a:lnTo>
                  <a:pt x="109888" y="406191"/>
                </a:lnTo>
                <a:lnTo>
                  <a:pt x="179831" y="411353"/>
                </a:lnTo>
                <a:lnTo>
                  <a:pt x="179831" y="0"/>
                </a:lnTo>
                <a:close/>
              </a:path>
            </a:pathLst>
          </a:custGeom>
          <a:solidFill>
            <a:srgbClr val="3999C5"/>
          </a:solidFill>
        </p:spPr>
        <p:txBody>
          <a:bodyPr wrap="square" lIns="0" tIns="0" rIns="0" bIns="0" rtlCol="0"/>
          <a:lstStyle/>
          <a:p>
            <a:endParaRPr/>
          </a:p>
        </p:txBody>
      </p:sp>
      <p:sp>
        <p:nvSpPr>
          <p:cNvPr id="75" name="object 75"/>
          <p:cNvSpPr/>
          <p:nvPr/>
        </p:nvSpPr>
        <p:spPr>
          <a:xfrm>
            <a:off x="8308847" y="5062728"/>
            <a:ext cx="183515" cy="411480"/>
          </a:xfrm>
          <a:custGeom>
            <a:avLst/>
            <a:gdLst/>
            <a:ahLst/>
            <a:cxnLst/>
            <a:rect l="l" t="t" r="r" b="b"/>
            <a:pathLst>
              <a:path w="183515" h="411479">
                <a:moveTo>
                  <a:pt x="183387" y="0"/>
                </a:moveTo>
                <a:lnTo>
                  <a:pt x="0" y="0"/>
                </a:lnTo>
                <a:lnTo>
                  <a:pt x="0" y="411480"/>
                </a:lnTo>
                <a:lnTo>
                  <a:pt x="2667" y="411480"/>
                </a:lnTo>
                <a:lnTo>
                  <a:pt x="73017" y="406338"/>
                </a:lnTo>
                <a:lnTo>
                  <a:pt x="130460" y="392350"/>
                </a:lnTo>
                <a:lnTo>
                  <a:pt x="169187" y="371671"/>
                </a:lnTo>
                <a:lnTo>
                  <a:pt x="183387" y="346456"/>
                </a:lnTo>
                <a:lnTo>
                  <a:pt x="183387" y="0"/>
                </a:lnTo>
                <a:close/>
              </a:path>
            </a:pathLst>
          </a:custGeom>
          <a:solidFill>
            <a:srgbClr val="5AB4D9"/>
          </a:solidFill>
        </p:spPr>
        <p:txBody>
          <a:bodyPr wrap="square" lIns="0" tIns="0" rIns="0" bIns="0" rtlCol="0"/>
          <a:lstStyle/>
          <a:p>
            <a:endParaRPr/>
          </a:p>
        </p:txBody>
      </p:sp>
      <p:sp>
        <p:nvSpPr>
          <p:cNvPr id="76" name="object 76"/>
          <p:cNvSpPr/>
          <p:nvPr/>
        </p:nvSpPr>
        <p:spPr>
          <a:xfrm>
            <a:off x="8132064" y="4997196"/>
            <a:ext cx="359410" cy="130810"/>
          </a:xfrm>
          <a:custGeom>
            <a:avLst/>
            <a:gdLst/>
            <a:ahLst/>
            <a:cxnLst/>
            <a:rect l="l" t="t" r="r" b="b"/>
            <a:pathLst>
              <a:path w="359409" h="130810">
                <a:moveTo>
                  <a:pt x="179450" y="0"/>
                </a:moveTo>
                <a:lnTo>
                  <a:pt x="109674" y="5127"/>
                </a:lnTo>
                <a:lnTo>
                  <a:pt x="52625" y="19113"/>
                </a:lnTo>
                <a:lnTo>
                  <a:pt x="14126" y="39862"/>
                </a:lnTo>
                <a:lnTo>
                  <a:pt x="0" y="65277"/>
                </a:lnTo>
                <a:lnTo>
                  <a:pt x="14126" y="90620"/>
                </a:lnTo>
                <a:lnTo>
                  <a:pt x="52625" y="111331"/>
                </a:lnTo>
                <a:lnTo>
                  <a:pt x="109674" y="125303"/>
                </a:lnTo>
                <a:lnTo>
                  <a:pt x="179450" y="130428"/>
                </a:lnTo>
                <a:lnTo>
                  <a:pt x="249300" y="125267"/>
                </a:lnTo>
                <a:lnTo>
                  <a:pt x="306387" y="111236"/>
                </a:lnTo>
                <a:lnTo>
                  <a:pt x="344900" y="90513"/>
                </a:lnTo>
                <a:lnTo>
                  <a:pt x="359028" y="65277"/>
                </a:lnTo>
                <a:lnTo>
                  <a:pt x="344900" y="39701"/>
                </a:lnTo>
                <a:lnTo>
                  <a:pt x="306387" y="18970"/>
                </a:lnTo>
                <a:lnTo>
                  <a:pt x="249300" y="5074"/>
                </a:lnTo>
                <a:lnTo>
                  <a:pt x="179450" y="0"/>
                </a:lnTo>
                <a:close/>
              </a:path>
            </a:pathLst>
          </a:custGeom>
          <a:solidFill>
            <a:srgbClr val="FFFFFF"/>
          </a:solidFill>
        </p:spPr>
        <p:txBody>
          <a:bodyPr wrap="square" lIns="0" tIns="0" rIns="0" bIns="0" rtlCol="0"/>
          <a:lstStyle/>
          <a:p>
            <a:endParaRPr/>
          </a:p>
        </p:txBody>
      </p:sp>
      <p:sp>
        <p:nvSpPr>
          <p:cNvPr id="77" name="object 77"/>
          <p:cNvSpPr/>
          <p:nvPr/>
        </p:nvSpPr>
        <p:spPr>
          <a:xfrm>
            <a:off x="8168640" y="5015484"/>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78" name="object 78"/>
          <p:cNvSpPr/>
          <p:nvPr/>
        </p:nvSpPr>
        <p:spPr>
          <a:xfrm>
            <a:off x="8168640" y="5015484"/>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4"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79" name="object 79"/>
          <p:cNvSpPr/>
          <p:nvPr/>
        </p:nvSpPr>
        <p:spPr>
          <a:xfrm>
            <a:off x="8174735" y="5202935"/>
            <a:ext cx="277875" cy="128269"/>
          </a:xfrm>
          <a:prstGeom prst="rect">
            <a:avLst/>
          </a:prstGeom>
          <a:blipFill>
            <a:blip r:embed="rId14" cstate="print"/>
            <a:stretch>
              <a:fillRect/>
            </a:stretch>
          </a:blipFill>
        </p:spPr>
        <p:txBody>
          <a:bodyPr wrap="square" lIns="0" tIns="0" rIns="0" bIns="0" rtlCol="0"/>
          <a:lstStyle/>
          <a:p>
            <a:endParaRPr/>
          </a:p>
        </p:txBody>
      </p:sp>
      <p:sp>
        <p:nvSpPr>
          <p:cNvPr id="80" name="object 80"/>
          <p:cNvSpPr/>
          <p:nvPr/>
        </p:nvSpPr>
        <p:spPr>
          <a:xfrm>
            <a:off x="7664195" y="3590416"/>
            <a:ext cx="2980690" cy="2679065"/>
          </a:xfrm>
          <a:custGeom>
            <a:avLst/>
            <a:gdLst/>
            <a:ahLst/>
            <a:cxnLst/>
            <a:rect l="l" t="t" r="r" b="b"/>
            <a:pathLst>
              <a:path w="2980690" h="2679065">
                <a:moveTo>
                  <a:pt x="19811" y="2440139"/>
                </a:moveTo>
                <a:lnTo>
                  <a:pt x="0" y="2440139"/>
                </a:lnTo>
                <a:lnTo>
                  <a:pt x="0" y="2459951"/>
                </a:lnTo>
                <a:lnTo>
                  <a:pt x="19811" y="2459951"/>
                </a:lnTo>
                <a:lnTo>
                  <a:pt x="19811" y="2440139"/>
                </a:lnTo>
                <a:close/>
              </a:path>
              <a:path w="2980690" h="2679065">
                <a:moveTo>
                  <a:pt x="19811" y="2479763"/>
                </a:moveTo>
                <a:lnTo>
                  <a:pt x="0" y="2479763"/>
                </a:lnTo>
                <a:lnTo>
                  <a:pt x="0" y="2499575"/>
                </a:lnTo>
                <a:lnTo>
                  <a:pt x="19811" y="2499575"/>
                </a:lnTo>
                <a:lnTo>
                  <a:pt x="19811" y="2479763"/>
                </a:lnTo>
                <a:close/>
              </a:path>
              <a:path w="2980690" h="2679065">
                <a:moveTo>
                  <a:pt x="19811" y="2519387"/>
                </a:moveTo>
                <a:lnTo>
                  <a:pt x="0" y="2519387"/>
                </a:lnTo>
                <a:lnTo>
                  <a:pt x="0" y="2539199"/>
                </a:lnTo>
                <a:lnTo>
                  <a:pt x="19811" y="2539199"/>
                </a:lnTo>
                <a:lnTo>
                  <a:pt x="19811" y="2519387"/>
                </a:lnTo>
                <a:close/>
              </a:path>
              <a:path w="2980690" h="2679065">
                <a:moveTo>
                  <a:pt x="19811" y="2559011"/>
                </a:moveTo>
                <a:lnTo>
                  <a:pt x="0" y="2559011"/>
                </a:lnTo>
                <a:lnTo>
                  <a:pt x="0" y="2578823"/>
                </a:lnTo>
                <a:lnTo>
                  <a:pt x="19811" y="2578823"/>
                </a:lnTo>
                <a:lnTo>
                  <a:pt x="19811" y="2559011"/>
                </a:lnTo>
                <a:close/>
              </a:path>
              <a:path w="2980690" h="2679065">
                <a:moveTo>
                  <a:pt x="19811" y="2598635"/>
                </a:moveTo>
                <a:lnTo>
                  <a:pt x="0" y="2598635"/>
                </a:lnTo>
                <a:lnTo>
                  <a:pt x="0" y="2618447"/>
                </a:lnTo>
                <a:lnTo>
                  <a:pt x="19811" y="2618447"/>
                </a:lnTo>
                <a:lnTo>
                  <a:pt x="19811" y="2598635"/>
                </a:lnTo>
                <a:close/>
              </a:path>
              <a:path w="2980690" h="2679065">
                <a:moveTo>
                  <a:pt x="19811" y="2638259"/>
                </a:moveTo>
                <a:lnTo>
                  <a:pt x="0" y="2638259"/>
                </a:lnTo>
                <a:lnTo>
                  <a:pt x="0" y="2658071"/>
                </a:lnTo>
                <a:lnTo>
                  <a:pt x="19811" y="2658071"/>
                </a:lnTo>
                <a:lnTo>
                  <a:pt x="19811" y="2638259"/>
                </a:lnTo>
                <a:close/>
              </a:path>
              <a:path w="2980690" h="2679065">
                <a:moveTo>
                  <a:pt x="38861" y="2658833"/>
                </a:moveTo>
                <a:lnTo>
                  <a:pt x="19050" y="2658833"/>
                </a:lnTo>
                <a:lnTo>
                  <a:pt x="19050" y="2678645"/>
                </a:lnTo>
                <a:lnTo>
                  <a:pt x="38861" y="2678645"/>
                </a:lnTo>
                <a:lnTo>
                  <a:pt x="38861" y="2658833"/>
                </a:lnTo>
                <a:close/>
              </a:path>
              <a:path w="2980690" h="2679065">
                <a:moveTo>
                  <a:pt x="78485" y="2658833"/>
                </a:moveTo>
                <a:lnTo>
                  <a:pt x="58674" y="2658833"/>
                </a:lnTo>
                <a:lnTo>
                  <a:pt x="58674" y="2678645"/>
                </a:lnTo>
                <a:lnTo>
                  <a:pt x="78485" y="2678645"/>
                </a:lnTo>
                <a:lnTo>
                  <a:pt x="78485" y="2658833"/>
                </a:lnTo>
                <a:close/>
              </a:path>
              <a:path w="2980690" h="2679065">
                <a:moveTo>
                  <a:pt x="118109" y="2658833"/>
                </a:moveTo>
                <a:lnTo>
                  <a:pt x="98298" y="2658833"/>
                </a:lnTo>
                <a:lnTo>
                  <a:pt x="98298" y="2678645"/>
                </a:lnTo>
                <a:lnTo>
                  <a:pt x="118109" y="2678645"/>
                </a:lnTo>
                <a:lnTo>
                  <a:pt x="118109" y="2658833"/>
                </a:lnTo>
                <a:close/>
              </a:path>
              <a:path w="2980690" h="2679065">
                <a:moveTo>
                  <a:pt x="157733" y="2658833"/>
                </a:moveTo>
                <a:lnTo>
                  <a:pt x="137922" y="2658833"/>
                </a:lnTo>
                <a:lnTo>
                  <a:pt x="137922" y="2678645"/>
                </a:lnTo>
                <a:lnTo>
                  <a:pt x="157733" y="2678645"/>
                </a:lnTo>
                <a:lnTo>
                  <a:pt x="157733" y="2658833"/>
                </a:lnTo>
                <a:close/>
              </a:path>
              <a:path w="2980690" h="2679065">
                <a:moveTo>
                  <a:pt x="197357" y="2658833"/>
                </a:moveTo>
                <a:lnTo>
                  <a:pt x="177546" y="2658833"/>
                </a:lnTo>
                <a:lnTo>
                  <a:pt x="177546" y="2678645"/>
                </a:lnTo>
                <a:lnTo>
                  <a:pt x="197357" y="2678645"/>
                </a:lnTo>
                <a:lnTo>
                  <a:pt x="197357" y="2658833"/>
                </a:lnTo>
                <a:close/>
              </a:path>
              <a:path w="2980690" h="2679065">
                <a:moveTo>
                  <a:pt x="236981" y="2658833"/>
                </a:moveTo>
                <a:lnTo>
                  <a:pt x="217170" y="2658833"/>
                </a:lnTo>
                <a:lnTo>
                  <a:pt x="217170" y="2678645"/>
                </a:lnTo>
                <a:lnTo>
                  <a:pt x="236981" y="2678645"/>
                </a:lnTo>
                <a:lnTo>
                  <a:pt x="236981" y="2658833"/>
                </a:lnTo>
                <a:close/>
              </a:path>
              <a:path w="2980690" h="2679065">
                <a:moveTo>
                  <a:pt x="276605" y="2658833"/>
                </a:moveTo>
                <a:lnTo>
                  <a:pt x="256794" y="2658833"/>
                </a:lnTo>
                <a:lnTo>
                  <a:pt x="256794" y="2678645"/>
                </a:lnTo>
                <a:lnTo>
                  <a:pt x="276605" y="2678645"/>
                </a:lnTo>
                <a:lnTo>
                  <a:pt x="276605" y="2658833"/>
                </a:lnTo>
                <a:close/>
              </a:path>
              <a:path w="2980690" h="2679065">
                <a:moveTo>
                  <a:pt x="316229" y="2658833"/>
                </a:moveTo>
                <a:lnTo>
                  <a:pt x="296418" y="2658833"/>
                </a:lnTo>
                <a:lnTo>
                  <a:pt x="296418" y="2678645"/>
                </a:lnTo>
                <a:lnTo>
                  <a:pt x="316229" y="2678645"/>
                </a:lnTo>
                <a:lnTo>
                  <a:pt x="316229" y="2658833"/>
                </a:lnTo>
                <a:close/>
              </a:path>
              <a:path w="2980690" h="2679065">
                <a:moveTo>
                  <a:pt x="355853" y="2658833"/>
                </a:moveTo>
                <a:lnTo>
                  <a:pt x="336042" y="2658833"/>
                </a:lnTo>
                <a:lnTo>
                  <a:pt x="336042" y="2678645"/>
                </a:lnTo>
                <a:lnTo>
                  <a:pt x="355853" y="2678645"/>
                </a:lnTo>
                <a:lnTo>
                  <a:pt x="355853" y="2658833"/>
                </a:lnTo>
                <a:close/>
              </a:path>
              <a:path w="2980690" h="2679065">
                <a:moveTo>
                  <a:pt x="395477" y="2658833"/>
                </a:moveTo>
                <a:lnTo>
                  <a:pt x="375665" y="2658833"/>
                </a:lnTo>
                <a:lnTo>
                  <a:pt x="375665" y="2678645"/>
                </a:lnTo>
                <a:lnTo>
                  <a:pt x="395477" y="2678645"/>
                </a:lnTo>
                <a:lnTo>
                  <a:pt x="395477" y="2658833"/>
                </a:lnTo>
                <a:close/>
              </a:path>
              <a:path w="2980690" h="2679065">
                <a:moveTo>
                  <a:pt x="435101" y="2658833"/>
                </a:moveTo>
                <a:lnTo>
                  <a:pt x="415289" y="2658833"/>
                </a:lnTo>
                <a:lnTo>
                  <a:pt x="415289" y="2678645"/>
                </a:lnTo>
                <a:lnTo>
                  <a:pt x="435101" y="2678645"/>
                </a:lnTo>
                <a:lnTo>
                  <a:pt x="435101" y="2658833"/>
                </a:lnTo>
                <a:close/>
              </a:path>
              <a:path w="2980690" h="2679065">
                <a:moveTo>
                  <a:pt x="474725" y="2658833"/>
                </a:moveTo>
                <a:lnTo>
                  <a:pt x="454913" y="2658833"/>
                </a:lnTo>
                <a:lnTo>
                  <a:pt x="454913" y="2678645"/>
                </a:lnTo>
                <a:lnTo>
                  <a:pt x="474725" y="2678645"/>
                </a:lnTo>
                <a:lnTo>
                  <a:pt x="474725" y="2658833"/>
                </a:lnTo>
                <a:close/>
              </a:path>
              <a:path w="2980690" h="2679065">
                <a:moveTo>
                  <a:pt x="514350" y="2658833"/>
                </a:moveTo>
                <a:lnTo>
                  <a:pt x="494537" y="2658833"/>
                </a:lnTo>
                <a:lnTo>
                  <a:pt x="494537" y="2678645"/>
                </a:lnTo>
                <a:lnTo>
                  <a:pt x="514350" y="2678645"/>
                </a:lnTo>
                <a:lnTo>
                  <a:pt x="514350" y="2658833"/>
                </a:lnTo>
                <a:close/>
              </a:path>
              <a:path w="2980690" h="2679065">
                <a:moveTo>
                  <a:pt x="553974" y="2658833"/>
                </a:moveTo>
                <a:lnTo>
                  <a:pt x="534161" y="2658833"/>
                </a:lnTo>
                <a:lnTo>
                  <a:pt x="534161" y="2678645"/>
                </a:lnTo>
                <a:lnTo>
                  <a:pt x="553974" y="2678645"/>
                </a:lnTo>
                <a:lnTo>
                  <a:pt x="553974" y="2658833"/>
                </a:lnTo>
                <a:close/>
              </a:path>
              <a:path w="2980690" h="2679065">
                <a:moveTo>
                  <a:pt x="593598" y="2658833"/>
                </a:moveTo>
                <a:lnTo>
                  <a:pt x="573785" y="2658833"/>
                </a:lnTo>
                <a:lnTo>
                  <a:pt x="573785" y="2678645"/>
                </a:lnTo>
                <a:lnTo>
                  <a:pt x="593598" y="2678645"/>
                </a:lnTo>
                <a:lnTo>
                  <a:pt x="593598" y="2658833"/>
                </a:lnTo>
                <a:close/>
              </a:path>
              <a:path w="2980690" h="2679065">
                <a:moveTo>
                  <a:pt x="633222" y="2658833"/>
                </a:moveTo>
                <a:lnTo>
                  <a:pt x="613409" y="2658833"/>
                </a:lnTo>
                <a:lnTo>
                  <a:pt x="613409" y="2678645"/>
                </a:lnTo>
                <a:lnTo>
                  <a:pt x="633222" y="2678645"/>
                </a:lnTo>
                <a:lnTo>
                  <a:pt x="633222" y="2658833"/>
                </a:lnTo>
                <a:close/>
              </a:path>
              <a:path w="2980690" h="2679065">
                <a:moveTo>
                  <a:pt x="672846" y="2658833"/>
                </a:moveTo>
                <a:lnTo>
                  <a:pt x="653033" y="2658833"/>
                </a:lnTo>
                <a:lnTo>
                  <a:pt x="653033" y="2678645"/>
                </a:lnTo>
                <a:lnTo>
                  <a:pt x="672846" y="2678645"/>
                </a:lnTo>
                <a:lnTo>
                  <a:pt x="672846" y="2658833"/>
                </a:lnTo>
                <a:close/>
              </a:path>
              <a:path w="2980690" h="2679065">
                <a:moveTo>
                  <a:pt x="712470" y="2658833"/>
                </a:moveTo>
                <a:lnTo>
                  <a:pt x="692657" y="2658833"/>
                </a:lnTo>
                <a:lnTo>
                  <a:pt x="692657" y="2678645"/>
                </a:lnTo>
                <a:lnTo>
                  <a:pt x="712470" y="2678645"/>
                </a:lnTo>
                <a:lnTo>
                  <a:pt x="712470" y="2658833"/>
                </a:lnTo>
                <a:close/>
              </a:path>
              <a:path w="2980690" h="2679065">
                <a:moveTo>
                  <a:pt x="752094" y="2658833"/>
                </a:moveTo>
                <a:lnTo>
                  <a:pt x="732281" y="2658833"/>
                </a:lnTo>
                <a:lnTo>
                  <a:pt x="732281" y="2678645"/>
                </a:lnTo>
                <a:lnTo>
                  <a:pt x="752094" y="2678645"/>
                </a:lnTo>
                <a:lnTo>
                  <a:pt x="752094" y="2658833"/>
                </a:lnTo>
                <a:close/>
              </a:path>
              <a:path w="2980690" h="2679065">
                <a:moveTo>
                  <a:pt x="791718" y="2658833"/>
                </a:moveTo>
                <a:lnTo>
                  <a:pt x="771905" y="2658833"/>
                </a:lnTo>
                <a:lnTo>
                  <a:pt x="771905" y="2678645"/>
                </a:lnTo>
                <a:lnTo>
                  <a:pt x="791718" y="2678645"/>
                </a:lnTo>
                <a:lnTo>
                  <a:pt x="791718" y="2658833"/>
                </a:lnTo>
                <a:close/>
              </a:path>
              <a:path w="2980690" h="2679065">
                <a:moveTo>
                  <a:pt x="831342" y="2658833"/>
                </a:moveTo>
                <a:lnTo>
                  <a:pt x="811529" y="2658833"/>
                </a:lnTo>
                <a:lnTo>
                  <a:pt x="811529" y="2678645"/>
                </a:lnTo>
                <a:lnTo>
                  <a:pt x="831342" y="2678645"/>
                </a:lnTo>
                <a:lnTo>
                  <a:pt x="831342" y="2658833"/>
                </a:lnTo>
                <a:close/>
              </a:path>
              <a:path w="2980690" h="2679065">
                <a:moveTo>
                  <a:pt x="870965" y="2658833"/>
                </a:moveTo>
                <a:lnTo>
                  <a:pt x="851153" y="2658833"/>
                </a:lnTo>
                <a:lnTo>
                  <a:pt x="851153" y="2678645"/>
                </a:lnTo>
                <a:lnTo>
                  <a:pt x="870965" y="2678645"/>
                </a:lnTo>
                <a:lnTo>
                  <a:pt x="870965" y="2658833"/>
                </a:lnTo>
                <a:close/>
              </a:path>
              <a:path w="2980690" h="2679065">
                <a:moveTo>
                  <a:pt x="910589" y="2658833"/>
                </a:moveTo>
                <a:lnTo>
                  <a:pt x="890777" y="2658833"/>
                </a:lnTo>
                <a:lnTo>
                  <a:pt x="890777" y="2678645"/>
                </a:lnTo>
                <a:lnTo>
                  <a:pt x="910589" y="2678645"/>
                </a:lnTo>
                <a:lnTo>
                  <a:pt x="910589" y="2658833"/>
                </a:lnTo>
                <a:close/>
              </a:path>
              <a:path w="2980690" h="2679065">
                <a:moveTo>
                  <a:pt x="950213" y="2658833"/>
                </a:moveTo>
                <a:lnTo>
                  <a:pt x="930401" y="2658833"/>
                </a:lnTo>
                <a:lnTo>
                  <a:pt x="930401" y="2678645"/>
                </a:lnTo>
                <a:lnTo>
                  <a:pt x="950213" y="2678645"/>
                </a:lnTo>
                <a:lnTo>
                  <a:pt x="950213" y="2658833"/>
                </a:lnTo>
                <a:close/>
              </a:path>
              <a:path w="2980690" h="2679065">
                <a:moveTo>
                  <a:pt x="989837" y="2658833"/>
                </a:moveTo>
                <a:lnTo>
                  <a:pt x="970026" y="2658833"/>
                </a:lnTo>
                <a:lnTo>
                  <a:pt x="970026" y="2678645"/>
                </a:lnTo>
                <a:lnTo>
                  <a:pt x="989837" y="2678645"/>
                </a:lnTo>
                <a:lnTo>
                  <a:pt x="989837" y="2658833"/>
                </a:lnTo>
                <a:close/>
              </a:path>
              <a:path w="2980690" h="2679065">
                <a:moveTo>
                  <a:pt x="1029461" y="2658833"/>
                </a:moveTo>
                <a:lnTo>
                  <a:pt x="1009650" y="2658833"/>
                </a:lnTo>
                <a:lnTo>
                  <a:pt x="1009650" y="2678645"/>
                </a:lnTo>
                <a:lnTo>
                  <a:pt x="1029461" y="2678645"/>
                </a:lnTo>
                <a:lnTo>
                  <a:pt x="1029461" y="2658833"/>
                </a:lnTo>
                <a:close/>
              </a:path>
              <a:path w="2980690" h="2679065">
                <a:moveTo>
                  <a:pt x="1069085" y="2658833"/>
                </a:moveTo>
                <a:lnTo>
                  <a:pt x="1049274" y="2658833"/>
                </a:lnTo>
                <a:lnTo>
                  <a:pt x="1049274" y="2678645"/>
                </a:lnTo>
                <a:lnTo>
                  <a:pt x="1069085" y="2678645"/>
                </a:lnTo>
                <a:lnTo>
                  <a:pt x="1069085" y="2658833"/>
                </a:lnTo>
                <a:close/>
              </a:path>
              <a:path w="2980690" h="2679065">
                <a:moveTo>
                  <a:pt x="1108709" y="2658833"/>
                </a:moveTo>
                <a:lnTo>
                  <a:pt x="1088898" y="2658833"/>
                </a:lnTo>
                <a:lnTo>
                  <a:pt x="1088898" y="2678645"/>
                </a:lnTo>
                <a:lnTo>
                  <a:pt x="1108709" y="2678645"/>
                </a:lnTo>
                <a:lnTo>
                  <a:pt x="1108709" y="2658833"/>
                </a:lnTo>
                <a:close/>
              </a:path>
              <a:path w="2980690" h="2679065">
                <a:moveTo>
                  <a:pt x="1148333" y="2658833"/>
                </a:moveTo>
                <a:lnTo>
                  <a:pt x="1128522" y="2658833"/>
                </a:lnTo>
                <a:lnTo>
                  <a:pt x="1128522" y="2678645"/>
                </a:lnTo>
                <a:lnTo>
                  <a:pt x="1148333" y="2678645"/>
                </a:lnTo>
                <a:lnTo>
                  <a:pt x="1148333" y="2658833"/>
                </a:lnTo>
                <a:close/>
              </a:path>
              <a:path w="2980690" h="2679065">
                <a:moveTo>
                  <a:pt x="1187957" y="2658833"/>
                </a:moveTo>
                <a:lnTo>
                  <a:pt x="1168146" y="2658833"/>
                </a:lnTo>
                <a:lnTo>
                  <a:pt x="1168146" y="2678645"/>
                </a:lnTo>
                <a:lnTo>
                  <a:pt x="1187957" y="2678645"/>
                </a:lnTo>
                <a:lnTo>
                  <a:pt x="1187957" y="2658833"/>
                </a:lnTo>
                <a:close/>
              </a:path>
              <a:path w="2980690" h="2679065">
                <a:moveTo>
                  <a:pt x="1227581" y="2658833"/>
                </a:moveTo>
                <a:lnTo>
                  <a:pt x="1207770" y="2658833"/>
                </a:lnTo>
                <a:lnTo>
                  <a:pt x="1207770" y="2678645"/>
                </a:lnTo>
                <a:lnTo>
                  <a:pt x="1227581" y="2678645"/>
                </a:lnTo>
                <a:lnTo>
                  <a:pt x="1227581" y="2658833"/>
                </a:lnTo>
                <a:close/>
              </a:path>
              <a:path w="2980690" h="2679065">
                <a:moveTo>
                  <a:pt x="1267205" y="2658833"/>
                </a:moveTo>
                <a:lnTo>
                  <a:pt x="1247394" y="2658833"/>
                </a:lnTo>
                <a:lnTo>
                  <a:pt x="1247394" y="2678645"/>
                </a:lnTo>
                <a:lnTo>
                  <a:pt x="1267205" y="2678645"/>
                </a:lnTo>
                <a:lnTo>
                  <a:pt x="1267205" y="2658833"/>
                </a:lnTo>
                <a:close/>
              </a:path>
              <a:path w="2980690" h="2679065">
                <a:moveTo>
                  <a:pt x="1306829" y="2658833"/>
                </a:moveTo>
                <a:lnTo>
                  <a:pt x="1287018" y="2658833"/>
                </a:lnTo>
                <a:lnTo>
                  <a:pt x="1287018" y="2678645"/>
                </a:lnTo>
                <a:lnTo>
                  <a:pt x="1306829" y="2678645"/>
                </a:lnTo>
                <a:lnTo>
                  <a:pt x="1306829" y="2658833"/>
                </a:lnTo>
                <a:close/>
              </a:path>
              <a:path w="2980690" h="2679065">
                <a:moveTo>
                  <a:pt x="1346453" y="2658833"/>
                </a:moveTo>
                <a:lnTo>
                  <a:pt x="1326642" y="2658833"/>
                </a:lnTo>
                <a:lnTo>
                  <a:pt x="1326642" y="2678645"/>
                </a:lnTo>
                <a:lnTo>
                  <a:pt x="1346453" y="2678645"/>
                </a:lnTo>
                <a:lnTo>
                  <a:pt x="1346453" y="2658833"/>
                </a:lnTo>
                <a:close/>
              </a:path>
              <a:path w="2980690" h="2679065">
                <a:moveTo>
                  <a:pt x="1386077" y="2658833"/>
                </a:moveTo>
                <a:lnTo>
                  <a:pt x="1366265" y="2658833"/>
                </a:lnTo>
                <a:lnTo>
                  <a:pt x="1366265" y="2678645"/>
                </a:lnTo>
                <a:lnTo>
                  <a:pt x="1386077" y="2678645"/>
                </a:lnTo>
                <a:lnTo>
                  <a:pt x="1386077" y="2658833"/>
                </a:lnTo>
                <a:close/>
              </a:path>
              <a:path w="2980690" h="2679065">
                <a:moveTo>
                  <a:pt x="1425702" y="2658833"/>
                </a:moveTo>
                <a:lnTo>
                  <a:pt x="1405889" y="2658833"/>
                </a:lnTo>
                <a:lnTo>
                  <a:pt x="1405889" y="2678645"/>
                </a:lnTo>
                <a:lnTo>
                  <a:pt x="1425702" y="2678645"/>
                </a:lnTo>
                <a:lnTo>
                  <a:pt x="1425702" y="2658833"/>
                </a:lnTo>
                <a:close/>
              </a:path>
              <a:path w="2980690" h="2679065">
                <a:moveTo>
                  <a:pt x="1465326" y="2658833"/>
                </a:moveTo>
                <a:lnTo>
                  <a:pt x="1445513" y="2658833"/>
                </a:lnTo>
                <a:lnTo>
                  <a:pt x="1445513" y="2678645"/>
                </a:lnTo>
                <a:lnTo>
                  <a:pt x="1465326" y="2678645"/>
                </a:lnTo>
                <a:lnTo>
                  <a:pt x="1465326" y="2658833"/>
                </a:lnTo>
                <a:close/>
              </a:path>
              <a:path w="2980690" h="2679065">
                <a:moveTo>
                  <a:pt x="1504950" y="2658833"/>
                </a:moveTo>
                <a:lnTo>
                  <a:pt x="1485137" y="2658833"/>
                </a:lnTo>
                <a:lnTo>
                  <a:pt x="1485137" y="2678645"/>
                </a:lnTo>
                <a:lnTo>
                  <a:pt x="1504950" y="2678645"/>
                </a:lnTo>
                <a:lnTo>
                  <a:pt x="1504950" y="2658833"/>
                </a:lnTo>
                <a:close/>
              </a:path>
              <a:path w="2980690" h="2679065">
                <a:moveTo>
                  <a:pt x="1544574" y="2658833"/>
                </a:moveTo>
                <a:lnTo>
                  <a:pt x="1524761" y="2658833"/>
                </a:lnTo>
                <a:lnTo>
                  <a:pt x="1524761" y="2678645"/>
                </a:lnTo>
                <a:lnTo>
                  <a:pt x="1544574" y="2678645"/>
                </a:lnTo>
                <a:lnTo>
                  <a:pt x="1544574" y="2658833"/>
                </a:lnTo>
                <a:close/>
              </a:path>
              <a:path w="2980690" h="2679065">
                <a:moveTo>
                  <a:pt x="1584198" y="2658833"/>
                </a:moveTo>
                <a:lnTo>
                  <a:pt x="1564385" y="2658833"/>
                </a:lnTo>
                <a:lnTo>
                  <a:pt x="1564385" y="2678645"/>
                </a:lnTo>
                <a:lnTo>
                  <a:pt x="1584198" y="2678645"/>
                </a:lnTo>
                <a:lnTo>
                  <a:pt x="1584198" y="2658833"/>
                </a:lnTo>
                <a:close/>
              </a:path>
              <a:path w="2980690" h="2679065">
                <a:moveTo>
                  <a:pt x="1623822" y="2658833"/>
                </a:moveTo>
                <a:lnTo>
                  <a:pt x="1604009" y="2658833"/>
                </a:lnTo>
                <a:lnTo>
                  <a:pt x="1604009" y="2678645"/>
                </a:lnTo>
                <a:lnTo>
                  <a:pt x="1623822" y="2678645"/>
                </a:lnTo>
                <a:lnTo>
                  <a:pt x="1623822" y="2658833"/>
                </a:lnTo>
                <a:close/>
              </a:path>
              <a:path w="2980690" h="2679065">
                <a:moveTo>
                  <a:pt x="1663446" y="2658833"/>
                </a:moveTo>
                <a:lnTo>
                  <a:pt x="1643633" y="2658833"/>
                </a:lnTo>
                <a:lnTo>
                  <a:pt x="1643633" y="2678645"/>
                </a:lnTo>
                <a:lnTo>
                  <a:pt x="1663446" y="2678645"/>
                </a:lnTo>
                <a:lnTo>
                  <a:pt x="1663446" y="2658833"/>
                </a:lnTo>
                <a:close/>
              </a:path>
              <a:path w="2980690" h="2679065">
                <a:moveTo>
                  <a:pt x="1703070" y="2658833"/>
                </a:moveTo>
                <a:lnTo>
                  <a:pt x="1683257" y="2658833"/>
                </a:lnTo>
                <a:lnTo>
                  <a:pt x="1683257" y="2678645"/>
                </a:lnTo>
                <a:lnTo>
                  <a:pt x="1703070" y="2678645"/>
                </a:lnTo>
                <a:lnTo>
                  <a:pt x="1703070" y="2658833"/>
                </a:lnTo>
                <a:close/>
              </a:path>
              <a:path w="2980690" h="2679065">
                <a:moveTo>
                  <a:pt x="1742694" y="2658833"/>
                </a:moveTo>
                <a:lnTo>
                  <a:pt x="1722881" y="2658833"/>
                </a:lnTo>
                <a:lnTo>
                  <a:pt x="1722881" y="2678645"/>
                </a:lnTo>
                <a:lnTo>
                  <a:pt x="1742694" y="2678645"/>
                </a:lnTo>
                <a:lnTo>
                  <a:pt x="1742694" y="2658833"/>
                </a:lnTo>
                <a:close/>
              </a:path>
              <a:path w="2980690" h="2679065">
                <a:moveTo>
                  <a:pt x="1782318" y="2658833"/>
                </a:moveTo>
                <a:lnTo>
                  <a:pt x="1762505" y="2658833"/>
                </a:lnTo>
                <a:lnTo>
                  <a:pt x="1762505" y="2678645"/>
                </a:lnTo>
                <a:lnTo>
                  <a:pt x="1782318" y="2678645"/>
                </a:lnTo>
                <a:lnTo>
                  <a:pt x="1782318" y="2658833"/>
                </a:lnTo>
                <a:close/>
              </a:path>
              <a:path w="2980690" h="2679065">
                <a:moveTo>
                  <a:pt x="1821942" y="2658833"/>
                </a:moveTo>
                <a:lnTo>
                  <a:pt x="1802129" y="2658833"/>
                </a:lnTo>
                <a:lnTo>
                  <a:pt x="1802129" y="2678645"/>
                </a:lnTo>
                <a:lnTo>
                  <a:pt x="1821942" y="2678645"/>
                </a:lnTo>
                <a:lnTo>
                  <a:pt x="1821942" y="2658833"/>
                </a:lnTo>
                <a:close/>
              </a:path>
              <a:path w="2980690" h="2679065">
                <a:moveTo>
                  <a:pt x="1861565" y="2658833"/>
                </a:moveTo>
                <a:lnTo>
                  <a:pt x="1841753" y="2658833"/>
                </a:lnTo>
                <a:lnTo>
                  <a:pt x="1841753" y="2678645"/>
                </a:lnTo>
                <a:lnTo>
                  <a:pt x="1861565" y="2678645"/>
                </a:lnTo>
                <a:lnTo>
                  <a:pt x="1861565" y="2658833"/>
                </a:lnTo>
                <a:close/>
              </a:path>
              <a:path w="2980690" h="2679065">
                <a:moveTo>
                  <a:pt x="1901189" y="2658833"/>
                </a:moveTo>
                <a:lnTo>
                  <a:pt x="1881377" y="2658833"/>
                </a:lnTo>
                <a:lnTo>
                  <a:pt x="1881377" y="2678645"/>
                </a:lnTo>
                <a:lnTo>
                  <a:pt x="1901189" y="2678645"/>
                </a:lnTo>
                <a:lnTo>
                  <a:pt x="1901189" y="2658833"/>
                </a:lnTo>
                <a:close/>
              </a:path>
              <a:path w="2980690" h="2679065">
                <a:moveTo>
                  <a:pt x="1940813" y="2658833"/>
                </a:moveTo>
                <a:lnTo>
                  <a:pt x="1921002" y="2658833"/>
                </a:lnTo>
                <a:lnTo>
                  <a:pt x="1921002" y="2678645"/>
                </a:lnTo>
                <a:lnTo>
                  <a:pt x="1940813" y="2678645"/>
                </a:lnTo>
                <a:lnTo>
                  <a:pt x="1940813" y="2658833"/>
                </a:lnTo>
                <a:close/>
              </a:path>
              <a:path w="2980690" h="2679065">
                <a:moveTo>
                  <a:pt x="1980437" y="2658833"/>
                </a:moveTo>
                <a:lnTo>
                  <a:pt x="1960626" y="2658833"/>
                </a:lnTo>
                <a:lnTo>
                  <a:pt x="1960626" y="2678645"/>
                </a:lnTo>
                <a:lnTo>
                  <a:pt x="1980437" y="2678645"/>
                </a:lnTo>
                <a:lnTo>
                  <a:pt x="1980437" y="2658833"/>
                </a:lnTo>
                <a:close/>
              </a:path>
              <a:path w="2980690" h="2679065">
                <a:moveTo>
                  <a:pt x="2020061" y="2658833"/>
                </a:moveTo>
                <a:lnTo>
                  <a:pt x="2000250" y="2658833"/>
                </a:lnTo>
                <a:lnTo>
                  <a:pt x="2000250" y="2678645"/>
                </a:lnTo>
                <a:lnTo>
                  <a:pt x="2020061" y="2678645"/>
                </a:lnTo>
                <a:lnTo>
                  <a:pt x="2020061" y="2658833"/>
                </a:lnTo>
                <a:close/>
              </a:path>
              <a:path w="2980690" h="2679065">
                <a:moveTo>
                  <a:pt x="2059685" y="2658833"/>
                </a:moveTo>
                <a:lnTo>
                  <a:pt x="2039874" y="2658833"/>
                </a:lnTo>
                <a:lnTo>
                  <a:pt x="2039874" y="2678645"/>
                </a:lnTo>
                <a:lnTo>
                  <a:pt x="2059685" y="2678645"/>
                </a:lnTo>
                <a:lnTo>
                  <a:pt x="2059685" y="2658833"/>
                </a:lnTo>
                <a:close/>
              </a:path>
              <a:path w="2980690" h="2679065">
                <a:moveTo>
                  <a:pt x="2099309" y="2658833"/>
                </a:moveTo>
                <a:lnTo>
                  <a:pt x="2079498" y="2658833"/>
                </a:lnTo>
                <a:lnTo>
                  <a:pt x="2079498" y="2678645"/>
                </a:lnTo>
                <a:lnTo>
                  <a:pt x="2099309" y="2678645"/>
                </a:lnTo>
                <a:lnTo>
                  <a:pt x="2099309" y="2658833"/>
                </a:lnTo>
                <a:close/>
              </a:path>
              <a:path w="2980690" h="2679065">
                <a:moveTo>
                  <a:pt x="2138933" y="2658833"/>
                </a:moveTo>
                <a:lnTo>
                  <a:pt x="2119122" y="2658833"/>
                </a:lnTo>
                <a:lnTo>
                  <a:pt x="2119122" y="2678645"/>
                </a:lnTo>
                <a:lnTo>
                  <a:pt x="2138933" y="2678645"/>
                </a:lnTo>
                <a:lnTo>
                  <a:pt x="2138933" y="2658833"/>
                </a:lnTo>
                <a:close/>
              </a:path>
              <a:path w="2980690" h="2679065">
                <a:moveTo>
                  <a:pt x="2178557" y="2658833"/>
                </a:moveTo>
                <a:lnTo>
                  <a:pt x="2158746" y="2658833"/>
                </a:lnTo>
                <a:lnTo>
                  <a:pt x="2158746" y="2678645"/>
                </a:lnTo>
                <a:lnTo>
                  <a:pt x="2178557" y="2678645"/>
                </a:lnTo>
                <a:lnTo>
                  <a:pt x="2178557" y="2658833"/>
                </a:lnTo>
                <a:close/>
              </a:path>
              <a:path w="2980690" h="2679065">
                <a:moveTo>
                  <a:pt x="2218181" y="2658833"/>
                </a:moveTo>
                <a:lnTo>
                  <a:pt x="2198370" y="2658833"/>
                </a:lnTo>
                <a:lnTo>
                  <a:pt x="2198370" y="2678645"/>
                </a:lnTo>
                <a:lnTo>
                  <a:pt x="2218181" y="2678645"/>
                </a:lnTo>
                <a:lnTo>
                  <a:pt x="2218181" y="2658833"/>
                </a:lnTo>
                <a:close/>
              </a:path>
              <a:path w="2980690" h="2679065">
                <a:moveTo>
                  <a:pt x="2257805" y="2658833"/>
                </a:moveTo>
                <a:lnTo>
                  <a:pt x="2237994" y="2658833"/>
                </a:lnTo>
                <a:lnTo>
                  <a:pt x="2237994" y="2678645"/>
                </a:lnTo>
                <a:lnTo>
                  <a:pt x="2257805" y="2678645"/>
                </a:lnTo>
                <a:lnTo>
                  <a:pt x="2257805" y="2658833"/>
                </a:lnTo>
                <a:close/>
              </a:path>
              <a:path w="2980690" h="2679065">
                <a:moveTo>
                  <a:pt x="2297429" y="2658833"/>
                </a:moveTo>
                <a:lnTo>
                  <a:pt x="2277618" y="2658833"/>
                </a:lnTo>
                <a:lnTo>
                  <a:pt x="2277618" y="2678645"/>
                </a:lnTo>
                <a:lnTo>
                  <a:pt x="2297429" y="2678645"/>
                </a:lnTo>
                <a:lnTo>
                  <a:pt x="2297429" y="2658833"/>
                </a:lnTo>
                <a:close/>
              </a:path>
              <a:path w="2980690" h="2679065">
                <a:moveTo>
                  <a:pt x="2337054" y="2658833"/>
                </a:moveTo>
                <a:lnTo>
                  <a:pt x="2317242" y="2658833"/>
                </a:lnTo>
                <a:lnTo>
                  <a:pt x="2317242" y="2678645"/>
                </a:lnTo>
                <a:lnTo>
                  <a:pt x="2337054" y="2678645"/>
                </a:lnTo>
                <a:lnTo>
                  <a:pt x="2337054" y="2658833"/>
                </a:lnTo>
                <a:close/>
              </a:path>
              <a:path w="2980690" h="2679065">
                <a:moveTo>
                  <a:pt x="2376678" y="2658833"/>
                </a:moveTo>
                <a:lnTo>
                  <a:pt x="2356865" y="2658833"/>
                </a:lnTo>
                <a:lnTo>
                  <a:pt x="2356865" y="2678645"/>
                </a:lnTo>
                <a:lnTo>
                  <a:pt x="2376678" y="2678645"/>
                </a:lnTo>
                <a:lnTo>
                  <a:pt x="2376678" y="2658833"/>
                </a:lnTo>
                <a:close/>
              </a:path>
              <a:path w="2980690" h="2679065">
                <a:moveTo>
                  <a:pt x="2416302" y="2658833"/>
                </a:moveTo>
                <a:lnTo>
                  <a:pt x="2396489" y="2658833"/>
                </a:lnTo>
                <a:lnTo>
                  <a:pt x="2396489" y="2678645"/>
                </a:lnTo>
                <a:lnTo>
                  <a:pt x="2416302" y="2678645"/>
                </a:lnTo>
                <a:lnTo>
                  <a:pt x="2416302" y="2658833"/>
                </a:lnTo>
                <a:close/>
              </a:path>
              <a:path w="2980690" h="2679065">
                <a:moveTo>
                  <a:pt x="2455926" y="2658833"/>
                </a:moveTo>
                <a:lnTo>
                  <a:pt x="2436113" y="2658833"/>
                </a:lnTo>
                <a:lnTo>
                  <a:pt x="2436113" y="2678645"/>
                </a:lnTo>
                <a:lnTo>
                  <a:pt x="2455926" y="2678645"/>
                </a:lnTo>
                <a:lnTo>
                  <a:pt x="2455926" y="2658833"/>
                </a:lnTo>
                <a:close/>
              </a:path>
              <a:path w="2980690" h="2679065">
                <a:moveTo>
                  <a:pt x="2495550" y="2658833"/>
                </a:moveTo>
                <a:lnTo>
                  <a:pt x="2475737" y="2658833"/>
                </a:lnTo>
                <a:lnTo>
                  <a:pt x="2475737" y="2678645"/>
                </a:lnTo>
                <a:lnTo>
                  <a:pt x="2495550" y="2678645"/>
                </a:lnTo>
                <a:lnTo>
                  <a:pt x="2495550" y="2658833"/>
                </a:lnTo>
                <a:close/>
              </a:path>
              <a:path w="2980690" h="2679065">
                <a:moveTo>
                  <a:pt x="2535174" y="2658833"/>
                </a:moveTo>
                <a:lnTo>
                  <a:pt x="2515361" y="2658833"/>
                </a:lnTo>
                <a:lnTo>
                  <a:pt x="2515361" y="2678645"/>
                </a:lnTo>
                <a:lnTo>
                  <a:pt x="2535174" y="2678645"/>
                </a:lnTo>
                <a:lnTo>
                  <a:pt x="2535174" y="2658833"/>
                </a:lnTo>
                <a:close/>
              </a:path>
              <a:path w="2980690" h="2679065">
                <a:moveTo>
                  <a:pt x="2574798" y="2658833"/>
                </a:moveTo>
                <a:lnTo>
                  <a:pt x="2554985" y="2658833"/>
                </a:lnTo>
                <a:lnTo>
                  <a:pt x="2554985" y="2678645"/>
                </a:lnTo>
                <a:lnTo>
                  <a:pt x="2574798" y="2678645"/>
                </a:lnTo>
                <a:lnTo>
                  <a:pt x="2574798" y="2658833"/>
                </a:lnTo>
                <a:close/>
              </a:path>
              <a:path w="2980690" h="2679065">
                <a:moveTo>
                  <a:pt x="2614422" y="2658833"/>
                </a:moveTo>
                <a:lnTo>
                  <a:pt x="2594609" y="2658833"/>
                </a:lnTo>
                <a:lnTo>
                  <a:pt x="2594609" y="2678645"/>
                </a:lnTo>
                <a:lnTo>
                  <a:pt x="2614422" y="2678645"/>
                </a:lnTo>
                <a:lnTo>
                  <a:pt x="2614422" y="2658833"/>
                </a:lnTo>
                <a:close/>
              </a:path>
              <a:path w="2980690" h="2679065">
                <a:moveTo>
                  <a:pt x="2654046" y="2658833"/>
                </a:moveTo>
                <a:lnTo>
                  <a:pt x="2634233" y="2658833"/>
                </a:lnTo>
                <a:lnTo>
                  <a:pt x="2634233" y="2678645"/>
                </a:lnTo>
                <a:lnTo>
                  <a:pt x="2654046" y="2678645"/>
                </a:lnTo>
                <a:lnTo>
                  <a:pt x="2654046" y="2658833"/>
                </a:lnTo>
                <a:close/>
              </a:path>
              <a:path w="2980690" h="2679065">
                <a:moveTo>
                  <a:pt x="2693670" y="2658833"/>
                </a:moveTo>
                <a:lnTo>
                  <a:pt x="2673857" y="2658833"/>
                </a:lnTo>
                <a:lnTo>
                  <a:pt x="2673857" y="2678645"/>
                </a:lnTo>
                <a:lnTo>
                  <a:pt x="2693670" y="2678645"/>
                </a:lnTo>
                <a:lnTo>
                  <a:pt x="2693670" y="2658833"/>
                </a:lnTo>
                <a:close/>
              </a:path>
              <a:path w="2980690" h="2679065">
                <a:moveTo>
                  <a:pt x="2733294" y="2658833"/>
                </a:moveTo>
                <a:lnTo>
                  <a:pt x="2713481" y="2658833"/>
                </a:lnTo>
                <a:lnTo>
                  <a:pt x="2713481" y="2678645"/>
                </a:lnTo>
                <a:lnTo>
                  <a:pt x="2733294" y="2678645"/>
                </a:lnTo>
                <a:lnTo>
                  <a:pt x="2733294" y="2658833"/>
                </a:lnTo>
                <a:close/>
              </a:path>
              <a:path w="2980690" h="2679065">
                <a:moveTo>
                  <a:pt x="2758567" y="2644444"/>
                </a:moveTo>
                <a:lnTo>
                  <a:pt x="2738754" y="2644444"/>
                </a:lnTo>
                <a:lnTo>
                  <a:pt x="2738754" y="2664256"/>
                </a:lnTo>
                <a:lnTo>
                  <a:pt x="2758567" y="2664256"/>
                </a:lnTo>
                <a:lnTo>
                  <a:pt x="2758567" y="2644444"/>
                </a:lnTo>
                <a:close/>
              </a:path>
              <a:path w="2980690" h="2679065">
                <a:moveTo>
                  <a:pt x="2758567" y="2604820"/>
                </a:moveTo>
                <a:lnTo>
                  <a:pt x="2738754" y="2604820"/>
                </a:lnTo>
                <a:lnTo>
                  <a:pt x="2738754" y="2624632"/>
                </a:lnTo>
                <a:lnTo>
                  <a:pt x="2758567" y="2624632"/>
                </a:lnTo>
                <a:lnTo>
                  <a:pt x="2758567" y="2604820"/>
                </a:lnTo>
                <a:close/>
              </a:path>
              <a:path w="2980690" h="2679065">
                <a:moveTo>
                  <a:pt x="2758567" y="2565196"/>
                </a:moveTo>
                <a:lnTo>
                  <a:pt x="2738754" y="2565196"/>
                </a:lnTo>
                <a:lnTo>
                  <a:pt x="2738754" y="2585008"/>
                </a:lnTo>
                <a:lnTo>
                  <a:pt x="2758567" y="2585008"/>
                </a:lnTo>
                <a:lnTo>
                  <a:pt x="2758567" y="2565196"/>
                </a:lnTo>
                <a:close/>
              </a:path>
              <a:path w="2980690" h="2679065">
                <a:moveTo>
                  <a:pt x="2758567" y="2525572"/>
                </a:moveTo>
                <a:lnTo>
                  <a:pt x="2738754" y="2525572"/>
                </a:lnTo>
                <a:lnTo>
                  <a:pt x="2738754" y="2545384"/>
                </a:lnTo>
                <a:lnTo>
                  <a:pt x="2758567" y="2545384"/>
                </a:lnTo>
                <a:lnTo>
                  <a:pt x="2758567" y="2525572"/>
                </a:lnTo>
                <a:close/>
              </a:path>
              <a:path w="2980690" h="2679065">
                <a:moveTo>
                  <a:pt x="2758567" y="2485948"/>
                </a:moveTo>
                <a:lnTo>
                  <a:pt x="2738754" y="2485948"/>
                </a:lnTo>
                <a:lnTo>
                  <a:pt x="2738754" y="2505760"/>
                </a:lnTo>
                <a:lnTo>
                  <a:pt x="2758567" y="2505760"/>
                </a:lnTo>
                <a:lnTo>
                  <a:pt x="2758567" y="2485948"/>
                </a:lnTo>
                <a:close/>
              </a:path>
              <a:path w="2980690" h="2679065">
                <a:moveTo>
                  <a:pt x="2758567" y="2446324"/>
                </a:moveTo>
                <a:lnTo>
                  <a:pt x="2738754" y="2446324"/>
                </a:lnTo>
                <a:lnTo>
                  <a:pt x="2738754" y="2466136"/>
                </a:lnTo>
                <a:lnTo>
                  <a:pt x="2758567" y="2466136"/>
                </a:lnTo>
                <a:lnTo>
                  <a:pt x="2758567" y="2446324"/>
                </a:lnTo>
                <a:close/>
              </a:path>
              <a:path w="2980690" h="2679065">
                <a:moveTo>
                  <a:pt x="2758567" y="2406700"/>
                </a:moveTo>
                <a:lnTo>
                  <a:pt x="2738754" y="2406700"/>
                </a:lnTo>
                <a:lnTo>
                  <a:pt x="2738754" y="2426512"/>
                </a:lnTo>
                <a:lnTo>
                  <a:pt x="2758567" y="2426512"/>
                </a:lnTo>
                <a:lnTo>
                  <a:pt x="2758567" y="2406700"/>
                </a:lnTo>
                <a:close/>
              </a:path>
              <a:path w="2980690" h="2679065">
                <a:moveTo>
                  <a:pt x="2758567" y="2367076"/>
                </a:moveTo>
                <a:lnTo>
                  <a:pt x="2738754" y="2367076"/>
                </a:lnTo>
                <a:lnTo>
                  <a:pt x="2738754" y="2386888"/>
                </a:lnTo>
                <a:lnTo>
                  <a:pt x="2758567" y="2386888"/>
                </a:lnTo>
                <a:lnTo>
                  <a:pt x="2758567" y="2367076"/>
                </a:lnTo>
                <a:close/>
              </a:path>
              <a:path w="2980690" h="2679065">
                <a:moveTo>
                  <a:pt x="2758567" y="2327452"/>
                </a:moveTo>
                <a:lnTo>
                  <a:pt x="2738754" y="2327452"/>
                </a:lnTo>
                <a:lnTo>
                  <a:pt x="2738754" y="2347264"/>
                </a:lnTo>
                <a:lnTo>
                  <a:pt x="2758567" y="2347264"/>
                </a:lnTo>
                <a:lnTo>
                  <a:pt x="2758567" y="2327452"/>
                </a:lnTo>
                <a:close/>
              </a:path>
              <a:path w="2980690" h="2679065">
                <a:moveTo>
                  <a:pt x="2758567" y="2287828"/>
                </a:moveTo>
                <a:lnTo>
                  <a:pt x="2738754" y="2287828"/>
                </a:lnTo>
                <a:lnTo>
                  <a:pt x="2738754" y="2307640"/>
                </a:lnTo>
                <a:lnTo>
                  <a:pt x="2758567" y="2307640"/>
                </a:lnTo>
                <a:lnTo>
                  <a:pt x="2758567" y="2287828"/>
                </a:lnTo>
                <a:close/>
              </a:path>
              <a:path w="2980690" h="2679065">
                <a:moveTo>
                  <a:pt x="2758567" y="2248204"/>
                </a:moveTo>
                <a:lnTo>
                  <a:pt x="2738754" y="2248204"/>
                </a:lnTo>
                <a:lnTo>
                  <a:pt x="2738754" y="2268016"/>
                </a:lnTo>
                <a:lnTo>
                  <a:pt x="2758567" y="2268016"/>
                </a:lnTo>
                <a:lnTo>
                  <a:pt x="2758567" y="2248204"/>
                </a:lnTo>
                <a:close/>
              </a:path>
              <a:path w="2980690" h="2679065">
                <a:moveTo>
                  <a:pt x="2758567" y="2208580"/>
                </a:moveTo>
                <a:lnTo>
                  <a:pt x="2738754" y="2208580"/>
                </a:lnTo>
                <a:lnTo>
                  <a:pt x="2738754" y="2228392"/>
                </a:lnTo>
                <a:lnTo>
                  <a:pt x="2758567" y="2228392"/>
                </a:lnTo>
                <a:lnTo>
                  <a:pt x="2758567" y="2208580"/>
                </a:lnTo>
                <a:close/>
              </a:path>
              <a:path w="2980690" h="2679065">
                <a:moveTo>
                  <a:pt x="2758567" y="2168956"/>
                </a:moveTo>
                <a:lnTo>
                  <a:pt x="2738754" y="2168956"/>
                </a:lnTo>
                <a:lnTo>
                  <a:pt x="2738754" y="2188768"/>
                </a:lnTo>
                <a:lnTo>
                  <a:pt x="2758567" y="2188768"/>
                </a:lnTo>
                <a:lnTo>
                  <a:pt x="2758567" y="2168956"/>
                </a:lnTo>
                <a:close/>
              </a:path>
              <a:path w="2980690" h="2679065">
                <a:moveTo>
                  <a:pt x="2758567" y="2129332"/>
                </a:moveTo>
                <a:lnTo>
                  <a:pt x="2738754" y="2129332"/>
                </a:lnTo>
                <a:lnTo>
                  <a:pt x="2738754" y="2149144"/>
                </a:lnTo>
                <a:lnTo>
                  <a:pt x="2758567" y="2149144"/>
                </a:lnTo>
                <a:lnTo>
                  <a:pt x="2758567" y="2129332"/>
                </a:lnTo>
                <a:close/>
              </a:path>
              <a:path w="2980690" h="2679065">
                <a:moveTo>
                  <a:pt x="2758567" y="2089708"/>
                </a:moveTo>
                <a:lnTo>
                  <a:pt x="2738754" y="2089708"/>
                </a:lnTo>
                <a:lnTo>
                  <a:pt x="2738754" y="2109520"/>
                </a:lnTo>
                <a:lnTo>
                  <a:pt x="2758567" y="2109520"/>
                </a:lnTo>
                <a:lnTo>
                  <a:pt x="2758567" y="2089708"/>
                </a:lnTo>
                <a:close/>
              </a:path>
              <a:path w="2980690" h="2679065">
                <a:moveTo>
                  <a:pt x="2758567" y="2050084"/>
                </a:moveTo>
                <a:lnTo>
                  <a:pt x="2738754" y="2050084"/>
                </a:lnTo>
                <a:lnTo>
                  <a:pt x="2738754" y="2069896"/>
                </a:lnTo>
                <a:lnTo>
                  <a:pt x="2758567" y="2069896"/>
                </a:lnTo>
                <a:lnTo>
                  <a:pt x="2758567" y="2050084"/>
                </a:lnTo>
                <a:close/>
              </a:path>
              <a:path w="2980690" h="2679065">
                <a:moveTo>
                  <a:pt x="2758567" y="2010460"/>
                </a:moveTo>
                <a:lnTo>
                  <a:pt x="2738754" y="2010460"/>
                </a:lnTo>
                <a:lnTo>
                  <a:pt x="2738754" y="2030272"/>
                </a:lnTo>
                <a:lnTo>
                  <a:pt x="2758567" y="2030272"/>
                </a:lnTo>
                <a:lnTo>
                  <a:pt x="2758567" y="2010460"/>
                </a:lnTo>
                <a:close/>
              </a:path>
              <a:path w="2980690" h="2679065">
                <a:moveTo>
                  <a:pt x="2758567" y="1970786"/>
                </a:moveTo>
                <a:lnTo>
                  <a:pt x="2738754" y="1970786"/>
                </a:lnTo>
                <a:lnTo>
                  <a:pt x="2738754" y="1990598"/>
                </a:lnTo>
                <a:lnTo>
                  <a:pt x="2758567" y="1990598"/>
                </a:lnTo>
                <a:lnTo>
                  <a:pt x="2758567" y="1970786"/>
                </a:lnTo>
                <a:close/>
              </a:path>
              <a:path w="2980690" h="2679065">
                <a:moveTo>
                  <a:pt x="2758567" y="1931162"/>
                </a:moveTo>
                <a:lnTo>
                  <a:pt x="2738754" y="1931162"/>
                </a:lnTo>
                <a:lnTo>
                  <a:pt x="2738754" y="1950974"/>
                </a:lnTo>
                <a:lnTo>
                  <a:pt x="2758567" y="1950974"/>
                </a:lnTo>
                <a:lnTo>
                  <a:pt x="2758567" y="1931162"/>
                </a:lnTo>
                <a:close/>
              </a:path>
              <a:path w="2980690" h="2679065">
                <a:moveTo>
                  <a:pt x="2758567" y="1891538"/>
                </a:moveTo>
                <a:lnTo>
                  <a:pt x="2738754" y="1891538"/>
                </a:lnTo>
                <a:lnTo>
                  <a:pt x="2738754" y="1911350"/>
                </a:lnTo>
                <a:lnTo>
                  <a:pt x="2758567" y="1911350"/>
                </a:lnTo>
                <a:lnTo>
                  <a:pt x="2758567" y="1891538"/>
                </a:lnTo>
                <a:close/>
              </a:path>
              <a:path w="2980690" h="2679065">
                <a:moveTo>
                  <a:pt x="2758567" y="1851914"/>
                </a:moveTo>
                <a:lnTo>
                  <a:pt x="2738754" y="1851914"/>
                </a:lnTo>
                <a:lnTo>
                  <a:pt x="2738754" y="1871726"/>
                </a:lnTo>
                <a:lnTo>
                  <a:pt x="2758567" y="1871726"/>
                </a:lnTo>
                <a:lnTo>
                  <a:pt x="2758567" y="1851914"/>
                </a:lnTo>
                <a:close/>
              </a:path>
              <a:path w="2980690" h="2679065">
                <a:moveTo>
                  <a:pt x="2758567" y="1812290"/>
                </a:moveTo>
                <a:lnTo>
                  <a:pt x="2738754" y="1812290"/>
                </a:lnTo>
                <a:lnTo>
                  <a:pt x="2738754" y="1832102"/>
                </a:lnTo>
                <a:lnTo>
                  <a:pt x="2758567" y="1832102"/>
                </a:lnTo>
                <a:lnTo>
                  <a:pt x="2758567" y="1812290"/>
                </a:lnTo>
                <a:close/>
              </a:path>
              <a:path w="2980690" h="2679065">
                <a:moveTo>
                  <a:pt x="2758567" y="1772666"/>
                </a:moveTo>
                <a:lnTo>
                  <a:pt x="2738754" y="1772666"/>
                </a:lnTo>
                <a:lnTo>
                  <a:pt x="2738754" y="1792478"/>
                </a:lnTo>
                <a:lnTo>
                  <a:pt x="2758567" y="1792478"/>
                </a:lnTo>
                <a:lnTo>
                  <a:pt x="2758567" y="1772666"/>
                </a:lnTo>
                <a:close/>
              </a:path>
              <a:path w="2980690" h="2679065">
                <a:moveTo>
                  <a:pt x="2758567" y="1733042"/>
                </a:moveTo>
                <a:lnTo>
                  <a:pt x="2738754" y="1733042"/>
                </a:lnTo>
                <a:lnTo>
                  <a:pt x="2738754" y="1752854"/>
                </a:lnTo>
                <a:lnTo>
                  <a:pt x="2758567" y="1752854"/>
                </a:lnTo>
                <a:lnTo>
                  <a:pt x="2758567" y="1733042"/>
                </a:lnTo>
                <a:close/>
              </a:path>
              <a:path w="2980690" h="2679065">
                <a:moveTo>
                  <a:pt x="2758567" y="1693418"/>
                </a:moveTo>
                <a:lnTo>
                  <a:pt x="2738754" y="1693418"/>
                </a:lnTo>
                <a:lnTo>
                  <a:pt x="2738754" y="1713230"/>
                </a:lnTo>
                <a:lnTo>
                  <a:pt x="2758567" y="1713230"/>
                </a:lnTo>
                <a:lnTo>
                  <a:pt x="2758567" y="1693418"/>
                </a:lnTo>
                <a:close/>
              </a:path>
              <a:path w="2980690" h="2679065">
                <a:moveTo>
                  <a:pt x="2758567" y="1653794"/>
                </a:moveTo>
                <a:lnTo>
                  <a:pt x="2738754" y="1653794"/>
                </a:lnTo>
                <a:lnTo>
                  <a:pt x="2738754" y="1673606"/>
                </a:lnTo>
                <a:lnTo>
                  <a:pt x="2758567" y="1673606"/>
                </a:lnTo>
                <a:lnTo>
                  <a:pt x="2758567" y="1653794"/>
                </a:lnTo>
                <a:close/>
              </a:path>
              <a:path w="2980690" h="2679065">
                <a:moveTo>
                  <a:pt x="2758567" y="1614170"/>
                </a:moveTo>
                <a:lnTo>
                  <a:pt x="2738754" y="1614170"/>
                </a:lnTo>
                <a:lnTo>
                  <a:pt x="2738754" y="1633982"/>
                </a:lnTo>
                <a:lnTo>
                  <a:pt x="2758567" y="1633982"/>
                </a:lnTo>
                <a:lnTo>
                  <a:pt x="2758567" y="1614170"/>
                </a:lnTo>
                <a:close/>
              </a:path>
              <a:path w="2980690" h="2679065">
                <a:moveTo>
                  <a:pt x="2758567" y="1574546"/>
                </a:moveTo>
                <a:lnTo>
                  <a:pt x="2738754" y="1574546"/>
                </a:lnTo>
                <a:lnTo>
                  <a:pt x="2738754" y="1594358"/>
                </a:lnTo>
                <a:lnTo>
                  <a:pt x="2758567" y="1594358"/>
                </a:lnTo>
                <a:lnTo>
                  <a:pt x="2758567" y="1574546"/>
                </a:lnTo>
                <a:close/>
              </a:path>
              <a:path w="2980690" h="2679065">
                <a:moveTo>
                  <a:pt x="2758567" y="1534922"/>
                </a:moveTo>
                <a:lnTo>
                  <a:pt x="2738754" y="1534922"/>
                </a:lnTo>
                <a:lnTo>
                  <a:pt x="2738754" y="1554734"/>
                </a:lnTo>
                <a:lnTo>
                  <a:pt x="2758567" y="1554734"/>
                </a:lnTo>
                <a:lnTo>
                  <a:pt x="2758567" y="1534922"/>
                </a:lnTo>
                <a:close/>
              </a:path>
              <a:path w="2980690" h="2679065">
                <a:moveTo>
                  <a:pt x="2758567" y="1495298"/>
                </a:moveTo>
                <a:lnTo>
                  <a:pt x="2738754" y="1495298"/>
                </a:lnTo>
                <a:lnTo>
                  <a:pt x="2738754" y="1515110"/>
                </a:lnTo>
                <a:lnTo>
                  <a:pt x="2758567" y="1515110"/>
                </a:lnTo>
                <a:lnTo>
                  <a:pt x="2758567" y="1495298"/>
                </a:lnTo>
                <a:close/>
              </a:path>
              <a:path w="2980690" h="2679065">
                <a:moveTo>
                  <a:pt x="2758567" y="1455674"/>
                </a:moveTo>
                <a:lnTo>
                  <a:pt x="2738754" y="1455674"/>
                </a:lnTo>
                <a:lnTo>
                  <a:pt x="2738754" y="1475486"/>
                </a:lnTo>
                <a:lnTo>
                  <a:pt x="2758567" y="1475486"/>
                </a:lnTo>
                <a:lnTo>
                  <a:pt x="2758567" y="1455674"/>
                </a:lnTo>
                <a:close/>
              </a:path>
              <a:path w="2980690" h="2679065">
                <a:moveTo>
                  <a:pt x="2758567" y="1416050"/>
                </a:moveTo>
                <a:lnTo>
                  <a:pt x="2738754" y="1416050"/>
                </a:lnTo>
                <a:lnTo>
                  <a:pt x="2738754" y="1435862"/>
                </a:lnTo>
                <a:lnTo>
                  <a:pt x="2758567" y="1435862"/>
                </a:lnTo>
                <a:lnTo>
                  <a:pt x="2758567" y="1416050"/>
                </a:lnTo>
                <a:close/>
              </a:path>
              <a:path w="2980690" h="2679065">
                <a:moveTo>
                  <a:pt x="2758567" y="1376426"/>
                </a:moveTo>
                <a:lnTo>
                  <a:pt x="2738754" y="1376426"/>
                </a:lnTo>
                <a:lnTo>
                  <a:pt x="2738754" y="1396238"/>
                </a:lnTo>
                <a:lnTo>
                  <a:pt x="2758567" y="1396238"/>
                </a:lnTo>
                <a:lnTo>
                  <a:pt x="2758567" y="1376426"/>
                </a:lnTo>
                <a:close/>
              </a:path>
              <a:path w="2980690" h="2679065">
                <a:moveTo>
                  <a:pt x="2758567" y="1336802"/>
                </a:moveTo>
                <a:lnTo>
                  <a:pt x="2738754" y="1336802"/>
                </a:lnTo>
                <a:lnTo>
                  <a:pt x="2738754" y="1356614"/>
                </a:lnTo>
                <a:lnTo>
                  <a:pt x="2758567" y="1356614"/>
                </a:lnTo>
                <a:lnTo>
                  <a:pt x="2758567" y="1336802"/>
                </a:lnTo>
                <a:close/>
              </a:path>
              <a:path w="2980690" h="2679065">
                <a:moveTo>
                  <a:pt x="2758567" y="1297178"/>
                </a:moveTo>
                <a:lnTo>
                  <a:pt x="2738754" y="1297178"/>
                </a:lnTo>
                <a:lnTo>
                  <a:pt x="2738754" y="1316990"/>
                </a:lnTo>
                <a:lnTo>
                  <a:pt x="2758567" y="1316990"/>
                </a:lnTo>
                <a:lnTo>
                  <a:pt x="2758567" y="1297178"/>
                </a:lnTo>
                <a:close/>
              </a:path>
              <a:path w="2980690" h="2679065">
                <a:moveTo>
                  <a:pt x="2758567" y="1257554"/>
                </a:moveTo>
                <a:lnTo>
                  <a:pt x="2738754" y="1257554"/>
                </a:lnTo>
                <a:lnTo>
                  <a:pt x="2738754" y="1277366"/>
                </a:lnTo>
                <a:lnTo>
                  <a:pt x="2758567" y="1277366"/>
                </a:lnTo>
                <a:lnTo>
                  <a:pt x="2758567" y="1257554"/>
                </a:lnTo>
                <a:close/>
              </a:path>
              <a:path w="2980690" h="2679065">
                <a:moveTo>
                  <a:pt x="2758567" y="1217930"/>
                </a:moveTo>
                <a:lnTo>
                  <a:pt x="2738754" y="1217930"/>
                </a:lnTo>
                <a:lnTo>
                  <a:pt x="2738754" y="1237742"/>
                </a:lnTo>
                <a:lnTo>
                  <a:pt x="2758567" y="1237742"/>
                </a:lnTo>
                <a:lnTo>
                  <a:pt x="2758567" y="1217930"/>
                </a:lnTo>
                <a:close/>
              </a:path>
              <a:path w="2980690" h="2679065">
                <a:moveTo>
                  <a:pt x="2758567" y="1178306"/>
                </a:moveTo>
                <a:lnTo>
                  <a:pt x="2738754" y="1178306"/>
                </a:lnTo>
                <a:lnTo>
                  <a:pt x="2738754" y="1198118"/>
                </a:lnTo>
                <a:lnTo>
                  <a:pt x="2758567" y="1198118"/>
                </a:lnTo>
                <a:lnTo>
                  <a:pt x="2758567" y="1178306"/>
                </a:lnTo>
                <a:close/>
              </a:path>
              <a:path w="2980690" h="2679065">
                <a:moveTo>
                  <a:pt x="2758567" y="1138682"/>
                </a:moveTo>
                <a:lnTo>
                  <a:pt x="2738754" y="1138682"/>
                </a:lnTo>
                <a:lnTo>
                  <a:pt x="2738754" y="1158494"/>
                </a:lnTo>
                <a:lnTo>
                  <a:pt x="2758567" y="1158494"/>
                </a:lnTo>
                <a:lnTo>
                  <a:pt x="2758567" y="1138682"/>
                </a:lnTo>
                <a:close/>
              </a:path>
              <a:path w="2980690" h="2679065">
                <a:moveTo>
                  <a:pt x="2758567" y="1099058"/>
                </a:moveTo>
                <a:lnTo>
                  <a:pt x="2738754" y="1099058"/>
                </a:lnTo>
                <a:lnTo>
                  <a:pt x="2738754" y="1118870"/>
                </a:lnTo>
                <a:lnTo>
                  <a:pt x="2758567" y="1118870"/>
                </a:lnTo>
                <a:lnTo>
                  <a:pt x="2758567" y="1099058"/>
                </a:lnTo>
                <a:close/>
              </a:path>
              <a:path w="2980690" h="2679065">
                <a:moveTo>
                  <a:pt x="2758567" y="1059434"/>
                </a:moveTo>
                <a:lnTo>
                  <a:pt x="2738754" y="1059434"/>
                </a:lnTo>
                <a:lnTo>
                  <a:pt x="2738754" y="1079246"/>
                </a:lnTo>
                <a:lnTo>
                  <a:pt x="2758567" y="1079246"/>
                </a:lnTo>
                <a:lnTo>
                  <a:pt x="2758567" y="1059434"/>
                </a:lnTo>
                <a:close/>
              </a:path>
              <a:path w="2980690" h="2679065">
                <a:moveTo>
                  <a:pt x="2758567" y="1019810"/>
                </a:moveTo>
                <a:lnTo>
                  <a:pt x="2738754" y="1019810"/>
                </a:lnTo>
                <a:lnTo>
                  <a:pt x="2738754" y="1039622"/>
                </a:lnTo>
                <a:lnTo>
                  <a:pt x="2758567" y="1039622"/>
                </a:lnTo>
                <a:lnTo>
                  <a:pt x="2758567" y="1019810"/>
                </a:lnTo>
                <a:close/>
              </a:path>
              <a:path w="2980690" h="2679065">
                <a:moveTo>
                  <a:pt x="2758567" y="980186"/>
                </a:moveTo>
                <a:lnTo>
                  <a:pt x="2738754" y="980186"/>
                </a:lnTo>
                <a:lnTo>
                  <a:pt x="2738754" y="999998"/>
                </a:lnTo>
                <a:lnTo>
                  <a:pt x="2758567" y="999998"/>
                </a:lnTo>
                <a:lnTo>
                  <a:pt x="2758567" y="980186"/>
                </a:lnTo>
                <a:close/>
              </a:path>
              <a:path w="2980690" h="2679065">
                <a:moveTo>
                  <a:pt x="2758567" y="940562"/>
                </a:moveTo>
                <a:lnTo>
                  <a:pt x="2738754" y="940562"/>
                </a:lnTo>
                <a:lnTo>
                  <a:pt x="2738754" y="960374"/>
                </a:lnTo>
                <a:lnTo>
                  <a:pt x="2758567" y="960374"/>
                </a:lnTo>
                <a:lnTo>
                  <a:pt x="2758567" y="940562"/>
                </a:lnTo>
                <a:close/>
              </a:path>
              <a:path w="2980690" h="2679065">
                <a:moveTo>
                  <a:pt x="2758567" y="900938"/>
                </a:moveTo>
                <a:lnTo>
                  <a:pt x="2738754" y="900938"/>
                </a:lnTo>
                <a:lnTo>
                  <a:pt x="2738754" y="920750"/>
                </a:lnTo>
                <a:lnTo>
                  <a:pt x="2758567" y="920750"/>
                </a:lnTo>
                <a:lnTo>
                  <a:pt x="2758567" y="900938"/>
                </a:lnTo>
                <a:close/>
              </a:path>
              <a:path w="2980690" h="2679065">
                <a:moveTo>
                  <a:pt x="2758567" y="861314"/>
                </a:moveTo>
                <a:lnTo>
                  <a:pt x="2738754" y="861314"/>
                </a:lnTo>
                <a:lnTo>
                  <a:pt x="2738754" y="881126"/>
                </a:lnTo>
                <a:lnTo>
                  <a:pt x="2758567" y="881126"/>
                </a:lnTo>
                <a:lnTo>
                  <a:pt x="2758567" y="861314"/>
                </a:lnTo>
                <a:close/>
              </a:path>
              <a:path w="2980690" h="2679065">
                <a:moveTo>
                  <a:pt x="2758567" y="821690"/>
                </a:moveTo>
                <a:lnTo>
                  <a:pt x="2738754" y="821690"/>
                </a:lnTo>
                <a:lnTo>
                  <a:pt x="2738754" y="841502"/>
                </a:lnTo>
                <a:lnTo>
                  <a:pt x="2758567" y="841502"/>
                </a:lnTo>
                <a:lnTo>
                  <a:pt x="2758567" y="821690"/>
                </a:lnTo>
                <a:close/>
              </a:path>
              <a:path w="2980690" h="2679065">
                <a:moveTo>
                  <a:pt x="2758567" y="782066"/>
                </a:moveTo>
                <a:lnTo>
                  <a:pt x="2738754" y="782066"/>
                </a:lnTo>
                <a:lnTo>
                  <a:pt x="2738754" y="801878"/>
                </a:lnTo>
                <a:lnTo>
                  <a:pt x="2758567" y="801878"/>
                </a:lnTo>
                <a:lnTo>
                  <a:pt x="2758567" y="782066"/>
                </a:lnTo>
                <a:close/>
              </a:path>
              <a:path w="2980690" h="2679065">
                <a:moveTo>
                  <a:pt x="2758567" y="742442"/>
                </a:moveTo>
                <a:lnTo>
                  <a:pt x="2738754" y="742442"/>
                </a:lnTo>
                <a:lnTo>
                  <a:pt x="2738754" y="762254"/>
                </a:lnTo>
                <a:lnTo>
                  <a:pt x="2758567" y="762254"/>
                </a:lnTo>
                <a:lnTo>
                  <a:pt x="2758567" y="742442"/>
                </a:lnTo>
                <a:close/>
              </a:path>
              <a:path w="2980690" h="2679065">
                <a:moveTo>
                  <a:pt x="2758567" y="702818"/>
                </a:moveTo>
                <a:lnTo>
                  <a:pt x="2738754" y="702818"/>
                </a:lnTo>
                <a:lnTo>
                  <a:pt x="2738754" y="722630"/>
                </a:lnTo>
                <a:lnTo>
                  <a:pt x="2758567" y="722630"/>
                </a:lnTo>
                <a:lnTo>
                  <a:pt x="2758567" y="702818"/>
                </a:lnTo>
                <a:close/>
              </a:path>
              <a:path w="2980690" h="2679065">
                <a:moveTo>
                  <a:pt x="2758567" y="663194"/>
                </a:moveTo>
                <a:lnTo>
                  <a:pt x="2738754" y="663194"/>
                </a:lnTo>
                <a:lnTo>
                  <a:pt x="2738754" y="683006"/>
                </a:lnTo>
                <a:lnTo>
                  <a:pt x="2758567" y="683006"/>
                </a:lnTo>
                <a:lnTo>
                  <a:pt x="2758567" y="663194"/>
                </a:lnTo>
                <a:close/>
              </a:path>
              <a:path w="2980690" h="2679065">
                <a:moveTo>
                  <a:pt x="2758567" y="623570"/>
                </a:moveTo>
                <a:lnTo>
                  <a:pt x="2738754" y="623570"/>
                </a:lnTo>
                <a:lnTo>
                  <a:pt x="2738754" y="643382"/>
                </a:lnTo>
                <a:lnTo>
                  <a:pt x="2758567" y="643382"/>
                </a:lnTo>
                <a:lnTo>
                  <a:pt x="2758567" y="623570"/>
                </a:lnTo>
                <a:close/>
              </a:path>
              <a:path w="2980690" h="2679065">
                <a:moveTo>
                  <a:pt x="2758567" y="583946"/>
                </a:moveTo>
                <a:lnTo>
                  <a:pt x="2738754" y="583946"/>
                </a:lnTo>
                <a:lnTo>
                  <a:pt x="2738754" y="603758"/>
                </a:lnTo>
                <a:lnTo>
                  <a:pt x="2758567" y="603758"/>
                </a:lnTo>
                <a:lnTo>
                  <a:pt x="2758567" y="583946"/>
                </a:lnTo>
                <a:close/>
              </a:path>
              <a:path w="2980690" h="2679065">
                <a:moveTo>
                  <a:pt x="2758567" y="544322"/>
                </a:moveTo>
                <a:lnTo>
                  <a:pt x="2738754" y="544322"/>
                </a:lnTo>
                <a:lnTo>
                  <a:pt x="2738754" y="564134"/>
                </a:lnTo>
                <a:lnTo>
                  <a:pt x="2758567" y="564134"/>
                </a:lnTo>
                <a:lnTo>
                  <a:pt x="2758567" y="544322"/>
                </a:lnTo>
                <a:close/>
              </a:path>
              <a:path w="2980690" h="2679065">
                <a:moveTo>
                  <a:pt x="2758567" y="504698"/>
                </a:moveTo>
                <a:lnTo>
                  <a:pt x="2738754" y="504698"/>
                </a:lnTo>
                <a:lnTo>
                  <a:pt x="2738754" y="524510"/>
                </a:lnTo>
                <a:lnTo>
                  <a:pt x="2758567" y="524510"/>
                </a:lnTo>
                <a:lnTo>
                  <a:pt x="2758567" y="504698"/>
                </a:lnTo>
                <a:close/>
              </a:path>
              <a:path w="2980690" h="2679065">
                <a:moveTo>
                  <a:pt x="2758567" y="465074"/>
                </a:moveTo>
                <a:lnTo>
                  <a:pt x="2738754" y="465074"/>
                </a:lnTo>
                <a:lnTo>
                  <a:pt x="2738754" y="484886"/>
                </a:lnTo>
                <a:lnTo>
                  <a:pt x="2758567" y="484886"/>
                </a:lnTo>
                <a:lnTo>
                  <a:pt x="2758567" y="465074"/>
                </a:lnTo>
                <a:close/>
              </a:path>
              <a:path w="2980690" h="2679065">
                <a:moveTo>
                  <a:pt x="2758567" y="425450"/>
                </a:moveTo>
                <a:lnTo>
                  <a:pt x="2738754" y="425450"/>
                </a:lnTo>
                <a:lnTo>
                  <a:pt x="2738754" y="445262"/>
                </a:lnTo>
                <a:lnTo>
                  <a:pt x="2758567" y="445262"/>
                </a:lnTo>
                <a:lnTo>
                  <a:pt x="2758567" y="425450"/>
                </a:lnTo>
                <a:close/>
              </a:path>
              <a:path w="2980690" h="2679065">
                <a:moveTo>
                  <a:pt x="2758567" y="385826"/>
                </a:moveTo>
                <a:lnTo>
                  <a:pt x="2738754" y="385826"/>
                </a:lnTo>
                <a:lnTo>
                  <a:pt x="2738754" y="405638"/>
                </a:lnTo>
                <a:lnTo>
                  <a:pt x="2758567" y="405638"/>
                </a:lnTo>
                <a:lnTo>
                  <a:pt x="2758567" y="385826"/>
                </a:lnTo>
                <a:close/>
              </a:path>
              <a:path w="2980690" h="2679065">
                <a:moveTo>
                  <a:pt x="2758567" y="346202"/>
                </a:moveTo>
                <a:lnTo>
                  <a:pt x="2738754" y="346202"/>
                </a:lnTo>
                <a:lnTo>
                  <a:pt x="2738754" y="366014"/>
                </a:lnTo>
                <a:lnTo>
                  <a:pt x="2758567" y="366014"/>
                </a:lnTo>
                <a:lnTo>
                  <a:pt x="2758567" y="346202"/>
                </a:lnTo>
                <a:close/>
              </a:path>
              <a:path w="2980690" h="2679065">
                <a:moveTo>
                  <a:pt x="2758567" y="306578"/>
                </a:moveTo>
                <a:lnTo>
                  <a:pt x="2738754" y="306578"/>
                </a:lnTo>
                <a:lnTo>
                  <a:pt x="2738754" y="326390"/>
                </a:lnTo>
                <a:lnTo>
                  <a:pt x="2758567" y="326390"/>
                </a:lnTo>
                <a:lnTo>
                  <a:pt x="2758567" y="306578"/>
                </a:lnTo>
                <a:close/>
              </a:path>
              <a:path w="2980690" h="2679065">
                <a:moveTo>
                  <a:pt x="2758567" y="266954"/>
                </a:moveTo>
                <a:lnTo>
                  <a:pt x="2738754" y="266954"/>
                </a:lnTo>
                <a:lnTo>
                  <a:pt x="2738754" y="286766"/>
                </a:lnTo>
                <a:lnTo>
                  <a:pt x="2758567" y="286766"/>
                </a:lnTo>
                <a:lnTo>
                  <a:pt x="2758567" y="266954"/>
                </a:lnTo>
                <a:close/>
              </a:path>
              <a:path w="2980690" h="2679065">
                <a:moveTo>
                  <a:pt x="2758567" y="227330"/>
                </a:moveTo>
                <a:lnTo>
                  <a:pt x="2738754" y="227330"/>
                </a:lnTo>
                <a:lnTo>
                  <a:pt x="2738754" y="247142"/>
                </a:lnTo>
                <a:lnTo>
                  <a:pt x="2758567" y="247142"/>
                </a:lnTo>
                <a:lnTo>
                  <a:pt x="2758567" y="227330"/>
                </a:lnTo>
                <a:close/>
              </a:path>
              <a:path w="2980690" h="2679065">
                <a:moveTo>
                  <a:pt x="2758567" y="187706"/>
                </a:moveTo>
                <a:lnTo>
                  <a:pt x="2738754" y="187706"/>
                </a:lnTo>
                <a:lnTo>
                  <a:pt x="2738754" y="207518"/>
                </a:lnTo>
                <a:lnTo>
                  <a:pt x="2758567" y="207518"/>
                </a:lnTo>
                <a:lnTo>
                  <a:pt x="2758567" y="187706"/>
                </a:lnTo>
                <a:close/>
              </a:path>
              <a:path w="2980690" h="2679065">
                <a:moveTo>
                  <a:pt x="2758567" y="148082"/>
                </a:moveTo>
                <a:lnTo>
                  <a:pt x="2738754" y="148082"/>
                </a:lnTo>
                <a:lnTo>
                  <a:pt x="2738754" y="167894"/>
                </a:lnTo>
                <a:lnTo>
                  <a:pt x="2758567" y="167894"/>
                </a:lnTo>
                <a:lnTo>
                  <a:pt x="2758567" y="148082"/>
                </a:lnTo>
                <a:close/>
              </a:path>
              <a:path w="2980690" h="2679065">
                <a:moveTo>
                  <a:pt x="2758567" y="108458"/>
                </a:moveTo>
                <a:lnTo>
                  <a:pt x="2738754" y="108458"/>
                </a:lnTo>
                <a:lnTo>
                  <a:pt x="2738754" y="128270"/>
                </a:lnTo>
                <a:lnTo>
                  <a:pt x="2758567" y="128270"/>
                </a:lnTo>
                <a:lnTo>
                  <a:pt x="2758567" y="108458"/>
                </a:lnTo>
                <a:close/>
              </a:path>
              <a:path w="2980690" h="2679065">
                <a:moveTo>
                  <a:pt x="2758567" y="68834"/>
                </a:moveTo>
                <a:lnTo>
                  <a:pt x="2738754" y="68834"/>
                </a:lnTo>
                <a:lnTo>
                  <a:pt x="2738754" y="88646"/>
                </a:lnTo>
                <a:lnTo>
                  <a:pt x="2758567" y="88646"/>
                </a:lnTo>
                <a:lnTo>
                  <a:pt x="2758567" y="68834"/>
                </a:lnTo>
                <a:close/>
              </a:path>
              <a:path w="2980690" h="2679065">
                <a:moveTo>
                  <a:pt x="2775077" y="45847"/>
                </a:moveTo>
                <a:lnTo>
                  <a:pt x="2755264" y="45847"/>
                </a:lnTo>
                <a:lnTo>
                  <a:pt x="2755264" y="65659"/>
                </a:lnTo>
                <a:lnTo>
                  <a:pt x="2775077" y="65659"/>
                </a:lnTo>
                <a:lnTo>
                  <a:pt x="2775077" y="45847"/>
                </a:lnTo>
                <a:close/>
              </a:path>
              <a:path w="2980690" h="2679065">
                <a:moveTo>
                  <a:pt x="2814701" y="45847"/>
                </a:moveTo>
                <a:lnTo>
                  <a:pt x="2794888" y="45847"/>
                </a:lnTo>
                <a:lnTo>
                  <a:pt x="2794888" y="65659"/>
                </a:lnTo>
                <a:lnTo>
                  <a:pt x="2814701" y="65659"/>
                </a:lnTo>
                <a:lnTo>
                  <a:pt x="2814701" y="45847"/>
                </a:lnTo>
                <a:close/>
              </a:path>
              <a:path w="2980690" h="2679065">
                <a:moveTo>
                  <a:pt x="2854325" y="45847"/>
                </a:moveTo>
                <a:lnTo>
                  <a:pt x="2834512" y="45847"/>
                </a:lnTo>
                <a:lnTo>
                  <a:pt x="2834512" y="65659"/>
                </a:lnTo>
                <a:lnTo>
                  <a:pt x="2854325" y="65659"/>
                </a:lnTo>
                <a:lnTo>
                  <a:pt x="2854325" y="45847"/>
                </a:lnTo>
                <a:close/>
              </a:path>
              <a:path w="2980690" h="2679065">
                <a:moveTo>
                  <a:pt x="2933573" y="60060"/>
                </a:moveTo>
                <a:lnTo>
                  <a:pt x="2879344" y="91694"/>
                </a:lnTo>
                <a:lnTo>
                  <a:pt x="2874645" y="94361"/>
                </a:lnTo>
                <a:lnTo>
                  <a:pt x="2872994" y="100457"/>
                </a:lnTo>
                <a:lnTo>
                  <a:pt x="2875787" y="105156"/>
                </a:lnTo>
                <a:lnTo>
                  <a:pt x="2878454" y="109982"/>
                </a:lnTo>
                <a:lnTo>
                  <a:pt x="2884551" y="111506"/>
                </a:lnTo>
                <a:lnTo>
                  <a:pt x="2889250" y="108712"/>
                </a:lnTo>
                <a:lnTo>
                  <a:pt x="2963173" y="65659"/>
                </a:lnTo>
                <a:lnTo>
                  <a:pt x="2933573" y="65659"/>
                </a:lnTo>
                <a:lnTo>
                  <a:pt x="2933573" y="60060"/>
                </a:lnTo>
                <a:close/>
              </a:path>
              <a:path w="2980690" h="2679065">
                <a:moveTo>
                  <a:pt x="2893949" y="45847"/>
                </a:moveTo>
                <a:lnTo>
                  <a:pt x="2874136" y="45847"/>
                </a:lnTo>
                <a:lnTo>
                  <a:pt x="2874136" y="65659"/>
                </a:lnTo>
                <a:lnTo>
                  <a:pt x="2893949" y="65659"/>
                </a:lnTo>
                <a:lnTo>
                  <a:pt x="2893949" y="45847"/>
                </a:lnTo>
                <a:close/>
              </a:path>
              <a:path w="2980690" h="2679065">
                <a:moveTo>
                  <a:pt x="2923975" y="45847"/>
                </a:moveTo>
                <a:lnTo>
                  <a:pt x="2913760" y="45847"/>
                </a:lnTo>
                <a:lnTo>
                  <a:pt x="2913760" y="65659"/>
                </a:lnTo>
                <a:lnTo>
                  <a:pt x="2923975" y="65659"/>
                </a:lnTo>
                <a:lnTo>
                  <a:pt x="2933573" y="60060"/>
                </a:lnTo>
                <a:lnTo>
                  <a:pt x="2933573" y="51445"/>
                </a:lnTo>
                <a:lnTo>
                  <a:pt x="2923975" y="45847"/>
                </a:lnTo>
                <a:close/>
              </a:path>
              <a:path w="2980690" h="2679065">
                <a:moveTo>
                  <a:pt x="2940957" y="55753"/>
                </a:moveTo>
                <a:lnTo>
                  <a:pt x="2933573" y="60060"/>
                </a:lnTo>
                <a:lnTo>
                  <a:pt x="2933573" y="65659"/>
                </a:lnTo>
                <a:lnTo>
                  <a:pt x="2953384" y="65659"/>
                </a:lnTo>
                <a:lnTo>
                  <a:pt x="2953384" y="63002"/>
                </a:lnTo>
                <a:lnTo>
                  <a:pt x="2940957" y="55753"/>
                </a:lnTo>
                <a:close/>
              </a:path>
              <a:path w="2980690" h="2679065">
                <a:moveTo>
                  <a:pt x="2953384" y="63002"/>
                </a:moveTo>
                <a:lnTo>
                  <a:pt x="2953384" y="65659"/>
                </a:lnTo>
                <a:lnTo>
                  <a:pt x="2960497" y="65659"/>
                </a:lnTo>
                <a:lnTo>
                  <a:pt x="2960497" y="64262"/>
                </a:lnTo>
                <a:lnTo>
                  <a:pt x="2955544" y="64262"/>
                </a:lnTo>
                <a:lnTo>
                  <a:pt x="2953384" y="63002"/>
                </a:lnTo>
                <a:close/>
              </a:path>
              <a:path w="2980690" h="2679065">
                <a:moveTo>
                  <a:pt x="2963173" y="45847"/>
                </a:moveTo>
                <a:lnTo>
                  <a:pt x="2960497" y="45847"/>
                </a:lnTo>
                <a:lnTo>
                  <a:pt x="2960497" y="65659"/>
                </a:lnTo>
                <a:lnTo>
                  <a:pt x="2963173" y="65659"/>
                </a:lnTo>
                <a:lnTo>
                  <a:pt x="2980181" y="55753"/>
                </a:lnTo>
                <a:lnTo>
                  <a:pt x="2963173" y="45847"/>
                </a:lnTo>
                <a:close/>
              </a:path>
              <a:path w="2980690" h="2679065">
                <a:moveTo>
                  <a:pt x="2955544" y="47244"/>
                </a:moveTo>
                <a:lnTo>
                  <a:pt x="2953384" y="48503"/>
                </a:lnTo>
                <a:lnTo>
                  <a:pt x="2953384" y="63002"/>
                </a:lnTo>
                <a:lnTo>
                  <a:pt x="2955544" y="64262"/>
                </a:lnTo>
                <a:lnTo>
                  <a:pt x="2955544" y="47244"/>
                </a:lnTo>
                <a:close/>
              </a:path>
              <a:path w="2980690" h="2679065">
                <a:moveTo>
                  <a:pt x="2960497" y="47244"/>
                </a:moveTo>
                <a:lnTo>
                  <a:pt x="2955544" y="47244"/>
                </a:lnTo>
                <a:lnTo>
                  <a:pt x="2955544" y="64262"/>
                </a:lnTo>
                <a:lnTo>
                  <a:pt x="2960497" y="64262"/>
                </a:lnTo>
                <a:lnTo>
                  <a:pt x="2960497" y="47244"/>
                </a:lnTo>
                <a:close/>
              </a:path>
              <a:path w="2980690" h="2679065">
                <a:moveTo>
                  <a:pt x="2953384" y="48503"/>
                </a:moveTo>
                <a:lnTo>
                  <a:pt x="2940957" y="55753"/>
                </a:lnTo>
                <a:lnTo>
                  <a:pt x="2953384" y="63002"/>
                </a:lnTo>
                <a:lnTo>
                  <a:pt x="2953384" y="48503"/>
                </a:lnTo>
                <a:close/>
              </a:path>
              <a:path w="2980690" h="2679065">
                <a:moveTo>
                  <a:pt x="2953384" y="45847"/>
                </a:moveTo>
                <a:lnTo>
                  <a:pt x="2933573" y="45847"/>
                </a:lnTo>
                <a:lnTo>
                  <a:pt x="2933573" y="51445"/>
                </a:lnTo>
                <a:lnTo>
                  <a:pt x="2940957" y="55753"/>
                </a:lnTo>
                <a:lnTo>
                  <a:pt x="2953384" y="48503"/>
                </a:lnTo>
                <a:lnTo>
                  <a:pt x="2953384" y="45847"/>
                </a:lnTo>
                <a:close/>
              </a:path>
              <a:path w="2980690" h="2679065">
                <a:moveTo>
                  <a:pt x="2884551" y="0"/>
                </a:moveTo>
                <a:lnTo>
                  <a:pt x="2878454" y="1524"/>
                </a:lnTo>
                <a:lnTo>
                  <a:pt x="2875787" y="6350"/>
                </a:lnTo>
                <a:lnTo>
                  <a:pt x="2872994" y="11049"/>
                </a:lnTo>
                <a:lnTo>
                  <a:pt x="2874645" y="17145"/>
                </a:lnTo>
                <a:lnTo>
                  <a:pt x="2879344" y="19812"/>
                </a:lnTo>
                <a:lnTo>
                  <a:pt x="2933573" y="51445"/>
                </a:lnTo>
                <a:lnTo>
                  <a:pt x="2933573" y="45847"/>
                </a:lnTo>
                <a:lnTo>
                  <a:pt x="2963173" y="45847"/>
                </a:lnTo>
                <a:lnTo>
                  <a:pt x="2889250" y="2794"/>
                </a:lnTo>
                <a:lnTo>
                  <a:pt x="2884551" y="0"/>
                </a:lnTo>
                <a:close/>
              </a:path>
              <a:path w="2980690" h="2679065">
                <a:moveTo>
                  <a:pt x="2960497" y="45847"/>
                </a:moveTo>
                <a:lnTo>
                  <a:pt x="2953384" y="45847"/>
                </a:lnTo>
                <a:lnTo>
                  <a:pt x="2953384" y="48503"/>
                </a:lnTo>
                <a:lnTo>
                  <a:pt x="2955544" y="47244"/>
                </a:lnTo>
                <a:lnTo>
                  <a:pt x="2960497" y="47244"/>
                </a:lnTo>
                <a:lnTo>
                  <a:pt x="2960497" y="45847"/>
                </a:lnTo>
                <a:close/>
              </a:path>
            </a:pathLst>
          </a:custGeom>
          <a:solidFill>
            <a:srgbClr val="000000"/>
          </a:solidFill>
        </p:spPr>
        <p:txBody>
          <a:bodyPr wrap="square" lIns="0" tIns="0" rIns="0" bIns="0" rtlCol="0"/>
          <a:lstStyle/>
          <a:p>
            <a:endParaRPr/>
          </a:p>
        </p:txBody>
      </p:sp>
      <p:sp>
        <p:nvSpPr>
          <p:cNvPr id="81" name="object 81"/>
          <p:cNvSpPr/>
          <p:nvPr/>
        </p:nvSpPr>
        <p:spPr>
          <a:xfrm>
            <a:off x="3689703" y="3770340"/>
            <a:ext cx="362585" cy="273050"/>
          </a:xfrm>
          <a:custGeom>
            <a:avLst/>
            <a:gdLst/>
            <a:ahLst/>
            <a:cxnLst/>
            <a:rect l="l" t="t" r="r" b="b"/>
            <a:pathLst>
              <a:path w="362585" h="273050">
                <a:moveTo>
                  <a:pt x="156854" y="149773"/>
                </a:moveTo>
                <a:lnTo>
                  <a:pt x="45712" y="149773"/>
                </a:lnTo>
                <a:lnTo>
                  <a:pt x="69412" y="154205"/>
                </a:lnTo>
                <a:lnTo>
                  <a:pt x="86943" y="167149"/>
                </a:lnTo>
                <a:lnTo>
                  <a:pt x="96862" y="186310"/>
                </a:lnTo>
                <a:lnTo>
                  <a:pt x="97729" y="209390"/>
                </a:lnTo>
                <a:lnTo>
                  <a:pt x="100496" y="209390"/>
                </a:lnTo>
                <a:lnTo>
                  <a:pt x="142654" y="228395"/>
                </a:lnTo>
                <a:lnTo>
                  <a:pt x="152114" y="268221"/>
                </a:lnTo>
                <a:lnTo>
                  <a:pt x="151715" y="269800"/>
                </a:lnTo>
                <a:lnTo>
                  <a:pt x="151715" y="271379"/>
                </a:lnTo>
                <a:lnTo>
                  <a:pt x="151329" y="272563"/>
                </a:lnTo>
                <a:lnTo>
                  <a:pt x="219891" y="252428"/>
                </a:lnTo>
                <a:lnTo>
                  <a:pt x="221575" y="232900"/>
                </a:lnTo>
                <a:lnTo>
                  <a:pt x="230092" y="217631"/>
                </a:lnTo>
                <a:lnTo>
                  <a:pt x="244445" y="207619"/>
                </a:lnTo>
                <a:lnTo>
                  <a:pt x="263636" y="203860"/>
                </a:lnTo>
                <a:lnTo>
                  <a:pt x="337203" y="203697"/>
                </a:lnTo>
                <a:lnTo>
                  <a:pt x="343205" y="200075"/>
                </a:lnTo>
                <a:lnTo>
                  <a:pt x="355890" y="192649"/>
                </a:lnTo>
                <a:lnTo>
                  <a:pt x="362163" y="188856"/>
                </a:lnTo>
                <a:lnTo>
                  <a:pt x="361365" y="174252"/>
                </a:lnTo>
                <a:lnTo>
                  <a:pt x="361365" y="166750"/>
                </a:lnTo>
                <a:lnTo>
                  <a:pt x="198225" y="166363"/>
                </a:lnTo>
                <a:lnTo>
                  <a:pt x="185395" y="165338"/>
                </a:lnTo>
                <a:lnTo>
                  <a:pt x="173640" y="162016"/>
                </a:lnTo>
                <a:lnTo>
                  <a:pt x="163141" y="156031"/>
                </a:lnTo>
                <a:lnTo>
                  <a:pt x="156854" y="149773"/>
                </a:lnTo>
                <a:close/>
              </a:path>
              <a:path w="362585" h="273050">
                <a:moveTo>
                  <a:pt x="337203" y="203697"/>
                </a:moveTo>
                <a:lnTo>
                  <a:pt x="281960" y="203697"/>
                </a:lnTo>
                <a:lnTo>
                  <a:pt x="336933" y="203860"/>
                </a:lnTo>
                <a:lnTo>
                  <a:pt x="337203" y="203697"/>
                </a:lnTo>
                <a:close/>
              </a:path>
              <a:path w="362585" h="273050">
                <a:moveTo>
                  <a:pt x="177924" y="0"/>
                </a:moveTo>
                <a:lnTo>
                  <a:pt x="115130" y="11698"/>
                </a:lnTo>
                <a:lnTo>
                  <a:pt x="57522" y="46321"/>
                </a:lnTo>
                <a:lnTo>
                  <a:pt x="23356" y="87235"/>
                </a:lnTo>
                <a:lnTo>
                  <a:pt x="1569" y="137541"/>
                </a:lnTo>
                <a:lnTo>
                  <a:pt x="1183" y="141485"/>
                </a:lnTo>
                <a:lnTo>
                  <a:pt x="399" y="145829"/>
                </a:lnTo>
                <a:lnTo>
                  <a:pt x="0" y="149773"/>
                </a:lnTo>
                <a:lnTo>
                  <a:pt x="34245" y="149942"/>
                </a:lnTo>
                <a:lnTo>
                  <a:pt x="45712" y="149773"/>
                </a:lnTo>
                <a:lnTo>
                  <a:pt x="156854" y="149773"/>
                </a:lnTo>
                <a:lnTo>
                  <a:pt x="154082" y="147015"/>
                </a:lnTo>
                <a:lnTo>
                  <a:pt x="146770" y="135117"/>
                </a:lnTo>
                <a:lnTo>
                  <a:pt x="143151" y="122628"/>
                </a:lnTo>
                <a:lnTo>
                  <a:pt x="143225" y="109697"/>
                </a:lnTo>
                <a:lnTo>
                  <a:pt x="162506" y="75104"/>
                </a:lnTo>
                <a:lnTo>
                  <a:pt x="193762" y="64947"/>
                </a:lnTo>
                <a:lnTo>
                  <a:pt x="214346" y="64947"/>
                </a:lnTo>
                <a:lnTo>
                  <a:pt x="213748" y="57282"/>
                </a:lnTo>
                <a:lnTo>
                  <a:pt x="237802" y="24469"/>
                </a:lnTo>
                <a:lnTo>
                  <a:pt x="245122" y="23438"/>
                </a:lnTo>
                <a:lnTo>
                  <a:pt x="259699" y="23438"/>
                </a:lnTo>
                <a:lnTo>
                  <a:pt x="267187" y="23038"/>
                </a:lnTo>
                <a:lnTo>
                  <a:pt x="261268" y="19480"/>
                </a:lnTo>
                <a:lnTo>
                  <a:pt x="234078" y="8398"/>
                </a:lnTo>
                <a:lnTo>
                  <a:pt x="206297" y="1868"/>
                </a:lnTo>
                <a:lnTo>
                  <a:pt x="177924" y="0"/>
                </a:lnTo>
                <a:close/>
              </a:path>
              <a:path w="362585" h="273050">
                <a:moveTo>
                  <a:pt x="214346" y="64947"/>
                </a:moveTo>
                <a:lnTo>
                  <a:pt x="193762" y="64947"/>
                </a:lnTo>
                <a:lnTo>
                  <a:pt x="200485" y="64984"/>
                </a:lnTo>
                <a:lnTo>
                  <a:pt x="207354" y="65168"/>
                </a:lnTo>
                <a:lnTo>
                  <a:pt x="214372" y="65279"/>
                </a:lnTo>
                <a:lnTo>
                  <a:pt x="214346" y="64947"/>
                </a:lnTo>
                <a:close/>
              </a:path>
            </a:pathLst>
          </a:custGeom>
          <a:solidFill>
            <a:srgbClr val="B8D60A"/>
          </a:solidFill>
        </p:spPr>
        <p:txBody>
          <a:bodyPr wrap="square" lIns="0" tIns="0" rIns="0" bIns="0" rtlCol="0"/>
          <a:lstStyle/>
          <a:p>
            <a:endParaRPr/>
          </a:p>
        </p:txBody>
      </p:sp>
      <p:sp>
        <p:nvSpPr>
          <p:cNvPr id="82" name="object 82"/>
          <p:cNvSpPr/>
          <p:nvPr/>
        </p:nvSpPr>
        <p:spPr>
          <a:xfrm>
            <a:off x="3568191" y="3811194"/>
            <a:ext cx="600710" cy="283845"/>
          </a:xfrm>
          <a:custGeom>
            <a:avLst/>
            <a:gdLst/>
            <a:ahLst/>
            <a:cxnLst/>
            <a:rect l="l" t="t" r="r" b="b"/>
            <a:pathLst>
              <a:path w="600710" h="283845">
                <a:moveTo>
                  <a:pt x="123081" y="96687"/>
                </a:moveTo>
                <a:lnTo>
                  <a:pt x="76388" y="124073"/>
                </a:lnTo>
                <a:lnTo>
                  <a:pt x="34420" y="158275"/>
                </a:lnTo>
                <a:lnTo>
                  <a:pt x="9199" y="190256"/>
                </a:lnTo>
                <a:lnTo>
                  <a:pt x="0" y="218902"/>
                </a:lnTo>
                <a:lnTo>
                  <a:pt x="923" y="229340"/>
                </a:lnTo>
                <a:lnTo>
                  <a:pt x="23423" y="262819"/>
                </a:lnTo>
                <a:lnTo>
                  <a:pt x="68015" y="280420"/>
                </a:lnTo>
                <a:lnTo>
                  <a:pt x="102200" y="283825"/>
                </a:lnTo>
                <a:lnTo>
                  <a:pt x="122001" y="283732"/>
                </a:lnTo>
                <a:lnTo>
                  <a:pt x="181416" y="281456"/>
                </a:lnTo>
                <a:lnTo>
                  <a:pt x="250374" y="270056"/>
                </a:lnTo>
                <a:lnTo>
                  <a:pt x="318155" y="253029"/>
                </a:lnTo>
                <a:lnTo>
                  <a:pt x="319436" y="252622"/>
                </a:lnTo>
                <a:lnTo>
                  <a:pt x="125989" y="252622"/>
                </a:lnTo>
                <a:lnTo>
                  <a:pt x="104026" y="252141"/>
                </a:lnTo>
                <a:lnTo>
                  <a:pt x="60430" y="244738"/>
                </a:lnTo>
                <a:lnTo>
                  <a:pt x="32456" y="217970"/>
                </a:lnTo>
                <a:lnTo>
                  <a:pt x="34813" y="209599"/>
                </a:lnTo>
                <a:lnTo>
                  <a:pt x="61612" y="176824"/>
                </a:lnTo>
                <a:lnTo>
                  <a:pt x="100346" y="147954"/>
                </a:lnTo>
                <a:lnTo>
                  <a:pt x="114423" y="138141"/>
                </a:lnTo>
                <a:lnTo>
                  <a:pt x="115208" y="138141"/>
                </a:lnTo>
                <a:lnTo>
                  <a:pt x="116391" y="137741"/>
                </a:lnTo>
                <a:lnTo>
                  <a:pt x="118729" y="137741"/>
                </a:lnTo>
                <a:lnTo>
                  <a:pt x="119440" y="124073"/>
                </a:lnTo>
                <a:lnTo>
                  <a:pt x="119929" y="116021"/>
                </a:lnTo>
                <a:lnTo>
                  <a:pt x="120328" y="113663"/>
                </a:lnTo>
                <a:lnTo>
                  <a:pt x="121113" y="111291"/>
                </a:lnTo>
                <a:lnTo>
                  <a:pt x="121512" y="108919"/>
                </a:lnTo>
                <a:lnTo>
                  <a:pt x="121911" y="104975"/>
                </a:lnTo>
                <a:lnTo>
                  <a:pt x="122695" y="100631"/>
                </a:lnTo>
                <a:lnTo>
                  <a:pt x="123081" y="96687"/>
                </a:lnTo>
                <a:close/>
              </a:path>
              <a:path w="600710" h="283845">
                <a:moveTo>
                  <a:pt x="159338" y="249476"/>
                </a:moveTo>
                <a:lnTo>
                  <a:pt x="151850" y="249476"/>
                </a:lnTo>
                <a:lnTo>
                  <a:pt x="150679" y="250266"/>
                </a:lnTo>
                <a:lnTo>
                  <a:pt x="149495" y="251450"/>
                </a:lnTo>
                <a:lnTo>
                  <a:pt x="147913" y="251845"/>
                </a:lnTo>
                <a:lnTo>
                  <a:pt x="125989" y="252622"/>
                </a:lnTo>
                <a:lnTo>
                  <a:pt x="319436" y="252622"/>
                </a:lnTo>
                <a:lnTo>
                  <a:pt x="326844" y="250266"/>
                </a:lnTo>
                <a:lnTo>
                  <a:pt x="166826" y="250266"/>
                </a:lnTo>
                <a:lnTo>
                  <a:pt x="159338" y="249476"/>
                </a:lnTo>
                <a:close/>
              </a:path>
              <a:path w="600710" h="283845">
                <a:moveTo>
                  <a:pt x="589068" y="32584"/>
                </a:moveTo>
                <a:lnTo>
                  <a:pt x="471795" y="32584"/>
                </a:lnTo>
                <a:lnTo>
                  <a:pt x="492237" y="32719"/>
                </a:lnTo>
                <a:lnTo>
                  <a:pt x="512535" y="34334"/>
                </a:lnTo>
                <a:lnTo>
                  <a:pt x="552046" y="45020"/>
                </a:lnTo>
                <a:lnTo>
                  <a:pt x="568737" y="65714"/>
                </a:lnTo>
                <a:lnTo>
                  <a:pt x="566429" y="73381"/>
                </a:lnTo>
                <a:lnTo>
                  <a:pt x="534659" y="112976"/>
                </a:lnTo>
                <a:lnTo>
                  <a:pt x="501606" y="137463"/>
                </a:lnTo>
                <a:lnTo>
                  <a:pt x="483675" y="148002"/>
                </a:lnTo>
                <a:lnTo>
                  <a:pt x="477403" y="151795"/>
                </a:lnTo>
                <a:lnTo>
                  <a:pt x="464718" y="159221"/>
                </a:lnTo>
                <a:lnTo>
                  <a:pt x="458445" y="163006"/>
                </a:lnTo>
                <a:lnTo>
                  <a:pt x="432744" y="175762"/>
                </a:lnTo>
                <a:lnTo>
                  <a:pt x="406526" y="187441"/>
                </a:lnTo>
                <a:lnTo>
                  <a:pt x="379867" y="198156"/>
                </a:lnTo>
                <a:lnTo>
                  <a:pt x="352842" y="208020"/>
                </a:lnTo>
                <a:lnTo>
                  <a:pt x="349291" y="209599"/>
                </a:lnTo>
                <a:lnTo>
                  <a:pt x="345354" y="210389"/>
                </a:lnTo>
                <a:lnTo>
                  <a:pt x="272841" y="231709"/>
                </a:lnTo>
                <a:lnTo>
                  <a:pt x="248523" y="237372"/>
                </a:lnTo>
                <a:lnTo>
                  <a:pt x="224021" y="242369"/>
                </a:lnTo>
                <a:lnTo>
                  <a:pt x="199298" y="246478"/>
                </a:lnTo>
                <a:lnTo>
                  <a:pt x="174314" y="249476"/>
                </a:lnTo>
                <a:lnTo>
                  <a:pt x="166826" y="250266"/>
                </a:lnTo>
                <a:lnTo>
                  <a:pt x="326844" y="250266"/>
                </a:lnTo>
                <a:lnTo>
                  <a:pt x="392591" y="227712"/>
                </a:lnTo>
                <a:lnTo>
                  <a:pt x="428828" y="212776"/>
                </a:lnTo>
                <a:lnTo>
                  <a:pt x="464364" y="196175"/>
                </a:lnTo>
                <a:lnTo>
                  <a:pt x="468699" y="193806"/>
                </a:lnTo>
                <a:lnTo>
                  <a:pt x="473035" y="191828"/>
                </a:lnTo>
                <a:lnTo>
                  <a:pt x="477757" y="189470"/>
                </a:lnTo>
                <a:lnTo>
                  <a:pt x="480523" y="187884"/>
                </a:lnTo>
                <a:lnTo>
                  <a:pt x="482877" y="186298"/>
                </a:lnTo>
                <a:lnTo>
                  <a:pt x="485644" y="184726"/>
                </a:lnTo>
                <a:lnTo>
                  <a:pt x="526424" y="159706"/>
                </a:lnTo>
                <a:lnTo>
                  <a:pt x="563663" y="130240"/>
                </a:lnTo>
                <a:lnTo>
                  <a:pt x="593615" y="91943"/>
                </a:lnTo>
                <a:lnTo>
                  <a:pt x="600450" y="69844"/>
                </a:lnTo>
                <a:lnTo>
                  <a:pt x="598639" y="49301"/>
                </a:lnTo>
                <a:lnTo>
                  <a:pt x="589068" y="32584"/>
                </a:lnTo>
                <a:close/>
              </a:path>
              <a:path w="600710" h="283845">
                <a:moveTo>
                  <a:pt x="118729" y="137741"/>
                </a:moveTo>
                <a:lnTo>
                  <a:pt x="116391" y="137741"/>
                </a:lnTo>
                <a:lnTo>
                  <a:pt x="116777" y="142485"/>
                </a:lnTo>
                <a:lnTo>
                  <a:pt x="117575" y="146829"/>
                </a:lnTo>
                <a:lnTo>
                  <a:pt x="117961" y="151160"/>
                </a:lnTo>
                <a:lnTo>
                  <a:pt x="118483" y="142485"/>
                </a:lnTo>
                <a:lnTo>
                  <a:pt x="118729" y="137741"/>
                </a:lnTo>
                <a:close/>
              </a:path>
              <a:path w="600710" h="283845">
                <a:moveTo>
                  <a:pt x="466525" y="0"/>
                </a:moveTo>
                <a:lnTo>
                  <a:pt x="443766" y="1251"/>
                </a:lnTo>
                <a:lnTo>
                  <a:pt x="421005" y="3504"/>
                </a:lnTo>
                <a:lnTo>
                  <a:pt x="448989" y="34698"/>
                </a:lnTo>
                <a:lnTo>
                  <a:pt x="449773" y="34298"/>
                </a:lnTo>
                <a:lnTo>
                  <a:pt x="450571" y="33112"/>
                </a:lnTo>
                <a:lnTo>
                  <a:pt x="451356" y="33112"/>
                </a:lnTo>
                <a:lnTo>
                  <a:pt x="471795" y="32584"/>
                </a:lnTo>
                <a:lnTo>
                  <a:pt x="589068" y="32584"/>
                </a:lnTo>
                <a:lnTo>
                  <a:pt x="588404" y="31423"/>
                </a:lnTo>
                <a:lnTo>
                  <a:pt x="556100" y="10967"/>
                </a:lnTo>
                <a:lnTo>
                  <a:pt x="512045" y="1532"/>
                </a:lnTo>
                <a:lnTo>
                  <a:pt x="489283" y="7"/>
                </a:lnTo>
                <a:lnTo>
                  <a:pt x="466525" y="0"/>
                </a:lnTo>
                <a:close/>
              </a:path>
            </a:pathLst>
          </a:custGeom>
          <a:solidFill>
            <a:srgbClr val="0077D3"/>
          </a:solidFill>
        </p:spPr>
        <p:txBody>
          <a:bodyPr wrap="square" lIns="0" tIns="0" rIns="0" bIns="0" rtlCol="0"/>
          <a:lstStyle/>
          <a:p>
            <a:endParaRPr/>
          </a:p>
        </p:txBody>
      </p:sp>
      <p:sp>
        <p:nvSpPr>
          <p:cNvPr id="83" name="object 83"/>
          <p:cNvSpPr/>
          <p:nvPr/>
        </p:nvSpPr>
        <p:spPr>
          <a:xfrm>
            <a:off x="3832854" y="3793378"/>
            <a:ext cx="218440" cy="144145"/>
          </a:xfrm>
          <a:custGeom>
            <a:avLst/>
            <a:gdLst/>
            <a:ahLst/>
            <a:cxnLst/>
            <a:rect l="l" t="t" r="r" b="b"/>
            <a:pathLst>
              <a:path w="218439" h="144145">
                <a:moveTo>
                  <a:pt x="50611" y="41909"/>
                </a:moveTo>
                <a:lnTo>
                  <a:pt x="10397" y="61400"/>
                </a:lnTo>
                <a:lnTo>
                  <a:pt x="0" y="99590"/>
                </a:lnTo>
                <a:lnTo>
                  <a:pt x="3619" y="112079"/>
                </a:lnTo>
                <a:lnTo>
                  <a:pt x="42244" y="142299"/>
                </a:lnTo>
                <a:lnTo>
                  <a:pt x="218214" y="143711"/>
                </a:lnTo>
                <a:lnTo>
                  <a:pt x="216565" y="127414"/>
                </a:lnTo>
                <a:lnTo>
                  <a:pt x="201269" y="81336"/>
                </a:lnTo>
                <a:lnTo>
                  <a:pt x="188637" y="59570"/>
                </a:lnTo>
                <a:lnTo>
                  <a:pt x="184325" y="52514"/>
                </a:lnTo>
                <a:lnTo>
                  <a:pt x="175125" y="42240"/>
                </a:lnTo>
                <a:lnTo>
                  <a:pt x="71220" y="42240"/>
                </a:lnTo>
                <a:lnTo>
                  <a:pt x="64202" y="42130"/>
                </a:lnTo>
                <a:lnTo>
                  <a:pt x="57333" y="41945"/>
                </a:lnTo>
                <a:lnTo>
                  <a:pt x="50611" y="41909"/>
                </a:lnTo>
                <a:close/>
              </a:path>
              <a:path w="218439" h="144145">
                <a:moveTo>
                  <a:pt x="124035" y="0"/>
                </a:moveTo>
                <a:lnTo>
                  <a:pt x="116547" y="399"/>
                </a:lnTo>
                <a:lnTo>
                  <a:pt x="101970" y="399"/>
                </a:lnTo>
                <a:lnTo>
                  <a:pt x="94651" y="1431"/>
                </a:lnTo>
                <a:lnTo>
                  <a:pt x="70596" y="34244"/>
                </a:lnTo>
                <a:lnTo>
                  <a:pt x="71220" y="42240"/>
                </a:lnTo>
                <a:lnTo>
                  <a:pt x="175125" y="42240"/>
                </a:lnTo>
                <a:lnTo>
                  <a:pt x="163211" y="29023"/>
                </a:lnTo>
                <a:lnTo>
                  <a:pt x="156341" y="21320"/>
                </a:lnTo>
                <a:lnTo>
                  <a:pt x="153588" y="19348"/>
                </a:lnTo>
                <a:lnTo>
                  <a:pt x="151221" y="16976"/>
                </a:lnTo>
                <a:lnTo>
                  <a:pt x="148069" y="15403"/>
                </a:lnTo>
                <a:lnTo>
                  <a:pt x="124035" y="0"/>
                </a:lnTo>
                <a:close/>
              </a:path>
            </a:pathLst>
          </a:custGeom>
          <a:solidFill>
            <a:srgbClr val="03BAEF"/>
          </a:solidFill>
        </p:spPr>
        <p:txBody>
          <a:bodyPr wrap="square" lIns="0" tIns="0" rIns="0" bIns="0" rtlCol="0"/>
          <a:lstStyle/>
          <a:p>
            <a:endParaRPr/>
          </a:p>
        </p:txBody>
      </p:sp>
      <p:sp>
        <p:nvSpPr>
          <p:cNvPr id="84" name="object 84"/>
          <p:cNvSpPr/>
          <p:nvPr/>
        </p:nvSpPr>
        <p:spPr>
          <a:xfrm>
            <a:off x="3536800" y="3660326"/>
            <a:ext cx="217528" cy="217546"/>
          </a:xfrm>
          <a:prstGeom prst="rect">
            <a:avLst/>
          </a:prstGeom>
          <a:blipFill>
            <a:blip r:embed="rId15" cstate="print"/>
            <a:stretch>
              <a:fillRect/>
            </a:stretch>
          </a:blipFill>
        </p:spPr>
        <p:txBody>
          <a:bodyPr wrap="square" lIns="0" tIns="0" rIns="0" bIns="0" rtlCol="0"/>
          <a:lstStyle/>
          <a:p>
            <a:endParaRPr/>
          </a:p>
        </p:txBody>
      </p:sp>
      <p:sp>
        <p:nvSpPr>
          <p:cNvPr id="85" name="object 85"/>
          <p:cNvSpPr/>
          <p:nvPr/>
        </p:nvSpPr>
        <p:spPr>
          <a:xfrm>
            <a:off x="3886346" y="4000664"/>
            <a:ext cx="160020" cy="116205"/>
          </a:xfrm>
          <a:custGeom>
            <a:avLst/>
            <a:gdLst/>
            <a:ahLst/>
            <a:cxnLst/>
            <a:rect l="l" t="t" r="r" b="b"/>
            <a:pathLst>
              <a:path w="160020" h="116204">
                <a:moveTo>
                  <a:pt x="159601" y="0"/>
                </a:moveTo>
                <a:lnTo>
                  <a:pt x="154880" y="2358"/>
                </a:lnTo>
                <a:lnTo>
                  <a:pt x="150544" y="4336"/>
                </a:lnTo>
                <a:lnTo>
                  <a:pt x="146208" y="6705"/>
                </a:lnTo>
                <a:lnTo>
                  <a:pt x="110673" y="23306"/>
                </a:lnTo>
                <a:lnTo>
                  <a:pt x="74436" y="38241"/>
                </a:lnTo>
                <a:lnTo>
                  <a:pt x="37532" y="51622"/>
                </a:lnTo>
                <a:lnTo>
                  <a:pt x="0" y="63559"/>
                </a:lnTo>
                <a:lnTo>
                  <a:pt x="353" y="84133"/>
                </a:lnTo>
                <a:lnTo>
                  <a:pt x="8719" y="100524"/>
                </a:lnTo>
                <a:lnTo>
                  <a:pt x="22775" y="111363"/>
                </a:lnTo>
                <a:lnTo>
                  <a:pt x="40193" y="115281"/>
                </a:lnTo>
                <a:lnTo>
                  <a:pt x="63056" y="115281"/>
                </a:lnTo>
                <a:lnTo>
                  <a:pt x="65809" y="115675"/>
                </a:lnTo>
                <a:lnTo>
                  <a:pt x="68176" y="114490"/>
                </a:lnTo>
                <a:lnTo>
                  <a:pt x="70929" y="113702"/>
                </a:lnTo>
                <a:lnTo>
                  <a:pt x="72911" y="112517"/>
                </a:lnTo>
                <a:lnTo>
                  <a:pt x="98913" y="93565"/>
                </a:lnTo>
                <a:lnTo>
                  <a:pt x="120091" y="74058"/>
                </a:lnTo>
                <a:lnTo>
                  <a:pt x="137093" y="51813"/>
                </a:lnTo>
                <a:lnTo>
                  <a:pt x="150177" y="27053"/>
                </a:lnTo>
                <a:lnTo>
                  <a:pt x="159601" y="0"/>
                </a:lnTo>
                <a:close/>
              </a:path>
            </a:pathLst>
          </a:custGeom>
          <a:solidFill>
            <a:srgbClr val="03BAEF"/>
          </a:solidFill>
        </p:spPr>
        <p:txBody>
          <a:bodyPr wrap="square" lIns="0" tIns="0" rIns="0" bIns="0" rtlCol="0"/>
          <a:lstStyle/>
          <a:p>
            <a:endParaRPr/>
          </a:p>
        </p:txBody>
      </p:sp>
      <p:sp>
        <p:nvSpPr>
          <p:cNvPr id="86" name="object 86"/>
          <p:cNvSpPr/>
          <p:nvPr/>
        </p:nvSpPr>
        <p:spPr>
          <a:xfrm>
            <a:off x="3967131" y="3659140"/>
            <a:ext cx="104432" cy="105015"/>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3749607" y="4064224"/>
            <a:ext cx="202565" cy="72390"/>
          </a:xfrm>
          <a:custGeom>
            <a:avLst/>
            <a:gdLst/>
            <a:ahLst/>
            <a:cxnLst/>
            <a:rect l="l" t="t" r="r" b="b"/>
            <a:pathLst>
              <a:path w="202564" h="72389">
                <a:moveTo>
                  <a:pt x="136739" y="0"/>
                </a:moveTo>
                <a:lnTo>
                  <a:pt x="102958" y="9161"/>
                </a:lnTo>
                <a:lnTo>
                  <a:pt x="68958" y="17026"/>
                </a:lnTo>
                <a:lnTo>
                  <a:pt x="34663" y="23485"/>
                </a:lnTo>
                <a:lnTo>
                  <a:pt x="0" y="28426"/>
                </a:lnTo>
                <a:lnTo>
                  <a:pt x="5497" y="32621"/>
                </a:lnTo>
                <a:lnTo>
                  <a:pt x="48717" y="58698"/>
                </a:lnTo>
                <a:lnTo>
                  <a:pt x="105573" y="72208"/>
                </a:lnTo>
                <a:lnTo>
                  <a:pt x="135555" y="71856"/>
                </a:lnTo>
                <a:lnTo>
                  <a:pt x="153119" y="69605"/>
                </a:lnTo>
                <a:lnTo>
                  <a:pt x="170238" y="65687"/>
                </a:lnTo>
                <a:lnTo>
                  <a:pt x="186765" y="59919"/>
                </a:lnTo>
                <a:lnTo>
                  <a:pt x="202548" y="52116"/>
                </a:lnTo>
                <a:lnTo>
                  <a:pt x="199795" y="51721"/>
                </a:lnTo>
                <a:lnTo>
                  <a:pt x="176932" y="51721"/>
                </a:lnTo>
                <a:lnTo>
                  <a:pt x="159514" y="47804"/>
                </a:lnTo>
                <a:lnTo>
                  <a:pt x="145458" y="36964"/>
                </a:lnTo>
                <a:lnTo>
                  <a:pt x="137092" y="20573"/>
                </a:lnTo>
                <a:lnTo>
                  <a:pt x="136739" y="0"/>
                </a:lnTo>
                <a:close/>
              </a:path>
            </a:pathLst>
          </a:custGeom>
          <a:solidFill>
            <a:srgbClr val="B8D60A"/>
          </a:solidFill>
        </p:spPr>
        <p:txBody>
          <a:bodyPr wrap="square" lIns="0" tIns="0" rIns="0" bIns="0" rtlCol="0"/>
          <a:lstStyle/>
          <a:p>
            <a:endParaRPr/>
          </a:p>
        </p:txBody>
      </p:sp>
      <p:sp>
        <p:nvSpPr>
          <p:cNvPr id="88" name="object 88"/>
          <p:cNvSpPr/>
          <p:nvPr/>
        </p:nvSpPr>
        <p:spPr>
          <a:xfrm>
            <a:off x="4094813" y="4066197"/>
            <a:ext cx="70544" cy="70673"/>
          </a:xfrm>
          <a:prstGeom prst="rect">
            <a:avLst/>
          </a:prstGeom>
          <a:blipFill>
            <a:blip r:embed="rId17" cstate="print"/>
            <a:stretch>
              <a:fillRect/>
            </a:stretch>
          </a:blipFill>
        </p:spPr>
        <p:txBody>
          <a:bodyPr wrap="square" lIns="0" tIns="0" rIns="0" bIns="0" rtlCol="0"/>
          <a:lstStyle/>
          <a:p>
            <a:endParaRPr/>
          </a:p>
        </p:txBody>
      </p:sp>
      <p:sp>
        <p:nvSpPr>
          <p:cNvPr id="89" name="object 89"/>
          <p:cNvSpPr/>
          <p:nvPr/>
        </p:nvSpPr>
        <p:spPr>
          <a:xfrm>
            <a:off x="3686152" y="3920113"/>
            <a:ext cx="156210" cy="141605"/>
          </a:xfrm>
          <a:custGeom>
            <a:avLst/>
            <a:gdLst/>
            <a:ahLst/>
            <a:cxnLst/>
            <a:rect l="l" t="t" r="r" b="b"/>
            <a:pathLst>
              <a:path w="156210" h="141604">
                <a:moveTo>
                  <a:pt x="3551" y="0"/>
                </a:moveTo>
                <a:lnTo>
                  <a:pt x="3152" y="2371"/>
                </a:lnTo>
                <a:lnTo>
                  <a:pt x="2367" y="4743"/>
                </a:lnTo>
                <a:lnTo>
                  <a:pt x="1968" y="7102"/>
                </a:lnTo>
                <a:lnTo>
                  <a:pt x="1358" y="17375"/>
                </a:lnTo>
                <a:lnTo>
                  <a:pt x="533" y="33369"/>
                </a:lnTo>
                <a:lnTo>
                  <a:pt x="0" y="42240"/>
                </a:lnTo>
                <a:lnTo>
                  <a:pt x="9408" y="94063"/>
                </a:lnTo>
                <a:lnTo>
                  <a:pt x="33888" y="140556"/>
                </a:lnTo>
                <a:lnTo>
                  <a:pt x="41376" y="140556"/>
                </a:lnTo>
                <a:lnTo>
                  <a:pt x="48864" y="141346"/>
                </a:lnTo>
                <a:lnTo>
                  <a:pt x="106060" y="133450"/>
                </a:lnTo>
                <a:lnTo>
                  <a:pt x="154880" y="122789"/>
                </a:lnTo>
                <a:lnTo>
                  <a:pt x="155266" y="121605"/>
                </a:lnTo>
                <a:lnTo>
                  <a:pt x="155266" y="120026"/>
                </a:lnTo>
                <a:lnTo>
                  <a:pt x="155665" y="118447"/>
                </a:lnTo>
                <a:lnTo>
                  <a:pt x="146205" y="78621"/>
                </a:lnTo>
                <a:lnTo>
                  <a:pt x="109553" y="60402"/>
                </a:lnTo>
                <a:lnTo>
                  <a:pt x="101280" y="59616"/>
                </a:lnTo>
                <a:lnTo>
                  <a:pt x="100413" y="36536"/>
                </a:lnTo>
                <a:lnTo>
                  <a:pt x="90494" y="17376"/>
                </a:lnTo>
                <a:lnTo>
                  <a:pt x="72963" y="4431"/>
                </a:lnTo>
                <a:lnTo>
                  <a:pt x="50165" y="168"/>
                </a:lnTo>
                <a:lnTo>
                  <a:pt x="37796" y="168"/>
                </a:lnTo>
                <a:lnTo>
                  <a:pt x="3551" y="0"/>
                </a:lnTo>
                <a:close/>
              </a:path>
              <a:path w="156210" h="141604">
                <a:moveTo>
                  <a:pt x="49263" y="0"/>
                </a:moveTo>
                <a:lnTo>
                  <a:pt x="37796" y="168"/>
                </a:lnTo>
                <a:lnTo>
                  <a:pt x="50165" y="168"/>
                </a:lnTo>
                <a:lnTo>
                  <a:pt x="49263" y="0"/>
                </a:lnTo>
                <a:close/>
              </a:path>
            </a:pathLst>
          </a:custGeom>
          <a:solidFill>
            <a:srgbClr val="03BAEF"/>
          </a:solidFill>
        </p:spPr>
        <p:txBody>
          <a:bodyPr wrap="square" lIns="0" tIns="0" rIns="0" bIns="0" rtlCol="0"/>
          <a:lstStyle/>
          <a:p>
            <a:endParaRPr/>
          </a:p>
        </p:txBody>
      </p:sp>
      <p:sp>
        <p:nvSpPr>
          <p:cNvPr id="90" name="object 90"/>
          <p:cNvSpPr/>
          <p:nvPr/>
        </p:nvSpPr>
        <p:spPr>
          <a:xfrm>
            <a:off x="3909595" y="3974037"/>
            <a:ext cx="117475" cy="48895"/>
          </a:xfrm>
          <a:custGeom>
            <a:avLst/>
            <a:gdLst/>
            <a:ahLst/>
            <a:cxnLst/>
            <a:rect l="l" t="t" r="r" b="b"/>
            <a:pathLst>
              <a:path w="117475" h="48895">
                <a:moveTo>
                  <a:pt x="62068" y="0"/>
                </a:moveTo>
                <a:lnTo>
                  <a:pt x="10201" y="13934"/>
                </a:lnTo>
                <a:lnTo>
                  <a:pt x="0" y="48730"/>
                </a:lnTo>
                <a:lnTo>
                  <a:pt x="3950" y="47545"/>
                </a:lnTo>
                <a:lnTo>
                  <a:pt x="7886" y="46755"/>
                </a:lnTo>
                <a:lnTo>
                  <a:pt x="11438" y="45176"/>
                </a:lnTo>
                <a:lnTo>
                  <a:pt x="38463" y="35313"/>
                </a:lnTo>
                <a:lnTo>
                  <a:pt x="65122" y="24598"/>
                </a:lnTo>
                <a:lnTo>
                  <a:pt x="91340" y="12918"/>
                </a:lnTo>
                <a:lnTo>
                  <a:pt x="117041" y="163"/>
                </a:lnTo>
                <a:lnTo>
                  <a:pt x="62068" y="0"/>
                </a:lnTo>
                <a:close/>
              </a:path>
            </a:pathLst>
          </a:custGeom>
          <a:solidFill>
            <a:srgbClr val="03BAEF"/>
          </a:solidFill>
        </p:spPr>
        <p:txBody>
          <a:bodyPr wrap="square" lIns="0" tIns="0" rIns="0" bIns="0" rtlCol="0"/>
          <a:lstStyle/>
          <a:p>
            <a:endParaRPr/>
          </a:p>
        </p:txBody>
      </p:sp>
      <p:sp>
        <p:nvSpPr>
          <p:cNvPr id="91" name="object 91"/>
          <p:cNvSpPr txBox="1">
            <a:spLocks noGrp="1"/>
          </p:cNvSpPr>
          <p:nvPr>
            <p:ph type="title"/>
          </p:nvPr>
        </p:nvSpPr>
        <p:spPr>
          <a:xfrm>
            <a:off x="413715" y="160172"/>
            <a:ext cx="6687820" cy="1055370"/>
          </a:xfrm>
          <a:prstGeom prst="rect">
            <a:avLst/>
          </a:prstGeom>
        </p:spPr>
        <p:txBody>
          <a:bodyPr vert="horz" wrap="square" lIns="0" tIns="165100" rIns="0" bIns="0" rtlCol="0">
            <a:spAutoFit/>
          </a:bodyPr>
          <a:lstStyle/>
          <a:p>
            <a:pPr marL="12700">
              <a:lnSpc>
                <a:spcPct val="100000"/>
              </a:lnSpc>
              <a:spcBef>
                <a:spcPts val="1300"/>
              </a:spcBef>
            </a:pPr>
            <a:r>
              <a:rPr sz="3500" b="1" spc="-125" dirty="0">
                <a:solidFill>
                  <a:srgbClr val="0078D6"/>
                </a:solidFill>
                <a:latin typeface="Segoe UI Semibold"/>
                <a:cs typeface="Segoe UI Semibold"/>
              </a:rPr>
              <a:t>Advanced</a:t>
            </a:r>
            <a:r>
              <a:rPr sz="3500" b="1" spc="-285" dirty="0">
                <a:solidFill>
                  <a:srgbClr val="0078D6"/>
                </a:solidFill>
                <a:latin typeface="Segoe UI Semibold"/>
                <a:cs typeface="Segoe UI Semibold"/>
              </a:rPr>
              <a:t> </a:t>
            </a:r>
            <a:r>
              <a:rPr sz="3500" b="1" spc="-120" dirty="0">
                <a:solidFill>
                  <a:srgbClr val="0078D6"/>
                </a:solidFill>
                <a:latin typeface="Segoe UI Semibold"/>
                <a:cs typeface="Segoe UI Semibold"/>
              </a:rPr>
              <a:t>analytics</a:t>
            </a:r>
            <a:r>
              <a:rPr sz="3500" b="1" spc="-280" dirty="0">
                <a:solidFill>
                  <a:srgbClr val="0078D6"/>
                </a:solidFill>
                <a:latin typeface="Segoe UI Semibold"/>
                <a:cs typeface="Segoe UI Semibold"/>
              </a:rPr>
              <a:t> </a:t>
            </a:r>
            <a:r>
              <a:rPr sz="3500" b="1" spc="-125" dirty="0">
                <a:solidFill>
                  <a:srgbClr val="0078D6"/>
                </a:solidFill>
                <a:latin typeface="Segoe UI Semibold"/>
                <a:cs typeface="Segoe UI Semibold"/>
              </a:rPr>
              <a:t>pattern</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in</a:t>
            </a:r>
            <a:r>
              <a:rPr sz="3500" b="1" spc="-295" dirty="0">
                <a:solidFill>
                  <a:srgbClr val="0078D6"/>
                </a:solidFill>
                <a:latin typeface="Segoe UI Semibold"/>
                <a:cs typeface="Segoe UI Semibold"/>
              </a:rPr>
              <a:t> </a:t>
            </a:r>
            <a:r>
              <a:rPr sz="3500" b="1" spc="-110" dirty="0">
                <a:solidFill>
                  <a:srgbClr val="0078D6"/>
                </a:solidFill>
                <a:latin typeface="Segoe UI Semibold"/>
                <a:cs typeface="Segoe UI Semibold"/>
              </a:rPr>
              <a:t>Azure</a:t>
            </a:r>
            <a:endParaRPr sz="350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Data collection </a:t>
            </a:r>
            <a:r>
              <a:rPr sz="1750" b="0" spc="5" dirty="0">
                <a:solidFill>
                  <a:srgbClr val="000000"/>
                </a:solidFill>
                <a:latin typeface="Segoe UI Semibold"/>
                <a:cs typeface="Segoe UI Semibold"/>
              </a:rPr>
              <a:t>and </a:t>
            </a:r>
            <a:r>
              <a:rPr sz="1750" b="1" dirty="0">
                <a:solidFill>
                  <a:srgbClr val="000000"/>
                </a:solidFill>
                <a:latin typeface="Segoe UI Semibold"/>
                <a:cs typeface="Segoe UI Semibold"/>
              </a:rPr>
              <a:t>understanding, </a:t>
            </a:r>
            <a:r>
              <a:rPr sz="1750" b="0" spc="5" dirty="0">
                <a:solidFill>
                  <a:srgbClr val="000000"/>
                </a:solidFill>
                <a:latin typeface="Segoe UI Semibold"/>
                <a:cs typeface="Segoe UI Semibold"/>
              </a:rPr>
              <a:t>modeling, and</a:t>
            </a:r>
            <a:r>
              <a:rPr sz="1750" b="1" dirty="0">
                <a:solidFill>
                  <a:srgbClr val="000000"/>
                </a:solidFill>
                <a:latin typeface="Segoe UI Semibold"/>
                <a:cs typeface="Segoe UI Semibold"/>
              </a:rPr>
              <a:t> deployment</a:t>
            </a:r>
            <a:endParaRPr sz="1750">
              <a:latin typeface="Segoe UI Semibold"/>
              <a:cs typeface="Segoe UI Semibold"/>
            </a:endParaRPr>
          </a:p>
        </p:txBody>
      </p:sp>
      <p:sp>
        <p:nvSpPr>
          <p:cNvPr id="92" name="object 92"/>
          <p:cNvSpPr/>
          <p:nvPr/>
        </p:nvSpPr>
        <p:spPr>
          <a:xfrm>
            <a:off x="548640" y="1999488"/>
            <a:ext cx="513588" cy="473963"/>
          </a:xfrm>
          <a:prstGeom prst="rect">
            <a:avLst/>
          </a:prstGeom>
          <a:blipFill>
            <a:blip r:embed="rId18" cstate="print"/>
            <a:stretch>
              <a:fillRect/>
            </a:stretch>
          </a:blipFill>
        </p:spPr>
        <p:txBody>
          <a:bodyPr wrap="square" lIns="0" tIns="0" rIns="0" bIns="0" rtlCol="0"/>
          <a:lstStyle/>
          <a:p>
            <a:endParaRPr/>
          </a:p>
        </p:txBody>
      </p:sp>
      <p:sp>
        <p:nvSpPr>
          <p:cNvPr id="93" name="object 93"/>
          <p:cNvSpPr txBox="1"/>
          <p:nvPr/>
        </p:nvSpPr>
        <p:spPr>
          <a:xfrm>
            <a:off x="439927" y="2492755"/>
            <a:ext cx="847090" cy="299720"/>
          </a:xfrm>
          <a:prstGeom prst="rect">
            <a:avLst/>
          </a:prstGeom>
        </p:spPr>
        <p:txBody>
          <a:bodyPr vert="horz" wrap="square" lIns="0" tIns="12700" rIns="0" bIns="0" rtlCol="0">
            <a:spAutoFit/>
          </a:bodyPr>
          <a:lstStyle/>
          <a:p>
            <a:pPr marL="50800" marR="5080" indent="-38100">
              <a:lnSpc>
                <a:spcPct val="100000"/>
              </a:lnSpc>
              <a:spcBef>
                <a:spcPts val="100"/>
              </a:spcBef>
            </a:pPr>
            <a:r>
              <a:rPr sz="900" b="1" spc="-5" dirty="0">
                <a:latin typeface="Segoe UI Semibold"/>
                <a:cs typeface="Segoe UI Semibold"/>
              </a:rPr>
              <a:t>Sensors </a:t>
            </a:r>
            <a:r>
              <a:rPr sz="900" b="1" dirty="0">
                <a:latin typeface="Segoe UI Semibold"/>
                <a:cs typeface="Segoe UI Semibold"/>
              </a:rPr>
              <a:t>and</a:t>
            </a:r>
            <a:r>
              <a:rPr sz="900" b="1" spc="-80" dirty="0">
                <a:latin typeface="Segoe UI Semibold"/>
                <a:cs typeface="Segoe UI Semibold"/>
              </a:rPr>
              <a:t> </a:t>
            </a:r>
            <a:r>
              <a:rPr sz="900" b="1" dirty="0">
                <a:latin typeface="Segoe UI Semibold"/>
                <a:cs typeface="Segoe UI Semibold"/>
              </a:rPr>
              <a:t>IoT  </a:t>
            </a:r>
            <a:r>
              <a:rPr sz="900" b="1" spc="-5" dirty="0">
                <a:latin typeface="Segoe UI Semibold"/>
                <a:cs typeface="Segoe UI Semibold"/>
              </a:rPr>
              <a:t>(unstructured)</a:t>
            </a:r>
            <a:endParaRPr sz="900">
              <a:latin typeface="Segoe UI Semibold"/>
              <a:cs typeface="Segoe UI Semibold"/>
            </a:endParaRPr>
          </a:p>
        </p:txBody>
      </p:sp>
      <p:sp>
        <p:nvSpPr>
          <p:cNvPr id="94" name="object 94"/>
          <p:cNvSpPr/>
          <p:nvPr/>
        </p:nvSpPr>
        <p:spPr>
          <a:xfrm>
            <a:off x="1043939" y="2100072"/>
            <a:ext cx="202691" cy="202691"/>
          </a:xfrm>
          <a:prstGeom prst="rect">
            <a:avLst/>
          </a:prstGeom>
          <a:blipFill>
            <a:blip r:embed="rId19" cstate="print"/>
            <a:stretch>
              <a:fillRect/>
            </a:stretch>
          </a:blipFill>
        </p:spPr>
        <p:txBody>
          <a:bodyPr wrap="square" lIns="0" tIns="0" rIns="0" bIns="0" rtlCol="0"/>
          <a:lstStyle/>
          <a:p>
            <a:endParaRPr/>
          </a:p>
        </p:txBody>
      </p:sp>
      <p:sp>
        <p:nvSpPr>
          <p:cNvPr id="95" name="object 95"/>
          <p:cNvSpPr/>
          <p:nvPr/>
        </p:nvSpPr>
        <p:spPr>
          <a:xfrm>
            <a:off x="1048511" y="2141220"/>
            <a:ext cx="0" cy="29209"/>
          </a:xfrm>
          <a:custGeom>
            <a:avLst/>
            <a:gdLst/>
            <a:ahLst/>
            <a:cxnLst/>
            <a:rect l="l" t="t" r="r" b="b"/>
            <a:pathLst>
              <a:path h="29210">
                <a:moveTo>
                  <a:pt x="0" y="0"/>
                </a:moveTo>
                <a:lnTo>
                  <a:pt x="0" y="28955"/>
                </a:lnTo>
              </a:path>
            </a:pathLst>
          </a:custGeom>
          <a:ln w="9143">
            <a:solidFill>
              <a:srgbClr val="FFD217"/>
            </a:solidFill>
          </a:ln>
        </p:spPr>
        <p:txBody>
          <a:bodyPr wrap="square" lIns="0" tIns="0" rIns="0" bIns="0" rtlCol="0"/>
          <a:lstStyle/>
          <a:p>
            <a:endParaRPr/>
          </a:p>
        </p:txBody>
      </p:sp>
      <p:sp>
        <p:nvSpPr>
          <p:cNvPr id="96" name="object 96"/>
          <p:cNvSpPr/>
          <p:nvPr/>
        </p:nvSpPr>
        <p:spPr>
          <a:xfrm>
            <a:off x="1048511" y="2180844"/>
            <a:ext cx="0" cy="83820"/>
          </a:xfrm>
          <a:custGeom>
            <a:avLst/>
            <a:gdLst/>
            <a:ahLst/>
            <a:cxnLst/>
            <a:rect l="l" t="t" r="r" b="b"/>
            <a:pathLst>
              <a:path h="83819">
                <a:moveTo>
                  <a:pt x="0" y="0"/>
                </a:moveTo>
                <a:lnTo>
                  <a:pt x="0" y="83820"/>
                </a:lnTo>
              </a:path>
            </a:pathLst>
          </a:custGeom>
          <a:ln w="9144">
            <a:solidFill>
              <a:srgbClr val="FFD217"/>
            </a:solidFill>
          </a:ln>
        </p:spPr>
        <p:txBody>
          <a:bodyPr wrap="square" lIns="0" tIns="0" rIns="0" bIns="0" rtlCol="0"/>
          <a:lstStyle/>
          <a:p>
            <a:endParaRPr/>
          </a:p>
        </p:txBody>
      </p:sp>
      <p:sp>
        <p:nvSpPr>
          <p:cNvPr id="97" name="object 97"/>
          <p:cNvSpPr/>
          <p:nvPr/>
        </p:nvSpPr>
        <p:spPr>
          <a:xfrm>
            <a:off x="1083563" y="2298954"/>
            <a:ext cx="29209" cy="0"/>
          </a:xfrm>
          <a:custGeom>
            <a:avLst/>
            <a:gdLst/>
            <a:ahLst/>
            <a:cxnLst/>
            <a:rect l="l" t="t" r="r" b="b"/>
            <a:pathLst>
              <a:path w="29209">
                <a:moveTo>
                  <a:pt x="0" y="0"/>
                </a:moveTo>
                <a:lnTo>
                  <a:pt x="28956" y="0"/>
                </a:lnTo>
              </a:path>
            </a:pathLst>
          </a:custGeom>
          <a:ln w="7619">
            <a:solidFill>
              <a:srgbClr val="FFD217"/>
            </a:solidFill>
          </a:ln>
        </p:spPr>
        <p:txBody>
          <a:bodyPr wrap="square" lIns="0" tIns="0" rIns="0" bIns="0" rtlCol="0"/>
          <a:lstStyle/>
          <a:p>
            <a:endParaRPr/>
          </a:p>
        </p:txBody>
      </p:sp>
      <p:sp>
        <p:nvSpPr>
          <p:cNvPr id="98" name="object 98"/>
          <p:cNvSpPr/>
          <p:nvPr/>
        </p:nvSpPr>
        <p:spPr>
          <a:xfrm>
            <a:off x="1123188" y="2298954"/>
            <a:ext cx="83820" cy="0"/>
          </a:xfrm>
          <a:custGeom>
            <a:avLst/>
            <a:gdLst/>
            <a:ahLst/>
            <a:cxnLst/>
            <a:rect l="l" t="t" r="r" b="b"/>
            <a:pathLst>
              <a:path w="83819">
                <a:moveTo>
                  <a:pt x="0" y="0"/>
                </a:moveTo>
                <a:lnTo>
                  <a:pt x="83819" y="0"/>
                </a:lnTo>
              </a:path>
            </a:pathLst>
          </a:custGeom>
          <a:ln w="7619">
            <a:solidFill>
              <a:srgbClr val="FFD217"/>
            </a:solidFill>
          </a:ln>
        </p:spPr>
        <p:txBody>
          <a:bodyPr wrap="square" lIns="0" tIns="0" rIns="0" bIns="0" rtlCol="0"/>
          <a:lstStyle/>
          <a:p>
            <a:endParaRPr/>
          </a:p>
        </p:txBody>
      </p:sp>
      <p:sp>
        <p:nvSpPr>
          <p:cNvPr id="99" name="object 99"/>
          <p:cNvSpPr/>
          <p:nvPr/>
        </p:nvSpPr>
        <p:spPr>
          <a:xfrm>
            <a:off x="966595" y="2304711"/>
            <a:ext cx="264795" cy="167640"/>
          </a:xfrm>
          <a:custGeom>
            <a:avLst/>
            <a:gdLst/>
            <a:ahLst/>
            <a:cxnLst/>
            <a:rect l="l" t="t" r="r" b="b"/>
            <a:pathLst>
              <a:path w="264794" h="167639">
                <a:moveTo>
                  <a:pt x="264745" y="0"/>
                </a:moveTo>
                <a:lnTo>
                  <a:pt x="60949" y="0"/>
                </a:lnTo>
                <a:lnTo>
                  <a:pt x="0" y="62698"/>
                </a:lnTo>
                <a:lnTo>
                  <a:pt x="0" y="167194"/>
                </a:lnTo>
                <a:lnTo>
                  <a:pt x="264745" y="167194"/>
                </a:lnTo>
                <a:lnTo>
                  <a:pt x="264745" y="0"/>
                </a:lnTo>
                <a:close/>
              </a:path>
            </a:pathLst>
          </a:custGeom>
          <a:solidFill>
            <a:srgbClr val="7EB900"/>
          </a:solidFill>
        </p:spPr>
        <p:txBody>
          <a:bodyPr wrap="square" lIns="0" tIns="0" rIns="0" bIns="0" rtlCol="0"/>
          <a:lstStyle/>
          <a:p>
            <a:endParaRPr/>
          </a:p>
        </p:txBody>
      </p:sp>
      <p:sp>
        <p:nvSpPr>
          <p:cNvPr id="100" name="object 100"/>
          <p:cNvSpPr/>
          <p:nvPr/>
        </p:nvSpPr>
        <p:spPr>
          <a:xfrm>
            <a:off x="981832" y="2304711"/>
            <a:ext cx="230466" cy="167194"/>
          </a:xfrm>
          <a:prstGeom prst="rect">
            <a:avLst/>
          </a:prstGeom>
          <a:blipFill>
            <a:blip r:embed="rId20" cstate="print"/>
            <a:stretch>
              <a:fillRect/>
            </a:stretch>
          </a:blipFill>
        </p:spPr>
        <p:txBody>
          <a:bodyPr wrap="square" lIns="0" tIns="0" rIns="0" bIns="0" rtlCol="0"/>
          <a:lstStyle/>
          <a:p>
            <a:endParaRPr/>
          </a:p>
        </p:txBody>
      </p:sp>
      <p:sp>
        <p:nvSpPr>
          <p:cNvPr id="101" name="object 101"/>
          <p:cNvSpPr txBox="1"/>
          <p:nvPr/>
        </p:nvSpPr>
        <p:spPr>
          <a:xfrm>
            <a:off x="267411" y="3846321"/>
            <a:ext cx="1141095" cy="299720"/>
          </a:xfrm>
          <a:prstGeom prst="rect">
            <a:avLst/>
          </a:prstGeom>
        </p:spPr>
        <p:txBody>
          <a:bodyPr vert="horz" wrap="square" lIns="0" tIns="12700" rIns="0" bIns="0" rtlCol="0">
            <a:spAutoFit/>
          </a:bodyPr>
          <a:lstStyle/>
          <a:p>
            <a:pPr marL="198120" marR="5080" indent="-186055">
              <a:lnSpc>
                <a:spcPct val="100000"/>
              </a:lnSpc>
              <a:spcBef>
                <a:spcPts val="100"/>
              </a:spcBef>
            </a:pPr>
            <a:r>
              <a:rPr sz="900" b="1" spc="-5" dirty="0">
                <a:latin typeface="Segoe UI Semibold"/>
                <a:cs typeface="Segoe UI Semibold"/>
              </a:rPr>
              <a:t>Logs, files, </a:t>
            </a:r>
            <a:r>
              <a:rPr sz="900" b="1" dirty="0">
                <a:latin typeface="Segoe UI Semibold"/>
                <a:cs typeface="Segoe UI Semibold"/>
              </a:rPr>
              <a:t>and</a:t>
            </a:r>
            <a:r>
              <a:rPr sz="900" b="1" spc="-65" dirty="0">
                <a:latin typeface="Segoe UI Semibold"/>
                <a:cs typeface="Segoe UI Semibold"/>
              </a:rPr>
              <a:t> </a:t>
            </a:r>
            <a:r>
              <a:rPr sz="900" b="1" spc="-5" dirty="0">
                <a:latin typeface="Segoe UI Semibold"/>
                <a:cs typeface="Segoe UI Semibold"/>
              </a:rPr>
              <a:t>media  (unstructured)</a:t>
            </a:r>
            <a:endParaRPr sz="900">
              <a:latin typeface="Segoe UI Semibold"/>
              <a:cs typeface="Segoe UI Semibold"/>
            </a:endParaRPr>
          </a:p>
        </p:txBody>
      </p:sp>
      <p:sp>
        <p:nvSpPr>
          <p:cNvPr id="102" name="object 102"/>
          <p:cNvSpPr/>
          <p:nvPr/>
        </p:nvSpPr>
        <p:spPr>
          <a:xfrm>
            <a:off x="257556" y="3470147"/>
            <a:ext cx="277368" cy="277368"/>
          </a:xfrm>
          <a:prstGeom prst="rect">
            <a:avLst/>
          </a:prstGeom>
          <a:blipFill>
            <a:blip r:embed="rId21" cstate="print"/>
            <a:stretch>
              <a:fillRect/>
            </a:stretch>
          </a:blipFill>
        </p:spPr>
        <p:txBody>
          <a:bodyPr wrap="square" lIns="0" tIns="0" rIns="0" bIns="0" rtlCol="0"/>
          <a:lstStyle/>
          <a:p>
            <a:endParaRPr/>
          </a:p>
        </p:txBody>
      </p:sp>
      <p:sp>
        <p:nvSpPr>
          <p:cNvPr id="103" name="object 103"/>
          <p:cNvSpPr/>
          <p:nvPr/>
        </p:nvSpPr>
        <p:spPr>
          <a:xfrm>
            <a:off x="1101852" y="3450335"/>
            <a:ext cx="318516" cy="316991"/>
          </a:xfrm>
          <a:prstGeom prst="rect">
            <a:avLst/>
          </a:prstGeom>
          <a:blipFill>
            <a:blip r:embed="rId22" cstate="print"/>
            <a:stretch>
              <a:fillRect/>
            </a:stretch>
          </a:blipFill>
        </p:spPr>
        <p:txBody>
          <a:bodyPr wrap="square" lIns="0" tIns="0" rIns="0" bIns="0" rtlCol="0"/>
          <a:lstStyle/>
          <a:p>
            <a:endParaRPr/>
          </a:p>
        </p:txBody>
      </p:sp>
      <p:sp>
        <p:nvSpPr>
          <p:cNvPr id="104" name="object 104"/>
          <p:cNvSpPr/>
          <p:nvPr/>
        </p:nvSpPr>
        <p:spPr>
          <a:xfrm>
            <a:off x="696468" y="3461003"/>
            <a:ext cx="262128" cy="298704"/>
          </a:xfrm>
          <a:prstGeom prst="rect">
            <a:avLst/>
          </a:prstGeom>
          <a:blipFill>
            <a:blip r:embed="rId23" cstate="print"/>
            <a:stretch>
              <a:fillRect/>
            </a:stretch>
          </a:blipFill>
        </p:spPr>
        <p:txBody>
          <a:bodyPr wrap="square" lIns="0" tIns="0" rIns="0" bIns="0" rtlCol="0"/>
          <a:lstStyle/>
          <a:p>
            <a:endParaRPr/>
          </a:p>
        </p:txBody>
      </p:sp>
      <p:sp>
        <p:nvSpPr>
          <p:cNvPr id="105" name="object 105"/>
          <p:cNvSpPr txBox="1"/>
          <p:nvPr/>
        </p:nvSpPr>
        <p:spPr>
          <a:xfrm>
            <a:off x="282956" y="5345048"/>
            <a:ext cx="1172210" cy="300355"/>
          </a:xfrm>
          <a:prstGeom prst="rect">
            <a:avLst/>
          </a:prstGeom>
        </p:spPr>
        <p:txBody>
          <a:bodyPr vert="horz" wrap="square" lIns="0" tIns="12700" rIns="0" bIns="0" rtlCol="0">
            <a:spAutoFit/>
          </a:bodyPr>
          <a:lstStyle/>
          <a:p>
            <a:pPr marL="280670" marR="5080" indent="-268605">
              <a:lnSpc>
                <a:spcPct val="100000"/>
              </a:lnSpc>
              <a:spcBef>
                <a:spcPts val="100"/>
              </a:spcBef>
            </a:pPr>
            <a:r>
              <a:rPr sz="900" b="1" spc="-5" dirty="0">
                <a:latin typeface="Segoe UI Semibold"/>
                <a:cs typeface="Segoe UI Semibold"/>
              </a:rPr>
              <a:t>Business/custom apps  (structured)</a:t>
            </a:r>
            <a:endParaRPr sz="900">
              <a:latin typeface="Segoe UI Semibold"/>
              <a:cs typeface="Segoe UI Semibold"/>
            </a:endParaRPr>
          </a:p>
        </p:txBody>
      </p:sp>
      <p:sp>
        <p:nvSpPr>
          <p:cNvPr id="106" name="object 106"/>
          <p:cNvSpPr/>
          <p:nvPr/>
        </p:nvSpPr>
        <p:spPr>
          <a:xfrm>
            <a:off x="1185672" y="5299709"/>
            <a:ext cx="279400" cy="0"/>
          </a:xfrm>
          <a:custGeom>
            <a:avLst/>
            <a:gdLst/>
            <a:ahLst/>
            <a:cxnLst/>
            <a:rect l="l" t="t" r="r" b="b"/>
            <a:pathLst>
              <a:path w="279400">
                <a:moveTo>
                  <a:pt x="0" y="0"/>
                </a:moveTo>
                <a:lnTo>
                  <a:pt x="278891" y="0"/>
                </a:lnTo>
              </a:path>
            </a:pathLst>
          </a:custGeom>
          <a:ln w="7619">
            <a:solidFill>
              <a:srgbClr val="CACACA"/>
            </a:solidFill>
          </a:ln>
        </p:spPr>
        <p:txBody>
          <a:bodyPr wrap="square" lIns="0" tIns="0" rIns="0" bIns="0" rtlCol="0"/>
          <a:lstStyle/>
          <a:p>
            <a:endParaRPr/>
          </a:p>
        </p:txBody>
      </p:sp>
      <p:sp>
        <p:nvSpPr>
          <p:cNvPr id="107" name="object 107"/>
          <p:cNvSpPr/>
          <p:nvPr/>
        </p:nvSpPr>
        <p:spPr>
          <a:xfrm>
            <a:off x="1205483" y="5140452"/>
            <a:ext cx="239395" cy="155575"/>
          </a:xfrm>
          <a:custGeom>
            <a:avLst/>
            <a:gdLst/>
            <a:ahLst/>
            <a:cxnLst/>
            <a:rect l="l" t="t" r="r" b="b"/>
            <a:pathLst>
              <a:path w="239394" h="155575">
                <a:moveTo>
                  <a:pt x="234950" y="0"/>
                </a:moveTo>
                <a:lnTo>
                  <a:pt x="4254" y="0"/>
                </a:lnTo>
                <a:lnTo>
                  <a:pt x="0" y="4318"/>
                </a:lnTo>
                <a:lnTo>
                  <a:pt x="0" y="155448"/>
                </a:lnTo>
                <a:lnTo>
                  <a:pt x="239268" y="155448"/>
                </a:lnTo>
                <a:lnTo>
                  <a:pt x="239268" y="4318"/>
                </a:lnTo>
                <a:lnTo>
                  <a:pt x="234950" y="0"/>
                </a:lnTo>
                <a:close/>
              </a:path>
            </a:pathLst>
          </a:custGeom>
          <a:solidFill>
            <a:srgbClr val="B3B4B5"/>
          </a:solidFill>
        </p:spPr>
        <p:txBody>
          <a:bodyPr wrap="square" lIns="0" tIns="0" rIns="0" bIns="0" rtlCol="0"/>
          <a:lstStyle/>
          <a:p>
            <a:endParaRPr/>
          </a:p>
        </p:txBody>
      </p:sp>
      <p:sp>
        <p:nvSpPr>
          <p:cNvPr id="108" name="object 108"/>
          <p:cNvSpPr/>
          <p:nvPr/>
        </p:nvSpPr>
        <p:spPr>
          <a:xfrm>
            <a:off x="1303019" y="5295900"/>
            <a:ext cx="44450" cy="5080"/>
          </a:xfrm>
          <a:custGeom>
            <a:avLst/>
            <a:gdLst/>
            <a:ahLst/>
            <a:cxnLst/>
            <a:rect l="l" t="t" r="r" b="b"/>
            <a:pathLst>
              <a:path w="44450" h="5079">
                <a:moveTo>
                  <a:pt x="44196" y="0"/>
                </a:moveTo>
                <a:lnTo>
                  <a:pt x="0" y="0"/>
                </a:lnTo>
                <a:lnTo>
                  <a:pt x="0" y="3556"/>
                </a:lnTo>
                <a:lnTo>
                  <a:pt x="1016" y="4571"/>
                </a:lnTo>
                <a:lnTo>
                  <a:pt x="43180" y="4571"/>
                </a:lnTo>
                <a:lnTo>
                  <a:pt x="44196" y="3556"/>
                </a:lnTo>
                <a:lnTo>
                  <a:pt x="44196" y="0"/>
                </a:lnTo>
                <a:close/>
              </a:path>
            </a:pathLst>
          </a:custGeom>
          <a:solidFill>
            <a:srgbClr val="FFFFFF"/>
          </a:solidFill>
        </p:spPr>
        <p:txBody>
          <a:bodyPr wrap="square" lIns="0" tIns="0" rIns="0" bIns="0" rtlCol="0"/>
          <a:lstStyle/>
          <a:p>
            <a:endParaRPr/>
          </a:p>
        </p:txBody>
      </p:sp>
      <p:sp>
        <p:nvSpPr>
          <p:cNvPr id="109" name="object 109"/>
          <p:cNvSpPr/>
          <p:nvPr/>
        </p:nvSpPr>
        <p:spPr>
          <a:xfrm>
            <a:off x="1187196" y="5307326"/>
            <a:ext cx="276225" cy="0"/>
          </a:xfrm>
          <a:custGeom>
            <a:avLst/>
            <a:gdLst/>
            <a:ahLst/>
            <a:cxnLst/>
            <a:rect l="l" t="t" r="r" b="b"/>
            <a:pathLst>
              <a:path w="276225">
                <a:moveTo>
                  <a:pt x="0" y="0"/>
                </a:moveTo>
                <a:lnTo>
                  <a:pt x="275844" y="0"/>
                </a:lnTo>
              </a:path>
            </a:pathLst>
          </a:custGeom>
          <a:ln w="7611">
            <a:solidFill>
              <a:srgbClr val="000000"/>
            </a:solidFill>
          </a:ln>
        </p:spPr>
        <p:txBody>
          <a:bodyPr wrap="square" lIns="0" tIns="0" rIns="0" bIns="0" rtlCol="0"/>
          <a:lstStyle/>
          <a:p>
            <a:endParaRPr/>
          </a:p>
        </p:txBody>
      </p:sp>
      <p:sp>
        <p:nvSpPr>
          <p:cNvPr id="110" name="object 110"/>
          <p:cNvSpPr/>
          <p:nvPr/>
        </p:nvSpPr>
        <p:spPr>
          <a:xfrm>
            <a:off x="1216152" y="5149596"/>
            <a:ext cx="214884" cy="135636"/>
          </a:xfrm>
          <a:prstGeom prst="rect">
            <a:avLst/>
          </a:prstGeom>
          <a:blipFill>
            <a:blip r:embed="rId24" cstate="print"/>
            <a:stretch>
              <a:fillRect/>
            </a:stretch>
          </a:blipFill>
        </p:spPr>
        <p:txBody>
          <a:bodyPr wrap="square" lIns="0" tIns="0" rIns="0" bIns="0" rtlCol="0"/>
          <a:lstStyle/>
          <a:p>
            <a:endParaRPr/>
          </a:p>
        </p:txBody>
      </p:sp>
      <p:sp>
        <p:nvSpPr>
          <p:cNvPr id="111" name="object 111"/>
          <p:cNvSpPr/>
          <p:nvPr/>
        </p:nvSpPr>
        <p:spPr>
          <a:xfrm>
            <a:off x="1295400" y="4905755"/>
            <a:ext cx="146303" cy="220980"/>
          </a:xfrm>
          <a:prstGeom prst="rect">
            <a:avLst/>
          </a:prstGeom>
          <a:blipFill>
            <a:blip r:embed="rId25" cstate="print"/>
            <a:stretch>
              <a:fillRect/>
            </a:stretch>
          </a:blipFill>
        </p:spPr>
        <p:txBody>
          <a:bodyPr wrap="square" lIns="0" tIns="0" rIns="0" bIns="0" rtlCol="0"/>
          <a:lstStyle/>
          <a:p>
            <a:endParaRPr/>
          </a:p>
        </p:txBody>
      </p:sp>
      <p:sp>
        <p:nvSpPr>
          <p:cNvPr id="112" name="object 112"/>
          <p:cNvSpPr/>
          <p:nvPr/>
        </p:nvSpPr>
        <p:spPr>
          <a:xfrm>
            <a:off x="1085088" y="4937759"/>
            <a:ext cx="180340" cy="169545"/>
          </a:xfrm>
          <a:custGeom>
            <a:avLst/>
            <a:gdLst/>
            <a:ahLst/>
            <a:cxnLst/>
            <a:rect l="l" t="t" r="r" b="b"/>
            <a:pathLst>
              <a:path w="180340" h="169545">
                <a:moveTo>
                  <a:pt x="0" y="169163"/>
                </a:moveTo>
                <a:lnTo>
                  <a:pt x="179831" y="169163"/>
                </a:lnTo>
                <a:lnTo>
                  <a:pt x="179831" y="0"/>
                </a:lnTo>
                <a:lnTo>
                  <a:pt x="0" y="0"/>
                </a:lnTo>
                <a:lnTo>
                  <a:pt x="0" y="169163"/>
                </a:lnTo>
                <a:close/>
              </a:path>
            </a:pathLst>
          </a:custGeom>
          <a:solidFill>
            <a:srgbClr val="F1F1F1"/>
          </a:solidFill>
        </p:spPr>
        <p:txBody>
          <a:bodyPr wrap="square" lIns="0" tIns="0" rIns="0" bIns="0" rtlCol="0"/>
          <a:lstStyle/>
          <a:p>
            <a:endParaRPr/>
          </a:p>
        </p:txBody>
      </p:sp>
      <p:sp>
        <p:nvSpPr>
          <p:cNvPr id="113" name="object 113"/>
          <p:cNvSpPr/>
          <p:nvPr/>
        </p:nvSpPr>
        <p:spPr>
          <a:xfrm>
            <a:off x="989075" y="4937759"/>
            <a:ext cx="276225" cy="0"/>
          </a:xfrm>
          <a:custGeom>
            <a:avLst/>
            <a:gdLst/>
            <a:ahLst/>
            <a:cxnLst/>
            <a:rect l="l" t="t" r="r" b="b"/>
            <a:pathLst>
              <a:path w="276225">
                <a:moveTo>
                  <a:pt x="0" y="0"/>
                </a:moveTo>
                <a:lnTo>
                  <a:pt x="275844" y="0"/>
                </a:lnTo>
              </a:path>
            </a:pathLst>
          </a:custGeom>
          <a:ln w="45719">
            <a:solidFill>
              <a:srgbClr val="58B4D9"/>
            </a:solidFill>
          </a:ln>
        </p:spPr>
        <p:txBody>
          <a:bodyPr wrap="square" lIns="0" tIns="0" rIns="0" bIns="0" rtlCol="0"/>
          <a:lstStyle/>
          <a:p>
            <a:endParaRPr/>
          </a:p>
        </p:txBody>
      </p:sp>
      <p:sp>
        <p:nvSpPr>
          <p:cNvPr id="114" name="object 114"/>
          <p:cNvSpPr/>
          <p:nvPr/>
        </p:nvSpPr>
        <p:spPr>
          <a:xfrm>
            <a:off x="989075" y="4998720"/>
            <a:ext cx="96520" cy="0"/>
          </a:xfrm>
          <a:custGeom>
            <a:avLst/>
            <a:gdLst/>
            <a:ahLst/>
            <a:cxnLst/>
            <a:rect l="l" t="t" r="r" b="b"/>
            <a:pathLst>
              <a:path w="96519">
                <a:moveTo>
                  <a:pt x="0" y="0"/>
                </a:moveTo>
                <a:lnTo>
                  <a:pt x="96012" y="0"/>
                </a:lnTo>
              </a:path>
            </a:pathLst>
          </a:custGeom>
          <a:ln w="24383">
            <a:solidFill>
              <a:srgbClr val="1C8AAC"/>
            </a:solidFill>
          </a:ln>
        </p:spPr>
        <p:txBody>
          <a:bodyPr wrap="square" lIns="0" tIns="0" rIns="0" bIns="0" rtlCol="0"/>
          <a:lstStyle/>
          <a:p>
            <a:endParaRPr/>
          </a:p>
        </p:txBody>
      </p:sp>
      <p:sp>
        <p:nvSpPr>
          <p:cNvPr id="115" name="object 115"/>
          <p:cNvSpPr/>
          <p:nvPr/>
        </p:nvSpPr>
        <p:spPr>
          <a:xfrm>
            <a:off x="1100327" y="4991100"/>
            <a:ext cx="131445" cy="0"/>
          </a:xfrm>
          <a:custGeom>
            <a:avLst/>
            <a:gdLst/>
            <a:ahLst/>
            <a:cxnLst/>
            <a:rect l="l" t="t" r="r" b="b"/>
            <a:pathLst>
              <a:path w="131444">
                <a:moveTo>
                  <a:pt x="0" y="0"/>
                </a:moveTo>
                <a:lnTo>
                  <a:pt x="131063" y="0"/>
                </a:lnTo>
              </a:path>
            </a:pathLst>
          </a:custGeom>
          <a:ln w="9144">
            <a:solidFill>
              <a:srgbClr val="B1B1B1"/>
            </a:solidFill>
          </a:ln>
        </p:spPr>
        <p:txBody>
          <a:bodyPr wrap="square" lIns="0" tIns="0" rIns="0" bIns="0" rtlCol="0"/>
          <a:lstStyle/>
          <a:p>
            <a:endParaRPr/>
          </a:p>
        </p:txBody>
      </p:sp>
      <p:sp>
        <p:nvSpPr>
          <p:cNvPr id="116" name="object 116"/>
          <p:cNvSpPr/>
          <p:nvPr/>
        </p:nvSpPr>
        <p:spPr>
          <a:xfrm>
            <a:off x="1100327" y="5020055"/>
            <a:ext cx="131445" cy="0"/>
          </a:xfrm>
          <a:custGeom>
            <a:avLst/>
            <a:gdLst/>
            <a:ahLst/>
            <a:cxnLst/>
            <a:rect l="l" t="t" r="r" b="b"/>
            <a:pathLst>
              <a:path w="131444">
                <a:moveTo>
                  <a:pt x="0" y="0"/>
                </a:moveTo>
                <a:lnTo>
                  <a:pt x="131063" y="0"/>
                </a:lnTo>
              </a:path>
            </a:pathLst>
          </a:custGeom>
          <a:ln w="9143">
            <a:solidFill>
              <a:srgbClr val="B1B1B1"/>
            </a:solidFill>
          </a:ln>
        </p:spPr>
        <p:txBody>
          <a:bodyPr wrap="square" lIns="0" tIns="0" rIns="0" bIns="0" rtlCol="0"/>
          <a:lstStyle/>
          <a:p>
            <a:endParaRPr/>
          </a:p>
        </p:txBody>
      </p:sp>
      <p:sp>
        <p:nvSpPr>
          <p:cNvPr id="117" name="object 117"/>
          <p:cNvSpPr/>
          <p:nvPr/>
        </p:nvSpPr>
        <p:spPr>
          <a:xfrm>
            <a:off x="1100327" y="5052059"/>
            <a:ext cx="91440" cy="0"/>
          </a:xfrm>
          <a:custGeom>
            <a:avLst/>
            <a:gdLst/>
            <a:ahLst/>
            <a:cxnLst/>
            <a:rect l="l" t="t" r="r" b="b"/>
            <a:pathLst>
              <a:path w="91440">
                <a:moveTo>
                  <a:pt x="0" y="0"/>
                </a:moveTo>
                <a:lnTo>
                  <a:pt x="91440" y="0"/>
                </a:lnTo>
              </a:path>
            </a:pathLst>
          </a:custGeom>
          <a:ln w="9143">
            <a:solidFill>
              <a:srgbClr val="B1B1B1"/>
            </a:solidFill>
          </a:ln>
        </p:spPr>
        <p:txBody>
          <a:bodyPr wrap="square" lIns="0" tIns="0" rIns="0" bIns="0" rtlCol="0"/>
          <a:lstStyle/>
          <a:p>
            <a:endParaRPr/>
          </a:p>
        </p:txBody>
      </p:sp>
      <p:sp>
        <p:nvSpPr>
          <p:cNvPr id="118" name="object 118"/>
          <p:cNvSpPr/>
          <p:nvPr/>
        </p:nvSpPr>
        <p:spPr>
          <a:xfrm>
            <a:off x="981455" y="4910328"/>
            <a:ext cx="295910" cy="215265"/>
          </a:xfrm>
          <a:custGeom>
            <a:avLst/>
            <a:gdLst/>
            <a:ahLst/>
            <a:cxnLst/>
            <a:rect l="l" t="t" r="r" b="b"/>
            <a:pathLst>
              <a:path w="295909" h="215264">
                <a:moveTo>
                  <a:pt x="277418" y="0"/>
                </a:moveTo>
                <a:lnTo>
                  <a:pt x="18237" y="0"/>
                </a:lnTo>
                <a:lnTo>
                  <a:pt x="11138" y="1428"/>
                </a:lnTo>
                <a:lnTo>
                  <a:pt x="5341" y="5334"/>
                </a:lnTo>
                <a:lnTo>
                  <a:pt x="1433" y="11144"/>
                </a:lnTo>
                <a:lnTo>
                  <a:pt x="0" y="18288"/>
                </a:lnTo>
                <a:lnTo>
                  <a:pt x="0" y="196596"/>
                </a:lnTo>
                <a:lnTo>
                  <a:pt x="1433" y="203739"/>
                </a:lnTo>
                <a:lnTo>
                  <a:pt x="5341" y="209550"/>
                </a:lnTo>
                <a:lnTo>
                  <a:pt x="11138" y="213455"/>
                </a:lnTo>
                <a:lnTo>
                  <a:pt x="18237" y="214884"/>
                </a:lnTo>
                <a:lnTo>
                  <a:pt x="277418" y="214884"/>
                </a:lnTo>
                <a:lnTo>
                  <a:pt x="284517" y="213455"/>
                </a:lnTo>
                <a:lnTo>
                  <a:pt x="290314" y="209550"/>
                </a:lnTo>
                <a:lnTo>
                  <a:pt x="294222" y="203739"/>
                </a:lnTo>
                <a:lnTo>
                  <a:pt x="295656" y="196596"/>
                </a:lnTo>
                <a:lnTo>
                  <a:pt x="295656" y="190627"/>
                </a:lnTo>
                <a:lnTo>
                  <a:pt x="23355" y="190627"/>
                </a:lnTo>
                <a:lnTo>
                  <a:pt x="23355" y="20574"/>
                </a:lnTo>
                <a:lnTo>
                  <a:pt x="295656" y="20574"/>
                </a:lnTo>
                <a:lnTo>
                  <a:pt x="295656" y="18288"/>
                </a:lnTo>
                <a:lnTo>
                  <a:pt x="294222" y="11144"/>
                </a:lnTo>
                <a:lnTo>
                  <a:pt x="290314" y="5334"/>
                </a:lnTo>
                <a:lnTo>
                  <a:pt x="284517" y="1428"/>
                </a:lnTo>
                <a:lnTo>
                  <a:pt x="277418" y="0"/>
                </a:lnTo>
                <a:close/>
              </a:path>
              <a:path w="295909" h="215264">
                <a:moveTo>
                  <a:pt x="295656" y="20574"/>
                </a:moveTo>
                <a:lnTo>
                  <a:pt x="272300" y="20574"/>
                </a:lnTo>
                <a:lnTo>
                  <a:pt x="272300" y="190627"/>
                </a:lnTo>
                <a:lnTo>
                  <a:pt x="295656" y="190627"/>
                </a:lnTo>
                <a:lnTo>
                  <a:pt x="295656" y="20574"/>
                </a:lnTo>
                <a:close/>
              </a:path>
            </a:pathLst>
          </a:custGeom>
          <a:solidFill>
            <a:srgbClr val="B3B4B5"/>
          </a:solidFill>
        </p:spPr>
        <p:txBody>
          <a:bodyPr wrap="square" lIns="0" tIns="0" rIns="0" bIns="0" rtlCol="0"/>
          <a:lstStyle/>
          <a:p>
            <a:endParaRPr/>
          </a:p>
        </p:txBody>
      </p:sp>
      <p:sp>
        <p:nvSpPr>
          <p:cNvPr id="119" name="object 119"/>
          <p:cNvSpPr/>
          <p:nvPr/>
        </p:nvSpPr>
        <p:spPr>
          <a:xfrm>
            <a:off x="987552" y="5148071"/>
            <a:ext cx="181356" cy="164591"/>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425195" y="4901184"/>
            <a:ext cx="446531" cy="413004"/>
          </a:xfrm>
          <a:prstGeom prst="rect">
            <a:avLst/>
          </a:prstGeom>
          <a:blipFill>
            <a:blip r:embed="rId27" cstate="print"/>
            <a:stretch>
              <a:fillRect/>
            </a:stretch>
          </a:blipFill>
        </p:spPr>
        <p:txBody>
          <a:bodyPr wrap="square" lIns="0" tIns="0" rIns="0" bIns="0" rtlCol="0"/>
          <a:lstStyle/>
          <a:p>
            <a:endParaRPr/>
          </a:p>
        </p:txBody>
      </p:sp>
      <p:sp>
        <p:nvSpPr>
          <p:cNvPr id="121" name="object 121"/>
          <p:cNvSpPr/>
          <p:nvPr/>
        </p:nvSpPr>
        <p:spPr>
          <a:xfrm>
            <a:off x="8048243" y="3587496"/>
            <a:ext cx="539496" cy="539495"/>
          </a:xfrm>
          <a:prstGeom prst="rect">
            <a:avLst/>
          </a:prstGeom>
          <a:blipFill>
            <a:blip r:embed="rId28" cstate="print"/>
            <a:stretch>
              <a:fillRect/>
            </a:stretch>
          </a:blipFill>
        </p:spPr>
        <p:txBody>
          <a:bodyPr wrap="square" lIns="0" tIns="0" rIns="0" bIns="0" rtlCol="0"/>
          <a:lstStyle/>
          <a:p>
            <a:endParaRPr/>
          </a:p>
        </p:txBody>
      </p:sp>
      <p:sp>
        <p:nvSpPr>
          <p:cNvPr id="122" name="object 122"/>
          <p:cNvSpPr/>
          <p:nvPr/>
        </p:nvSpPr>
        <p:spPr>
          <a:xfrm>
            <a:off x="6961631" y="2199132"/>
            <a:ext cx="484631" cy="446532"/>
          </a:xfrm>
          <a:prstGeom prst="rect">
            <a:avLst/>
          </a:prstGeom>
          <a:blipFill>
            <a:blip r:embed="rId29" cstate="print"/>
            <a:stretch>
              <a:fillRect/>
            </a:stretch>
          </a:blipFill>
        </p:spPr>
        <p:txBody>
          <a:bodyPr wrap="square" lIns="0" tIns="0" rIns="0" bIns="0" rtlCol="0"/>
          <a:lstStyle/>
          <a:p>
            <a:endParaRPr/>
          </a:p>
        </p:txBody>
      </p:sp>
      <p:sp>
        <p:nvSpPr>
          <p:cNvPr id="123" name="object 123"/>
          <p:cNvSpPr/>
          <p:nvPr/>
        </p:nvSpPr>
        <p:spPr>
          <a:xfrm>
            <a:off x="7805928" y="2165604"/>
            <a:ext cx="493775" cy="495300"/>
          </a:xfrm>
          <a:prstGeom prst="rect">
            <a:avLst/>
          </a:prstGeom>
          <a:blipFill>
            <a:blip r:embed="rId30" cstate="print"/>
            <a:stretch>
              <a:fillRect/>
            </a:stretch>
          </a:blipFill>
        </p:spPr>
        <p:txBody>
          <a:bodyPr wrap="square" lIns="0" tIns="0" rIns="0" bIns="0" rtlCol="0"/>
          <a:lstStyle/>
          <a:p>
            <a:endParaRPr/>
          </a:p>
        </p:txBody>
      </p:sp>
      <p:sp>
        <p:nvSpPr>
          <p:cNvPr id="124" name="object 124"/>
          <p:cNvSpPr/>
          <p:nvPr/>
        </p:nvSpPr>
        <p:spPr>
          <a:xfrm>
            <a:off x="2772155" y="3660647"/>
            <a:ext cx="475488" cy="475488"/>
          </a:xfrm>
          <a:prstGeom prst="rect">
            <a:avLst/>
          </a:prstGeom>
          <a:blipFill>
            <a:blip r:embed="rId31" cstate="print"/>
            <a:stretch>
              <a:fillRect/>
            </a:stretch>
          </a:blipFill>
        </p:spPr>
        <p:txBody>
          <a:bodyPr wrap="square" lIns="0" tIns="0" rIns="0" bIns="0" rtlCol="0"/>
          <a:lstStyle/>
          <a:p>
            <a:endParaRPr/>
          </a:p>
        </p:txBody>
      </p:sp>
      <p:sp>
        <p:nvSpPr>
          <p:cNvPr id="125" name="object 125"/>
          <p:cNvSpPr txBox="1"/>
          <p:nvPr/>
        </p:nvSpPr>
        <p:spPr>
          <a:xfrm>
            <a:off x="10937240" y="2766440"/>
            <a:ext cx="66929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Segoe UI Semibold"/>
                <a:cs typeface="Segoe UI Semibold"/>
              </a:rPr>
              <a:t>Applications</a:t>
            </a:r>
            <a:endParaRPr sz="900">
              <a:latin typeface="Segoe UI Semibold"/>
              <a:cs typeface="Segoe UI Semibold"/>
            </a:endParaRPr>
          </a:p>
        </p:txBody>
      </p:sp>
      <p:sp>
        <p:nvSpPr>
          <p:cNvPr id="126" name="object 126"/>
          <p:cNvSpPr/>
          <p:nvPr/>
        </p:nvSpPr>
        <p:spPr>
          <a:xfrm>
            <a:off x="10916411" y="4767071"/>
            <a:ext cx="550164" cy="550163"/>
          </a:xfrm>
          <a:prstGeom prst="rect">
            <a:avLst/>
          </a:prstGeom>
          <a:blipFill>
            <a:blip r:embed="rId32" cstate="print"/>
            <a:stretch>
              <a:fillRect/>
            </a:stretch>
          </a:blipFill>
        </p:spPr>
        <p:txBody>
          <a:bodyPr wrap="square" lIns="0" tIns="0" rIns="0" bIns="0" rtlCol="0"/>
          <a:lstStyle/>
          <a:p>
            <a:endParaRPr/>
          </a:p>
        </p:txBody>
      </p:sp>
      <p:sp>
        <p:nvSpPr>
          <p:cNvPr id="127" name="object 127"/>
          <p:cNvSpPr/>
          <p:nvPr/>
        </p:nvSpPr>
        <p:spPr>
          <a:xfrm>
            <a:off x="10867643" y="2007107"/>
            <a:ext cx="626364" cy="626363"/>
          </a:xfrm>
          <a:prstGeom prst="rect">
            <a:avLst/>
          </a:prstGeom>
          <a:blipFill>
            <a:blip r:embed="rId33" cstate="print"/>
            <a:stretch>
              <a:fillRect/>
            </a:stretch>
          </a:blipFill>
        </p:spPr>
        <p:txBody>
          <a:bodyPr wrap="square" lIns="0" tIns="0" rIns="0" bIns="0" rtlCol="0"/>
          <a:lstStyle/>
          <a:p>
            <a:endParaRPr/>
          </a:p>
        </p:txBody>
      </p:sp>
      <p:sp>
        <p:nvSpPr>
          <p:cNvPr id="128" name="object 128"/>
          <p:cNvSpPr txBox="1"/>
          <p:nvPr/>
        </p:nvSpPr>
        <p:spPr>
          <a:xfrm>
            <a:off x="10871961" y="5252465"/>
            <a:ext cx="640715" cy="445134"/>
          </a:xfrm>
          <a:prstGeom prst="rect">
            <a:avLst/>
          </a:prstGeom>
        </p:spPr>
        <p:txBody>
          <a:bodyPr vert="horz" wrap="square" lIns="0" tIns="12700" rIns="0" bIns="0" rtlCol="0">
            <a:spAutoFit/>
          </a:bodyPr>
          <a:lstStyle/>
          <a:p>
            <a:pPr marL="12700" marR="5080" indent="78740">
              <a:lnSpc>
                <a:spcPct val="152900"/>
              </a:lnSpc>
              <a:spcBef>
                <a:spcPts val="100"/>
              </a:spcBef>
            </a:pPr>
            <a:r>
              <a:rPr sz="900" b="1" spc="-5" dirty="0">
                <a:latin typeface="Segoe UI Semibold"/>
                <a:cs typeface="Segoe UI Semibold"/>
              </a:rPr>
              <a:t>Power BI  </a:t>
            </a:r>
            <a:r>
              <a:rPr sz="900" b="1" dirty="0">
                <a:latin typeface="Segoe UI Semibold"/>
                <a:cs typeface="Segoe UI Semibold"/>
              </a:rPr>
              <a:t>Da</a:t>
            </a:r>
            <a:r>
              <a:rPr sz="900" b="1" spc="-10" dirty="0">
                <a:latin typeface="Segoe UI Semibold"/>
                <a:cs typeface="Segoe UI Semibold"/>
              </a:rPr>
              <a:t>s</a:t>
            </a:r>
            <a:r>
              <a:rPr sz="900" b="1" dirty="0">
                <a:latin typeface="Segoe UI Semibold"/>
                <a:cs typeface="Segoe UI Semibold"/>
              </a:rPr>
              <a:t>hboards</a:t>
            </a:r>
            <a:endParaRPr sz="900">
              <a:latin typeface="Segoe UI Semibold"/>
              <a:cs typeface="Segoe UI Semibold"/>
            </a:endParaRPr>
          </a:p>
        </p:txBody>
      </p:sp>
      <p:sp>
        <p:nvSpPr>
          <p:cNvPr id="129" name="object 129"/>
          <p:cNvSpPr/>
          <p:nvPr/>
        </p:nvSpPr>
        <p:spPr>
          <a:xfrm>
            <a:off x="5847588" y="3560064"/>
            <a:ext cx="470915" cy="470916"/>
          </a:xfrm>
          <a:prstGeom prst="rect">
            <a:avLst/>
          </a:prstGeom>
          <a:blipFill>
            <a:blip r:embed="rId34" cstate="print"/>
            <a:stretch>
              <a:fillRect/>
            </a:stretch>
          </a:blipFill>
        </p:spPr>
        <p:txBody>
          <a:bodyPr wrap="square" lIns="0" tIns="0" rIns="0" bIns="0" rtlCol="0"/>
          <a:lstStyle/>
          <a:p>
            <a:endParaRPr/>
          </a:p>
        </p:txBody>
      </p:sp>
      <p:sp>
        <p:nvSpPr>
          <p:cNvPr id="130" name="object 130"/>
          <p:cNvSpPr/>
          <p:nvPr/>
        </p:nvSpPr>
        <p:spPr>
          <a:xfrm>
            <a:off x="6155435" y="3742944"/>
            <a:ext cx="307848" cy="307848"/>
          </a:xfrm>
          <a:prstGeom prst="rect">
            <a:avLst/>
          </a:prstGeom>
          <a:blipFill>
            <a:blip r:embed="rId35" cstate="print"/>
            <a:stretch>
              <a:fillRect/>
            </a:stretch>
          </a:blipFill>
        </p:spPr>
        <p:txBody>
          <a:bodyPr wrap="square" lIns="0" tIns="0" rIns="0" bIns="0" rtlCol="0"/>
          <a:lstStyle/>
          <a:p>
            <a:endParaRPr/>
          </a:p>
        </p:txBody>
      </p:sp>
      <p:sp>
        <p:nvSpPr>
          <p:cNvPr id="131" name="object 131"/>
          <p:cNvSpPr/>
          <p:nvPr/>
        </p:nvSpPr>
        <p:spPr>
          <a:xfrm>
            <a:off x="7092695" y="5055108"/>
            <a:ext cx="425196" cy="425196"/>
          </a:xfrm>
          <a:prstGeom prst="rect">
            <a:avLst/>
          </a:prstGeom>
          <a:blipFill>
            <a:blip r:embed="rId36" cstate="print"/>
            <a:stretch>
              <a:fillRect/>
            </a:stretch>
          </a:blipFill>
        </p:spPr>
        <p:txBody>
          <a:bodyPr wrap="square" lIns="0" tIns="0" rIns="0" bIns="0" rtlCol="0"/>
          <a:lstStyle/>
          <a:p>
            <a:endParaRPr/>
          </a:p>
        </p:txBody>
      </p:sp>
      <p:sp>
        <p:nvSpPr>
          <p:cNvPr id="132" name="object 132"/>
          <p:cNvSpPr/>
          <p:nvPr/>
        </p:nvSpPr>
        <p:spPr>
          <a:xfrm>
            <a:off x="1556766" y="5373496"/>
            <a:ext cx="233553" cy="111506"/>
          </a:xfrm>
          <a:prstGeom prst="rect">
            <a:avLst/>
          </a:prstGeom>
          <a:blipFill>
            <a:blip r:embed="rId37" cstate="print"/>
            <a:stretch>
              <a:fillRect/>
            </a:stretch>
          </a:blipFill>
        </p:spPr>
        <p:txBody>
          <a:bodyPr wrap="square" lIns="0" tIns="0" rIns="0" bIns="0" rtlCol="0"/>
          <a:lstStyle/>
          <a:p>
            <a:endParaRPr/>
          </a:p>
        </p:txBody>
      </p:sp>
      <p:sp>
        <p:nvSpPr>
          <p:cNvPr id="133" name="object 133"/>
          <p:cNvSpPr/>
          <p:nvPr/>
        </p:nvSpPr>
        <p:spPr>
          <a:xfrm>
            <a:off x="2331720" y="2104644"/>
            <a:ext cx="524256" cy="571500"/>
          </a:xfrm>
          <a:prstGeom prst="rect">
            <a:avLst/>
          </a:prstGeom>
          <a:blipFill>
            <a:blip r:embed="rId38"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26" name="TextBox 25">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0" name="TextBox 29">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1" name="TextBox 30">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grpSp>
        <p:nvGrpSpPr>
          <p:cNvPr id="42" name="Group 41"/>
          <p:cNvGrpSpPr/>
          <p:nvPr/>
        </p:nvGrpSpPr>
        <p:grpSpPr>
          <a:xfrm>
            <a:off x="7145104" y="1830888"/>
            <a:ext cx="1574056" cy="837076"/>
            <a:chOff x="6367270" y="1773783"/>
            <a:chExt cx="1873778" cy="837076"/>
          </a:xfrm>
        </p:grpSpPr>
        <p:sp>
          <p:nvSpPr>
            <p:cNvPr id="43" name="Rectangle 42"/>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4" name="TextBox 43">
              <a:extLst>
                <a:ext uri="{FF2B5EF4-FFF2-40B4-BE49-F238E27FC236}">
                  <a16:creationId xmlns:a16="http://schemas.microsoft.com/office/drawing/2014/main" id="{10E9CC61-50B8-4171-9F3D-B46F908E6154}"/>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7"/>
            <a:chOff x="2891476" y="1574167"/>
            <a:chExt cx="6133937" cy="4588677"/>
          </a:xfrm>
        </p:grpSpPr>
        <p:grpSp>
          <p:nvGrpSpPr>
            <p:cNvPr id="16" name="Group 15"/>
            <p:cNvGrpSpPr/>
            <p:nvPr/>
          </p:nvGrpSpPr>
          <p:grpSpPr>
            <a:xfrm>
              <a:off x="2891476" y="1574167"/>
              <a:ext cx="5938994" cy="4588677"/>
              <a:chOff x="3490099" y="1445311"/>
              <a:chExt cx="4761932" cy="4778117"/>
            </a:xfrm>
          </p:grpSpPr>
          <p:grpSp>
            <p:nvGrpSpPr>
              <p:cNvPr id="15" name="Group 14"/>
              <p:cNvGrpSpPr/>
              <p:nvPr/>
            </p:nvGrpSpPr>
            <p:grpSpPr>
              <a:xfrm>
                <a:off x="5770364" y="1445311"/>
                <a:ext cx="201402" cy="4778117"/>
                <a:chOff x="5770364" y="1445311"/>
                <a:chExt cx="201402" cy="4778117"/>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6" y="1461495"/>
                  <a:ext cx="0" cy="4761933"/>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Tree>
    <p:extLst>
      <p:ext uri="{BB962C8B-B14F-4D97-AF65-F5344CB8AC3E}">
        <p14:creationId xmlns:p14="http://schemas.microsoft.com/office/powerpoint/2010/main" val="1951381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4641-07DD-9A4A-8B64-B7B3A9590CED}"/>
              </a:ext>
            </a:extLst>
          </p:cNvPr>
          <p:cNvSpPr>
            <a:spLocks noGrp="1"/>
          </p:cNvSpPr>
          <p:nvPr>
            <p:ph type="title"/>
          </p:nvPr>
        </p:nvSpPr>
        <p:spPr/>
        <p:txBody>
          <a:bodyPr/>
          <a:lstStyle/>
          <a:p>
            <a:r>
              <a:rPr lang="en-US"/>
              <a:t>Challenges</a:t>
            </a:r>
          </a:p>
        </p:txBody>
      </p:sp>
      <p:sp>
        <p:nvSpPr>
          <p:cNvPr id="5" name="TextBox 4">
            <a:extLst>
              <a:ext uri="{FF2B5EF4-FFF2-40B4-BE49-F238E27FC236}">
                <a16:creationId xmlns:a16="http://schemas.microsoft.com/office/drawing/2014/main" id="{6A6C0BCD-75D3-4D79-A0AF-023B62D83899}"/>
              </a:ext>
            </a:extLst>
          </p:cNvPr>
          <p:cNvSpPr txBox="1"/>
          <p:nvPr/>
        </p:nvSpPr>
        <p:spPr>
          <a:xfrm>
            <a:off x="1732772" y="1795624"/>
            <a:ext cx="3459024" cy="276999"/>
          </a:xfrm>
          <a:prstGeom prst="rect">
            <a:avLst/>
          </a:prstGeom>
          <a:noFill/>
        </p:spPr>
        <p:txBody>
          <a:bodyPr wrap="none" lIns="0" tIns="0" rIns="0" bIns="0" rtlCol="0">
            <a:spAutoFit/>
          </a:bodyPr>
          <a:lstStyle/>
          <a:p>
            <a:pPr defTabSz="932114" fontAlgn="base">
              <a:spcBef>
                <a:spcPct val="0"/>
              </a:spcBef>
              <a:defRPr/>
            </a:pPr>
            <a:r>
              <a:rPr lang="en-US" altLang="zh-CN" sz="1800">
                <a:latin typeface="Segoe UI" charset="0"/>
                <a:ea typeface="Segoe UI" charset="0"/>
                <a:cs typeface="Segoe UI" charset="0"/>
              </a:rPr>
              <a:t>Setup development environment</a:t>
            </a:r>
          </a:p>
        </p:txBody>
      </p:sp>
      <p:sp>
        <p:nvSpPr>
          <p:cNvPr id="6"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6A6C0BCD-75D3-4D79-A0AF-023B62D83899}"/>
              </a:ext>
            </a:extLst>
          </p:cNvPr>
          <p:cNvSpPr txBox="1"/>
          <p:nvPr/>
        </p:nvSpPr>
        <p:spPr>
          <a:xfrm>
            <a:off x="1732772" y="3489150"/>
            <a:ext cx="3604385" cy="276999"/>
          </a:xfrm>
          <a:prstGeom prst="rect">
            <a:avLst/>
          </a:prstGeom>
          <a:noFill/>
        </p:spPr>
        <p:txBody>
          <a:bodyPr wrap="none" lIns="0" tIns="0" rIns="0" bIns="0" rtlCol="0">
            <a:spAutoFit/>
          </a:bodyPr>
          <a:lstStyle/>
          <a:p>
            <a:r>
              <a:rPr lang="en-US" sz="1800">
                <a:latin typeface="Segoe UI" charset="0"/>
                <a:ea typeface="Segoe UI" charset="0"/>
                <a:cs typeface="Segoe UI" charset="0"/>
              </a:rPr>
              <a:t>Manage hardware &amp; infrastructure</a:t>
            </a:r>
          </a:p>
        </p:txBody>
      </p:sp>
      <p:sp>
        <p:nvSpPr>
          <p:cNvPr id="10"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3111311"/>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6A6C0BCD-75D3-4D79-A0AF-023B62D83899}"/>
              </a:ext>
            </a:extLst>
          </p:cNvPr>
          <p:cNvSpPr txBox="1"/>
          <p:nvPr/>
        </p:nvSpPr>
        <p:spPr>
          <a:xfrm>
            <a:off x="1732772" y="5117197"/>
            <a:ext cx="3604384" cy="276999"/>
          </a:xfrm>
          <a:prstGeom prst="rect">
            <a:avLst/>
          </a:prstGeom>
          <a:noFill/>
        </p:spPr>
        <p:txBody>
          <a:bodyPr wrap="square" lIns="0" tIns="0" rIns="0" bIns="0" rtlCol="0">
            <a:spAutoFit/>
          </a:bodyPr>
          <a:lstStyle/>
          <a:p>
            <a:r>
              <a:rPr lang="en-US" sz="1800"/>
              <a:t>Lack of flexibility</a:t>
            </a:r>
          </a:p>
        </p:txBody>
      </p:sp>
      <p:sp>
        <p:nvSpPr>
          <p:cNvPr id="12" name="Oval 11">
            <a:extLst>
              <a:ext uri="{FF2B5EF4-FFF2-40B4-BE49-F238E27FC236}">
                <a16:creationId xmlns:a16="http://schemas.microsoft.com/office/drawing/2014/main" id="{BD01BF5A-5952-4916-BAD1-8B62B1C800DB}"/>
              </a:ext>
            </a:extLst>
          </p:cNvPr>
          <p:cNvSpPr>
            <a:spLocks noChangeArrowheads="1"/>
          </p:cNvSpPr>
          <p:nvPr/>
        </p:nvSpPr>
        <p:spPr bwMode="auto">
          <a:xfrm>
            <a:off x="584200"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6A6C0BCD-75D3-4D79-A0AF-023B62D83899}"/>
              </a:ext>
            </a:extLst>
          </p:cNvPr>
          <p:cNvSpPr txBox="1"/>
          <p:nvPr/>
        </p:nvSpPr>
        <p:spPr>
          <a:xfrm>
            <a:off x="7865558" y="1795624"/>
            <a:ext cx="3741225" cy="276999"/>
          </a:xfrm>
          <a:prstGeom prst="rect">
            <a:avLst/>
          </a:prstGeom>
          <a:noFill/>
        </p:spPr>
        <p:txBody>
          <a:bodyPr wrap="square" lIns="0" tIns="0" rIns="0" bIns="0" rtlCol="0">
            <a:spAutoFit/>
          </a:bodyPr>
          <a:lstStyle/>
          <a:p>
            <a:pPr defTabSz="932114" fontAlgn="base">
              <a:spcBef>
                <a:spcPct val="0"/>
              </a:spcBef>
              <a:defRPr/>
            </a:pPr>
            <a:r>
              <a:rPr lang="en-US" altLang="zh-CN" sz="1800">
                <a:latin typeface="Segoe UI" charset="0"/>
                <a:ea typeface="Segoe UI" charset="0"/>
                <a:cs typeface="Segoe UI" charset="0"/>
              </a:rPr>
              <a:t>Not familiar with syntax</a:t>
            </a:r>
          </a:p>
        </p:txBody>
      </p:sp>
      <p:sp>
        <p:nvSpPr>
          <p:cNvPr id="14" name="Oval 9">
            <a:extLst>
              <a:ext uri="{FF2B5EF4-FFF2-40B4-BE49-F238E27FC236}">
                <a16:creationId xmlns:a16="http://schemas.microsoft.com/office/drawing/2014/main" id="{BD01BF5A-5952-4916-BAD1-8B62B1C800DB}"/>
              </a:ext>
            </a:extLst>
          </p:cNvPr>
          <p:cNvSpPr>
            <a:spLocks noChangeArrowheads="1"/>
          </p:cNvSpPr>
          <p:nvPr/>
        </p:nvSpPr>
        <p:spPr bwMode="auto">
          <a:xfrm>
            <a:off x="6716986"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6A6C0BCD-75D3-4D79-A0AF-023B62D83899}"/>
              </a:ext>
            </a:extLst>
          </p:cNvPr>
          <p:cNvSpPr txBox="1"/>
          <p:nvPr/>
        </p:nvSpPr>
        <p:spPr>
          <a:xfrm>
            <a:off x="7865558" y="3489150"/>
            <a:ext cx="3813736" cy="276999"/>
          </a:xfrm>
          <a:prstGeom prst="rect">
            <a:avLst/>
          </a:prstGeom>
          <a:noFill/>
        </p:spPr>
        <p:txBody>
          <a:bodyPr wrap="none" lIns="0" tIns="0" rIns="0" bIns="0" rtlCol="0">
            <a:spAutoFit/>
          </a:bodyPr>
          <a:lstStyle/>
          <a:p>
            <a:r>
              <a:rPr lang="en-US" sz="1800" dirty="0"/>
              <a:t>Manage scale (training and inference)</a:t>
            </a:r>
            <a:endParaRPr lang="en-US" sz="1800"/>
          </a:p>
        </p:txBody>
      </p:sp>
      <p:sp>
        <p:nvSpPr>
          <p:cNvPr id="16" name="Oval 15">
            <a:extLst>
              <a:ext uri="{FF2B5EF4-FFF2-40B4-BE49-F238E27FC236}">
                <a16:creationId xmlns:a16="http://schemas.microsoft.com/office/drawing/2014/main" id="{BD01BF5A-5952-4916-BAD1-8B62B1C800DB}"/>
              </a:ext>
            </a:extLst>
          </p:cNvPr>
          <p:cNvSpPr>
            <a:spLocks noChangeArrowheads="1"/>
          </p:cNvSpPr>
          <p:nvPr/>
        </p:nvSpPr>
        <p:spPr bwMode="auto">
          <a:xfrm>
            <a:off x="6716986" y="3128598"/>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7" name="TextBox 16">
            <a:extLst>
              <a:ext uri="{FF2B5EF4-FFF2-40B4-BE49-F238E27FC236}">
                <a16:creationId xmlns:a16="http://schemas.microsoft.com/office/drawing/2014/main" id="{6A6C0BCD-75D3-4D79-A0AF-023B62D83899}"/>
              </a:ext>
            </a:extLst>
          </p:cNvPr>
          <p:cNvSpPr txBox="1"/>
          <p:nvPr/>
        </p:nvSpPr>
        <p:spPr>
          <a:xfrm>
            <a:off x="7865558" y="5117198"/>
            <a:ext cx="3920041" cy="553998"/>
          </a:xfrm>
          <a:prstGeom prst="rect">
            <a:avLst/>
          </a:prstGeom>
          <a:noFill/>
        </p:spPr>
        <p:txBody>
          <a:bodyPr wrap="square" lIns="0" tIns="0" rIns="0" bIns="0" rtlCol="0">
            <a:spAutoFit/>
          </a:bodyPr>
          <a:lstStyle/>
          <a:p>
            <a:r>
              <a:rPr lang="en-US" sz="1800" dirty="0"/>
              <a:t>Integration with </a:t>
            </a:r>
            <a:r>
              <a:rPr lang="en-US" sz="1800"/>
              <a:t>production</a:t>
            </a:r>
            <a:r>
              <a:rPr lang="en-US" sz="1800" dirty="0"/>
              <a:t> environment</a:t>
            </a:r>
            <a:endParaRPr lang="en-US" sz="1800"/>
          </a:p>
        </p:txBody>
      </p:sp>
      <p:sp>
        <p:nvSpPr>
          <p:cNvPr id="18" name="Oval 17">
            <a:extLst>
              <a:ext uri="{FF2B5EF4-FFF2-40B4-BE49-F238E27FC236}">
                <a16:creationId xmlns:a16="http://schemas.microsoft.com/office/drawing/2014/main" id="{BD01BF5A-5952-4916-BAD1-8B62B1C800DB}"/>
              </a:ext>
            </a:extLst>
          </p:cNvPr>
          <p:cNvSpPr>
            <a:spLocks noChangeArrowheads="1"/>
          </p:cNvSpPr>
          <p:nvPr/>
        </p:nvSpPr>
        <p:spPr bwMode="auto">
          <a:xfrm>
            <a:off x="6716986"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0" name="Freeform 19"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840535" y="1691455"/>
            <a:ext cx="469178" cy="432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823124" y="5054197"/>
            <a:ext cx="504000" cy="40300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859124" y="3397151"/>
            <a:ext cx="432000" cy="3730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6867478" y="1597934"/>
            <a:ext cx="636216" cy="636216"/>
            <a:chOff x="6757609" y="1720114"/>
            <a:chExt cx="636216" cy="636216"/>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609" y="1720114"/>
              <a:ext cx="636216" cy="636216"/>
            </a:xfrm>
            <a:prstGeom prst="rect">
              <a:avLst/>
            </a:prstGeom>
          </p:spPr>
        </p:pic>
        <p:sp>
          <p:nvSpPr>
            <p:cNvPr id="29"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7053567" y="1855420"/>
              <a:ext cx="66442" cy="12476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34"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91910" y="3418115"/>
            <a:ext cx="432000" cy="3656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159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6973910" y="5005025"/>
            <a:ext cx="468000" cy="50134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7089645" y="5298255"/>
            <a:ext cx="102936" cy="8894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8442804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5063-2E38-4D2A-A9D6-E9B2159AA053}"/>
              </a:ext>
            </a:extLst>
          </p:cNvPr>
          <p:cNvSpPr>
            <a:spLocks noGrp="1"/>
          </p:cNvSpPr>
          <p:nvPr>
            <p:ph type="title"/>
          </p:nvPr>
        </p:nvSpPr>
        <p:spPr/>
        <p:txBody>
          <a:bodyPr/>
          <a:lstStyle/>
          <a:p>
            <a:endParaRPr lang="en-IN"/>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A54520AA-2B14-444C-9EBD-09D442A7B746}"/>
                  </a:ext>
                </a:extLst>
              </p:cNvPr>
              <p:cNvGraphicFramePr>
                <a:graphicFrameLocks noChangeAspect="1"/>
              </p:cNvGraphicFramePr>
              <p:nvPr>
                <p:extLst>
                  <p:ext uri="{D42A27DB-BD31-4B8C-83A1-F6EECF244321}">
                    <p14:modId xmlns:p14="http://schemas.microsoft.com/office/powerpoint/2010/main" val="1022285174"/>
                  </p:ext>
                </p:extLst>
              </p:nvPr>
            </p:nvGraphicFramePr>
            <p:xfrm>
              <a:off x="838200" y="1825625"/>
              <a:ext cx="10515600" cy="4351338"/>
            </p:xfrm>
            <a:graphic>
              <a:graphicData uri="http://schemas.microsoft.com/office/powerpoint/2016/summaryzoom">
                <psuz:summaryZm>
                  <psuz:summaryZmObj sectionId="{A051FBF7-0499-4482-AC1C-7B2C2778DAF5}">
                    <psuz:zmPr id="{12714292-19CE-40CF-9FBA-82DA437F3950}" transitionDur="1000">
                      <p166:blipFill xmlns:p166="http://schemas.microsoft.com/office/powerpoint/2016/6/main">
                        <a:blip r:embed="rId2"/>
                        <a:stretch>
                          <a:fillRect/>
                        </a:stretch>
                      </p166:blipFill>
                      <p166:spPr xmlns:p166="http://schemas.microsoft.com/office/powerpoint/2016/6/main">
                        <a:xfrm>
                          <a:off x="1678827" y="119662"/>
                          <a:ext cx="1740534" cy="979051"/>
                        </a:xfrm>
                        <a:prstGeom prst="rect">
                          <a:avLst/>
                        </a:prstGeom>
                        <a:ln w="3175">
                          <a:solidFill>
                            <a:prstClr val="ltGray"/>
                          </a:solidFill>
                        </a:ln>
                      </p166:spPr>
                    </psuz:zmPr>
                  </psuz:summaryZmObj>
                  <psuz:summaryZmObj sectionId="{0D012748-8DA0-4D3A-B365-86C5826E19F4}">
                    <psuz:zmPr id="{782884B0-190B-403C-A537-C5FA0C5ECAFD}" transitionDur="1000">
                      <p166:blipFill xmlns:p166="http://schemas.microsoft.com/office/powerpoint/2016/6/main">
                        <a:blip r:embed="rId3"/>
                        <a:stretch>
                          <a:fillRect/>
                        </a:stretch>
                      </p166:blipFill>
                      <p166:spPr xmlns:p166="http://schemas.microsoft.com/office/powerpoint/2016/6/main">
                        <a:xfrm>
                          <a:off x="3484631" y="119662"/>
                          <a:ext cx="1740534" cy="979051"/>
                        </a:xfrm>
                        <a:prstGeom prst="rect">
                          <a:avLst/>
                        </a:prstGeom>
                        <a:ln w="3175">
                          <a:solidFill>
                            <a:prstClr val="ltGray"/>
                          </a:solidFill>
                        </a:ln>
                      </p166:spPr>
                    </psuz:zmPr>
                  </psuz:summaryZmObj>
                  <psuz:summaryZmObj sectionId="{66B69257-9664-4D9A-BCC7-E9B00FC5A39E}">
                    <psuz:zmPr id="{9AB5DDBC-5001-4ADF-9810-85243B51B1E6}" transitionDur="1000">
                      <p166:blipFill xmlns:p166="http://schemas.microsoft.com/office/powerpoint/2016/6/main">
                        <a:blip r:embed="rId4"/>
                        <a:stretch>
                          <a:fillRect/>
                        </a:stretch>
                      </p166:blipFill>
                      <p166:spPr xmlns:p166="http://schemas.microsoft.com/office/powerpoint/2016/6/main">
                        <a:xfrm>
                          <a:off x="5290435" y="119662"/>
                          <a:ext cx="1740534" cy="979051"/>
                        </a:xfrm>
                        <a:prstGeom prst="rect">
                          <a:avLst/>
                        </a:prstGeom>
                        <a:ln w="3175">
                          <a:solidFill>
                            <a:prstClr val="ltGray"/>
                          </a:solidFill>
                        </a:ln>
                      </p166:spPr>
                    </psuz:zmPr>
                  </psuz:summaryZmObj>
                  <psuz:summaryZmObj sectionId="{DE208FFF-BA52-4C6A-836A-AD04EAA5EDA1}">
                    <psuz:zmPr id="{026A0425-8C27-4807-8C7C-73E9BD7FCD92}" transitionDur="1000">
                      <p166:blipFill xmlns:p166="http://schemas.microsoft.com/office/powerpoint/2016/6/main">
                        <a:blip r:embed="rId5"/>
                        <a:stretch>
                          <a:fillRect/>
                        </a:stretch>
                      </p166:blipFill>
                      <p166:spPr xmlns:p166="http://schemas.microsoft.com/office/powerpoint/2016/6/main">
                        <a:xfrm>
                          <a:off x="7096239" y="119662"/>
                          <a:ext cx="1740534" cy="979051"/>
                        </a:xfrm>
                        <a:prstGeom prst="rect">
                          <a:avLst/>
                        </a:prstGeom>
                        <a:ln w="3175">
                          <a:solidFill>
                            <a:prstClr val="ltGray"/>
                          </a:solidFill>
                        </a:ln>
                      </p166:spPr>
                    </psuz:zmPr>
                  </psuz:summaryZmObj>
                  <psuz:summaryZmObj sectionId="{0B10523F-A044-4E24-85E6-8C9347841000}">
                    <psuz:zmPr id="{872603D7-F688-40DB-955F-A03763270431}" transitionDur="1000">
                      <p166:blipFill xmlns:p166="http://schemas.microsoft.com/office/powerpoint/2016/6/main">
                        <a:blip r:embed="rId6"/>
                        <a:stretch>
                          <a:fillRect/>
                        </a:stretch>
                      </p166:blipFill>
                      <p166:spPr xmlns:p166="http://schemas.microsoft.com/office/powerpoint/2016/6/main">
                        <a:xfrm>
                          <a:off x="1678827" y="1163983"/>
                          <a:ext cx="1740534" cy="979051"/>
                        </a:xfrm>
                        <a:prstGeom prst="rect">
                          <a:avLst/>
                        </a:prstGeom>
                        <a:ln w="3175">
                          <a:solidFill>
                            <a:prstClr val="ltGray"/>
                          </a:solidFill>
                        </a:ln>
                      </p166:spPr>
                    </psuz:zmPr>
                  </psuz:summaryZmObj>
                  <psuz:summaryZmObj sectionId="{9E099876-B578-490B-A3FA-9E47108015BC}">
                    <psuz:zmPr id="{32D48062-0BF7-4484-872C-2DD05FAD27F2}" transitionDur="1000">
                      <p166:blipFill xmlns:p166="http://schemas.microsoft.com/office/powerpoint/2016/6/main">
                        <a:blip r:embed="rId7"/>
                        <a:stretch>
                          <a:fillRect/>
                        </a:stretch>
                      </p166:blipFill>
                      <p166:spPr xmlns:p166="http://schemas.microsoft.com/office/powerpoint/2016/6/main">
                        <a:xfrm>
                          <a:off x="3484631" y="1163983"/>
                          <a:ext cx="1740534" cy="979051"/>
                        </a:xfrm>
                        <a:prstGeom prst="rect">
                          <a:avLst/>
                        </a:prstGeom>
                        <a:ln w="3175">
                          <a:solidFill>
                            <a:prstClr val="ltGray"/>
                          </a:solidFill>
                        </a:ln>
                      </p166:spPr>
                    </psuz:zmPr>
                  </psuz:summaryZmObj>
                  <psuz:summaryZmObj sectionId="{58E541E5-4783-4EE4-920D-E039650D039C}">
                    <psuz:zmPr id="{FD5BE106-95A5-4753-A1B9-B89F6A7E708D}" transitionDur="1000">
                      <p166:blipFill xmlns:p166="http://schemas.microsoft.com/office/powerpoint/2016/6/main">
                        <a:blip r:embed="rId8"/>
                        <a:stretch>
                          <a:fillRect/>
                        </a:stretch>
                      </p166:blipFill>
                      <p166:spPr xmlns:p166="http://schemas.microsoft.com/office/powerpoint/2016/6/main">
                        <a:xfrm>
                          <a:off x="5290435" y="1163983"/>
                          <a:ext cx="1740534" cy="979051"/>
                        </a:xfrm>
                        <a:prstGeom prst="rect">
                          <a:avLst/>
                        </a:prstGeom>
                        <a:ln w="3175">
                          <a:solidFill>
                            <a:prstClr val="ltGray"/>
                          </a:solidFill>
                        </a:ln>
                      </p166:spPr>
                    </psuz:zmPr>
                  </psuz:summaryZmObj>
                  <psuz:summaryZmObj sectionId="{BB6CBE0D-A3B6-4E85-895C-45F10C56DB2B}">
                    <psuz:zmPr id="{C063F6B7-820D-468D-B223-2E293CB33F11}" transitionDur="1000">
                      <p166:blipFill xmlns:p166="http://schemas.microsoft.com/office/powerpoint/2016/6/main">
                        <a:blip r:embed="rId9"/>
                        <a:stretch>
                          <a:fillRect/>
                        </a:stretch>
                      </p166:blipFill>
                      <p166:spPr xmlns:p166="http://schemas.microsoft.com/office/powerpoint/2016/6/main">
                        <a:xfrm>
                          <a:off x="7096239" y="1163983"/>
                          <a:ext cx="1740534" cy="979051"/>
                        </a:xfrm>
                        <a:prstGeom prst="rect">
                          <a:avLst/>
                        </a:prstGeom>
                        <a:ln w="3175">
                          <a:solidFill>
                            <a:prstClr val="ltGray"/>
                          </a:solidFill>
                        </a:ln>
                      </p166:spPr>
                    </psuz:zmPr>
                  </psuz:summaryZmObj>
                  <psuz:summaryZmObj sectionId="{DEDA253E-599B-4741-A938-80F0F423FBFB}">
                    <psuz:zmPr id="{0F08819B-5BD8-4718-B11E-8014337E1685}" transitionDur="1000">
                      <p166:blipFill xmlns:p166="http://schemas.microsoft.com/office/powerpoint/2016/6/main">
                        <a:blip r:embed="rId10"/>
                        <a:stretch>
                          <a:fillRect/>
                        </a:stretch>
                      </p166:blipFill>
                      <p166:spPr xmlns:p166="http://schemas.microsoft.com/office/powerpoint/2016/6/main">
                        <a:xfrm>
                          <a:off x="1678827" y="2208304"/>
                          <a:ext cx="1740534" cy="979051"/>
                        </a:xfrm>
                        <a:prstGeom prst="rect">
                          <a:avLst/>
                        </a:prstGeom>
                        <a:ln w="3175">
                          <a:solidFill>
                            <a:prstClr val="ltGray"/>
                          </a:solidFill>
                        </a:ln>
                      </p166:spPr>
                    </psuz:zmPr>
                  </psuz:summaryZmObj>
                  <psuz:summaryZmObj sectionId="{F55E5BAF-5783-40B9-9D69-0AB38463F9EA}">
                    <psuz:zmPr id="{599A3175-22CB-4C9D-9F9D-6B6DEF665B61}" transitionDur="1000">
                      <p166:blipFill xmlns:p166="http://schemas.microsoft.com/office/powerpoint/2016/6/main">
                        <a:blip r:embed="rId11"/>
                        <a:stretch>
                          <a:fillRect/>
                        </a:stretch>
                      </p166:blipFill>
                      <p166:spPr xmlns:p166="http://schemas.microsoft.com/office/powerpoint/2016/6/main">
                        <a:xfrm>
                          <a:off x="3484631" y="2208304"/>
                          <a:ext cx="1740534" cy="979051"/>
                        </a:xfrm>
                        <a:prstGeom prst="rect">
                          <a:avLst/>
                        </a:prstGeom>
                        <a:ln w="3175">
                          <a:solidFill>
                            <a:prstClr val="ltGray"/>
                          </a:solidFill>
                        </a:ln>
                      </p166:spPr>
                    </psuz:zmPr>
                  </psuz:summaryZmObj>
                  <psuz:summaryZmObj sectionId="{09E1ABC0-8BE6-4F48-9977-723A0D9938BD}">
                    <psuz:zmPr id="{9C2C4CBB-85BB-4A87-8AAE-713BF52EB187}" transitionDur="1000">
                      <p166:blipFill xmlns:p166="http://schemas.microsoft.com/office/powerpoint/2016/6/main">
                        <a:blip r:embed="rId12"/>
                        <a:stretch>
                          <a:fillRect/>
                        </a:stretch>
                      </p166:blipFill>
                      <p166:spPr xmlns:p166="http://schemas.microsoft.com/office/powerpoint/2016/6/main">
                        <a:xfrm>
                          <a:off x="5290435" y="2208304"/>
                          <a:ext cx="1740534" cy="979051"/>
                        </a:xfrm>
                        <a:prstGeom prst="rect">
                          <a:avLst/>
                        </a:prstGeom>
                        <a:ln w="3175">
                          <a:solidFill>
                            <a:prstClr val="ltGray"/>
                          </a:solidFill>
                        </a:ln>
                      </p166:spPr>
                    </psuz:zmPr>
                  </psuz:summaryZmObj>
                  <psuz:summaryZmObj sectionId="{757F85BE-2502-4EBE-A5AA-EBDD82FDF64E}">
                    <psuz:zmPr id="{BE0F236A-D802-44E2-91B2-50599CAF181D}" transitionDur="1000">
                      <p166:blipFill xmlns:p166="http://schemas.microsoft.com/office/powerpoint/2016/6/main">
                        <a:blip r:embed="rId13"/>
                        <a:stretch>
                          <a:fillRect/>
                        </a:stretch>
                      </p166:blipFill>
                      <p166:spPr xmlns:p166="http://schemas.microsoft.com/office/powerpoint/2016/6/main">
                        <a:xfrm>
                          <a:off x="7096239" y="2208304"/>
                          <a:ext cx="1740534" cy="979051"/>
                        </a:xfrm>
                        <a:prstGeom prst="rect">
                          <a:avLst/>
                        </a:prstGeom>
                        <a:ln w="3175">
                          <a:solidFill>
                            <a:prstClr val="ltGray"/>
                          </a:solidFill>
                        </a:ln>
                      </p166:spPr>
                    </psuz:zmPr>
                  </psuz:summaryZmObj>
                  <psuz:summaryZmObj sectionId="{461F792B-1526-412A-9E9D-4398E771AD78}">
                    <psuz:zmPr id="{FF1E3ACA-0204-4A35-B19C-2223BBFF80BD}" transitionDur="1000">
                      <p166:blipFill xmlns:p166="http://schemas.microsoft.com/office/powerpoint/2016/6/main">
                        <a:blip r:embed="rId14"/>
                        <a:stretch>
                          <a:fillRect/>
                        </a:stretch>
                      </p166:blipFill>
                      <p166:spPr xmlns:p166="http://schemas.microsoft.com/office/powerpoint/2016/6/main">
                        <a:xfrm>
                          <a:off x="1678827" y="3252625"/>
                          <a:ext cx="1740534" cy="979051"/>
                        </a:xfrm>
                        <a:prstGeom prst="rect">
                          <a:avLst/>
                        </a:prstGeom>
                        <a:ln w="3175">
                          <a:solidFill>
                            <a:prstClr val="ltGray"/>
                          </a:solidFill>
                        </a:ln>
                      </p166:spPr>
                    </psuz:zmPr>
                  </psuz:summaryZmObj>
                  <psuz:summaryZmObj sectionId="{4CAF20D0-59BF-42E7-B4D4-45DE5FF364B6}">
                    <psuz:zmPr id="{91FD6E6C-4752-475C-9491-2DD46D6F390A}" transitionDur="1000">
                      <p166:blipFill xmlns:p166="http://schemas.microsoft.com/office/powerpoint/2016/6/main">
                        <a:blip r:embed="rId15"/>
                        <a:stretch>
                          <a:fillRect/>
                        </a:stretch>
                      </p166:blipFill>
                      <p166:spPr xmlns:p166="http://schemas.microsoft.com/office/powerpoint/2016/6/main">
                        <a:xfrm>
                          <a:off x="3484631" y="3252625"/>
                          <a:ext cx="1740534" cy="979051"/>
                        </a:xfrm>
                        <a:prstGeom prst="rect">
                          <a:avLst/>
                        </a:prstGeom>
                        <a:ln w="3175">
                          <a:solidFill>
                            <a:prstClr val="ltGray"/>
                          </a:solidFill>
                        </a:ln>
                      </p166:spPr>
                    </psuz:zmPr>
                  </psuz:summaryZmObj>
                  <psuz:summaryZmObj sectionId="{240D4C96-0572-4F1C-832E-D7CA481B045E}">
                    <psuz:zmPr id="{18B0DE9B-03F0-40FC-B157-BCD099348055}" transitionDur="1000">
                      <p166:blipFill xmlns:p166="http://schemas.microsoft.com/office/powerpoint/2016/6/main">
                        <a:blip r:embed="rId16"/>
                        <a:stretch>
                          <a:fillRect/>
                        </a:stretch>
                      </p166:blipFill>
                      <p166:spPr xmlns:p166="http://schemas.microsoft.com/office/powerpoint/2016/6/main">
                        <a:xfrm>
                          <a:off x="5290435" y="3252625"/>
                          <a:ext cx="1740534" cy="979051"/>
                        </a:xfrm>
                        <a:prstGeom prst="rect">
                          <a:avLst/>
                        </a:prstGeom>
                        <a:ln w="3175">
                          <a:solidFill>
                            <a:prstClr val="ltGray"/>
                          </a:solidFill>
                        </a:ln>
                      </p166:spPr>
                    </psuz:zmPr>
                  </psuz:summaryZmObj>
                  <psuz:summaryZmObj sectionId="{438D4E7C-12AD-4884-9E78-A52E84E270D3}">
                    <psuz:zmPr id="{37EE9453-A122-4C8A-B7BB-2B42099B11FE}" transitionDur="1000">
                      <p166:blipFill xmlns:p166="http://schemas.microsoft.com/office/powerpoint/2016/6/main">
                        <a:blip r:embed="rId17"/>
                        <a:stretch>
                          <a:fillRect/>
                        </a:stretch>
                      </p166:blipFill>
                      <p166:spPr xmlns:p166="http://schemas.microsoft.com/office/powerpoint/2016/6/main">
                        <a:xfrm>
                          <a:off x="7096239" y="3252625"/>
                          <a:ext cx="1740534" cy="97905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A54520AA-2B14-444C-9EBD-09D442A7B74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p:cNvPicPr>
                  <a:picLocks noSelect="1" noRot="1" noChangeAspect="1" noMove="1" noResize="1" noEditPoints="1" noAdjustHandles="1" noChangeArrowheads="1" noChangeShapeType="1"/>
                </p:cNvPicPr>
                <p:nvPr/>
              </p:nvPicPr>
              <p:blipFill>
                <a:blip r:embed="rId2"/>
                <a:stretch>
                  <a:fillRect/>
                </a:stretch>
              </p:blipFill>
              <p:spPr>
                <a:xfrm>
                  <a:off x="2517027" y="1945287"/>
                  <a:ext cx="1740534" cy="979051"/>
                </a:xfrm>
                <a:prstGeom prst="rect">
                  <a:avLst/>
                </a:prstGeom>
                <a:ln w="3175">
                  <a:solidFill>
                    <a:prstClr val="ltGray"/>
                  </a:solidFill>
                </a:ln>
              </p:spPr>
            </p:pic>
            <p:pic>
              <p:nvPicPr>
                <p:cNvPr id="4" name="Picture 4">
                  <a:hlinkClick r:id="rId1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322831" y="1945287"/>
                  <a:ext cx="1740534" cy="979051"/>
                </a:xfrm>
                <a:prstGeom prst="rect">
                  <a:avLst/>
                </a:prstGeom>
                <a:ln w="3175">
                  <a:solidFill>
                    <a:prstClr val="ltGray"/>
                  </a:solidFill>
                </a:ln>
              </p:spPr>
            </p:pic>
            <p:pic>
              <p:nvPicPr>
                <p:cNvPr id="6" name="Picture 6">
                  <a:hlinkClick r:id="rId1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28635" y="1945287"/>
                  <a:ext cx="1740534" cy="979051"/>
                </a:xfrm>
                <a:prstGeom prst="rect">
                  <a:avLst/>
                </a:prstGeom>
                <a:ln w="3175">
                  <a:solidFill>
                    <a:prstClr val="ltGray"/>
                  </a:solidFill>
                </a:ln>
              </p:spPr>
            </p:pic>
            <p:pic>
              <p:nvPicPr>
                <p:cNvPr id="7" name="Picture 7">
                  <a:hlinkClick r:id="rId2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934439" y="1945287"/>
                  <a:ext cx="1740534" cy="979051"/>
                </a:xfrm>
                <a:prstGeom prst="rect">
                  <a:avLst/>
                </a:prstGeom>
                <a:ln w="3175">
                  <a:solidFill>
                    <a:prstClr val="ltGray"/>
                  </a:solidFill>
                </a:ln>
              </p:spPr>
            </p:pic>
            <p:pic>
              <p:nvPicPr>
                <p:cNvPr id="8" name="Picture 8">
                  <a:hlinkClick r:id="rId2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517027" y="2989608"/>
                  <a:ext cx="1740534" cy="979051"/>
                </a:xfrm>
                <a:prstGeom prst="rect">
                  <a:avLst/>
                </a:prstGeom>
                <a:ln w="3175">
                  <a:solidFill>
                    <a:prstClr val="ltGray"/>
                  </a:solidFill>
                </a:ln>
              </p:spPr>
            </p:pic>
            <p:pic>
              <p:nvPicPr>
                <p:cNvPr id="9" name="Picture 9">
                  <a:hlinkClick r:id="rId2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322831" y="2989608"/>
                  <a:ext cx="1740534" cy="979051"/>
                </a:xfrm>
                <a:prstGeom prst="rect">
                  <a:avLst/>
                </a:prstGeom>
                <a:ln w="3175">
                  <a:solidFill>
                    <a:prstClr val="ltGray"/>
                  </a:solidFill>
                </a:ln>
              </p:spPr>
            </p:pic>
            <p:pic>
              <p:nvPicPr>
                <p:cNvPr id="10" name="Picture 10">
                  <a:hlinkClick r:id="rId2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28635" y="2989608"/>
                  <a:ext cx="1740534" cy="979051"/>
                </a:xfrm>
                <a:prstGeom prst="rect">
                  <a:avLst/>
                </a:prstGeom>
                <a:ln w="3175">
                  <a:solidFill>
                    <a:prstClr val="ltGray"/>
                  </a:solidFill>
                </a:ln>
              </p:spPr>
            </p:pic>
            <p:pic>
              <p:nvPicPr>
                <p:cNvPr id="11" name="Picture 11">
                  <a:hlinkClick r:id="rId2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34439" y="2989608"/>
                  <a:ext cx="1740534" cy="979051"/>
                </a:xfrm>
                <a:prstGeom prst="rect">
                  <a:avLst/>
                </a:prstGeom>
                <a:ln w="3175">
                  <a:solidFill>
                    <a:prstClr val="ltGray"/>
                  </a:solidFill>
                </a:ln>
              </p:spPr>
            </p:pic>
            <p:pic>
              <p:nvPicPr>
                <p:cNvPr id="12" name="Picture 12">
                  <a:hlinkClick r:id="rId2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2517027" y="4033929"/>
                  <a:ext cx="1740534" cy="979051"/>
                </a:xfrm>
                <a:prstGeom prst="rect">
                  <a:avLst/>
                </a:prstGeom>
                <a:ln w="3175">
                  <a:solidFill>
                    <a:prstClr val="ltGray"/>
                  </a:solidFill>
                </a:ln>
              </p:spPr>
            </p:pic>
            <p:pic>
              <p:nvPicPr>
                <p:cNvPr id="13" name="Picture 13">
                  <a:hlinkClick r:id="rId2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4322831" y="4033929"/>
                  <a:ext cx="1740534" cy="979051"/>
                </a:xfrm>
                <a:prstGeom prst="rect">
                  <a:avLst/>
                </a:prstGeom>
                <a:ln w="3175">
                  <a:solidFill>
                    <a:prstClr val="ltGray"/>
                  </a:solidFill>
                </a:ln>
              </p:spPr>
            </p:pic>
            <p:pic>
              <p:nvPicPr>
                <p:cNvPr id="14" name="Picture 14">
                  <a:hlinkClick r:id="rId2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28635" y="4033929"/>
                  <a:ext cx="1740534" cy="979051"/>
                </a:xfrm>
                <a:prstGeom prst="rect">
                  <a:avLst/>
                </a:prstGeom>
                <a:ln w="3175">
                  <a:solidFill>
                    <a:prstClr val="ltGray"/>
                  </a:solidFill>
                </a:ln>
              </p:spPr>
            </p:pic>
            <p:pic>
              <p:nvPicPr>
                <p:cNvPr id="15" name="Picture 15">
                  <a:hlinkClick r:id="rId2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7934439" y="4033929"/>
                  <a:ext cx="1740534" cy="979051"/>
                </a:xfrm>
                <a:prstGeom prst="rect">
                  <a:avLst/>
                </a:prstGeom>
                <a:ln w="3175">
                  <a:solidFill>
                    <a:prstClr val="ltGray"/>
                  </a:solidFill>
                </a:ln>
              </p:spPr>
            </p:pic>
            <p:pic>
              <p:nvPicPr>
                <p:cNvPr id="16" name="Picture 16">
                  <a:hlinkClick r:id="rId2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2517027" y="5078250"/>
                  <a:ext cx="1740534" cy="979051"/>
                </a:xfrm>
                <a:prstGeom prst="rect">
                  <a:avLst/>
                </a:prstGeom>
                <a:ln w="3175">
                  <a:solidFill>
                    <a:prstClr val="ltGray"/>
                  </a:solidFill>
                </a:ln>
              </p:spPr>
            </p:pic>
            <p:pic>
              <p:nvPicPr>
                <p:cNvPr id="17" name="Picture 17">
                  <a:hlinkClick r:id="rId3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22831" y="5078250"/>
                  <a:ext cx="1740534" cy="979051"/>
                </a:xfrm>
                <a:prstGeom prst="rect">
                  <a:avLst/>
                </a:prstGeom>
                <a:ln w="3175">
                  <a:solidFill>
                    <a:prstClr val="ltGray"/>
                  </a:solidFill>
                </a:ln>
              </p:spPr>
            </p:pic>
            <p:pic>
              <p:nvPicPr>
                <p:cNvPr id="18" name="Picture 18">
                  <a:hlinkClick r:id="rId3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128635" y="5078250"/>
                  <a:ext cx="1740534" cy="979051"/>
                </a:xfrm>
                <a:prstGeom prst="rect">
                  <a:avLst/>
                </a:prstGeom>
                <a:ln w="3175">
                  <a:solidFill>
                    <a:prstClr val="ltGray"/>
                  </a:solidFill>
                </a:ln>
              </p:spPr>
            </p:pic>
            <p:pic>
              <p:nvPicPr>
                <p:cNvPr id="19" name="Picture 19"/>
                <p:cNvPicPr>
                  <a:picLocks noSelect="1" noRot="1" noChangeAspect="1" noMove="1" noResize="1" noEditPoints="1" noAdjustHandles="1" noChangeArrowheads="1" noChangeShapeType="1"/>
                </p:cNvPicPr>
                <p:nvPr/>
              </p:nvPicPr>
              <p:blipFill>
                <a:blip r:embed="rId17"/>
                <a:stretch>
                  <a:fillRect/>
                </a:stretch>
              </p:blipFill>
              <p:spPr>
                <a:xfrm>
                  <a:off x="7934439" y="5078250"/>
                  <a:ext cx="1740534" cy="979051"/>
                </a:xfrm>
                <a:prstGeom prst="rect">
                  <a:avLst/>
                </a:prstGeom>
                <a:ln w="3175">
                  <a:solidFill>
                    <a:prstClr val="ltGray"/>
                  </a:solidFill>
                </a:ln>
              </p:spPr>
            </p:pic>
          </p:grpSp>
        </mc:Fallback>
      </mc:AlternateContent>
    </p:spTree>
    <p:extLst>
      <p:ext uri="{BB962C8B-B14F-4D97-AF65-F5344CB8AC3E}">
        <p14:creationId xmlns:p14="http://schemas.microsoft.com/office/powerpoint/2010/main" val="2848902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6"/>
            <a:chOff x="2891476" y="1574167"/>
            <a:chExt cx="6133937" cy="4588676"/>
          </a:xfrm>
        </p:grpSpPr>
        <p:grpSp>
          <p:nvGrpSpPr>
            <p:cNvPr id="16" name="Group 15"/>
            <p:cNvGrpSpPr/>
            <p:nvPr/>
          </p:nvGrpSpPr>
          <p:grpSpPr>
            <a:xfrm>
              <a:off x="2891476" y="1574167"/>
              <a:ext cx="5938994" cy="4588676"/>
              <a:chOff x="3490099" y="1445311"/>
              <a:chExt cx="4761932" cy="4778116"/>
            </a:xfrm>
          </p:grpSpPr>
          <p:grpSp>
            <p:nvGrpSpPr>
              <p:cNvPr id="15" name="Group 14"/>
              <p:cNvGrpSpPr/>
              <p:nvPr/>
            </p:nvGrpSpPr>
            <p:grpSpPr>
              <a:xfrm>
                <a:off x="5770364" y="1445311"/>
                <a:ext cx="201402" cy="4778116"/>
                <a:chOff x="5770364" y="1445311"/>
                <a:chExt cx="201402" cy="4778116"/>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5" y="1461495"/>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3699586" y="2781789"/>
            <a:ext cx="3165328" cy="890514"/>
            <a:chOff x="6367270" y="1773783"/>
            <a:chExt cx="1797613" cy="1981455"/>
          </a:xfrm>
        </p:grpSpPr>
        <p:sp>
          <p:nvSpPr>
            <p:cNvPr id="37" name="Rectangle 36"/>
            <p:cNvSpPr/>
            <p:nvPr/>
          </p:nvSpPr>
          <p:spPr bwMode="auto">
            <a:xfrm>
              <a:off x="6367270" y="1773783"/>
              <a:ext cx="1685015" cy="19814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0E9CC61-50B8-4171-9F3D-B46F908E6154}"/>
                </a:ext>
              </a:extLst>
            </p:cNvPr>
            <p:cNvSpPr txBox="1"/>
            <p:nvPr/>
          </p:nvSpPr>
          <p:spPr>
            <a:xfrm>
              <a:off x="6743678" y="2192781"/>
              <a:ext cx="1421205" cy="1095720"/>
            </a:xfrm>
            <a:prstGeom prst="rect">
              <a:avLst/>
            </a:prstGeom>
            <a:noFill/>
          </p:spPr>
          <p:txBody>
            <a:bodyPr wrap="square" lIns="0" tIns="0" rIns="0" bIns="0" rtlCol="0">
              <a:spAutoFit/>
            </a:bodyPr>
            <a:lstStyle/>
            <a:p>
              <a:r>
                <a:rPr lang="en-US" altLang="zh-CN" sz="1600">
                  <a:solidFill>
                    <a:schemeClr val="bg1"/>
                  </a:solidFill>
                </a:rPr>
                <a:t>Azure Machine Learning service Visual Interface</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27" y="3076593"/>
            <a:ext cx="279455" cy="300906"/>
          </a:xfrm>
          <a:prstGeom prst="rect">
            <a:avLst/>
          </a:prstGeom>
        </p:spPr>
      </p:pic>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
        <p:nvSpPr>
          <p:cNvPr id="33" name="TextBox 3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34" name="TextBox 33">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5" name="TextBox 34">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6" name="TextBox 35">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sp>
        <p:nvSpPr>
          <p:cNvPr id="3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45" name="Group 44">
            <a:extLst>
              <a:ext uri="{FF2B5EF4-FFF2-40B4-BE49-F238E27FC236}">
                <a16:creationId xmlns:a16="http://schemas.microsoft.com/office/drawing/2014/main" id="{84E26289-DB9A-8449-BFD9-D2A0E289D748}"/>
              </a:ext>
            </a:extLst>
          </p:cNvPr>
          <p:cNvGrpSpPr/>
          <p:nvPr/>
        </p:nvGrpSpPr>
        <p:grpSpPr>
          <a:xfrm>
            <a:off x="7145104" y="1830888"/>
            <a:ext cx="1574056" cy="837076"/>
            <a:chOff x="6367270" y="1773783"/>
            <a:chExt cx="1873778" cy="837076"/>
          </a:xfrm>
        </p:grpSpPr>
        <p:sp>
          <p:nvSpPr>
            <p:cNvPr id="46" name="Rectangle 45">
              <a:extLst>
                <a:ext uri="{FF2B5EF4-FFF2-40B4-BE49-F238E27FC236}">
                  <a16:creationId xmlns:a16="http://schemas.microsoft.com/office/drawing/2014/main" id="{83B975AE-2DB5-2D4F-9E52-13157918CE45}"/>
                </a:ext>
              </a:extLst>
            </p:cNvPr>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7" name="TextBox 46">
              <a:extLst>
                <a:ext uri="{FF2B5EF4-FFF2-40B4-BE49-F238E27FC236}">
                  <a16:creationId xmlns:a16="http://schemas.microsoft.com/office/drawing/2014/main" id="{45EB97C2-40C0-814D-8A7A-6817880E828B}"/>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spTree>
    <p:extLst>
      <p:ext uri="{BB962C8B-B14F-4D97-AF65-F5344CB8AC3E}">
        <p14:creationId xmlns:p14="http://schemas.microsoft.com/office/powerpoint/2010/main" val="169987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657590"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5" dirty="0">
                <a:solidFill>
                  <a:srgbClr val="FFFFFF"/>
                </a:solidFill>
                <a:latin typeface="Segoe UI Light"/>
                <a:cs typeface="Segoe UI Light"/>
              </a:rPr>
              <a:t> </a:t>
            </a:r>
            <a:r>
              <a:rPr sz="5400" b="0" spc="-85" dirty="0">
                <a:solidFill>
                  <a:srgbClr val="FFFFFF"/>
                </a:solidFill>
                <a:latin typeface="Segoe UI Light"/>
                <a:cs typeface="Segoe UI Light"/>
              </a:rPr>
              <a:t>Studio</a:t>
            </a:r>
            <a:endParaRPr sz="5400">
              <a:latin typeface="Segoe UI Light"/>
              <a:cs typeface="Segoe UI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20802"/>
            <a:ext cx="569468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Azure </a:t>
            </a:r>
            <a:r>
              <a:rPr sz="3500" b="1" spc="-114" dirty="0">
                <a:solidFill>
                  <a:srgbClr val="0078D6"/>
                </a:solidFill>
                <a:latin typeface="Segoe UI Semibold"/>
                <a:cs typeface="Segoe UI Semibold"/>
              </a:rPr>
              <a:t>machine </a:t>
            </a:r>
            <a:r>
              <a:rPr sz="3500" b="1" spc="-120" dirty="0">
                <a:solidFill>
                  <a:srgbClr val="0078D6"/>
                </a:solidFill>
                <a:latin typeface="Segoe UI Semibold"/>
                <a:cs typeface="Segoe UI Semibold"/>
              </a:rPr>
              <a:t>learning</a:t>
            </a:r>
            <a:r>
              <a:rPr sz="3500" b="1" spc="-740" dirty="0">
                <a:solidFill>
                  <a:srgbClr val="0078D6"/>
                </a:solidFill>
                <a:latin typeface="Segoe UI Semibold"/>
                <a:cs typeface="Segoe UI Semibold"/>
              </a:rPr>
              <a:t> </a:t>
            </a:r>
            <a:r>
              <a:rPr sz="3500" b="1" spc="-110" dirty="0">
                <a:solidFill>
                  <a:srgbClr val="0078D6"/>
                </a:solidFill>
                <a:latin typeface="Segoe UI Semibold"/>
                <a:cs typeface="Segoe UI Semibold"/>
              </a:rPr>
              <a:t>studio</a:t>
            </a:r>
            <a:endParaRPr sz="3500">
              <a:latin typeface="Segoe UI Semibold"/>
              <a:cs typeface="Segoe UI Semibold"/>
            </a:endParaRPr>
          </a:p>
        </p:txBody>
      </p:sp>
      <p:sp>
        <p:nvSpPr>
          <p:cNvPr id="4" name="object 4"/>
          <p:cNvSpPr/>
          <p:nvPr/>
        </p:nvSpPr>
        <p:spPr>
          <a:xfrm>
            <a:off x="0" y="1400555"/>
            <a:ext cx="12192000" cy="1083945"/>
          </a:xfrm>
          <a:custGeom>
            <a:avLst/>
            <a:gdLst/>
            <a:ahLst/>
            <a:cxnLst/>
            <a:rect l="l" t="t" r="r" b="b"/>
            <a:pathLst>
              <a:path w="12192000" h="1083945">
                <a:moveTo>
                  <a:pt x="0" y="1083564"/>
                </a:moveTo>
                <a:lnTo>
                  <a:pt x="12192000" y="1083564"/>
                </a:lnTo>
                <a:lnTo>
                  <a:pt x="12192000" y="0"/>
                </a:lnTo>
                <a:lnTo>
                  <a:pt x="0" y="0"/>
                </a:lnTo>
                <a:lnTo>
                  <a:pt x="0" y="1083564"/>
                </a:lnTo>
                <a:close/>
              </a:path>
            </a:pathLst>
          </a:custGeom>
          <a:solidFill>
            <a:srgbClr val="0078D6"/>
          </a:solidFill>
        </p:spPr>
        <p:txBody>
          <a:bodyPr wrap="square" lIns="0" tIns="0" rIns="0" bIns="0" rtlCol="0"/>
          <a:lstStyle/>
          <a:p>
            <a:endParaRPr/>
          </a:p>
        </p:txBody>
      </p:sp>
      <p:sp>
        <p:nvSpPr>
          <p:cNvPr id="5" name="object 5"/>
          <p:cNvSpPr/>
          <p:nvPr/>
        </p:nvSpPr>
        <p:spPr>
          <a:xfrm>
            <a:off x="438175" y="4250054"/>
            <a:ext cx="425068" cy="18122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03656" y="4562983"/>
            <a:ext cx="2009139" cy="815975"/>
          </a:xfrm>
          <a:prstGeom prst="rect">
            <a:avLst/>
          </a:prstGeom>
        </p:spPr>
        <p:txBody>
          <a:bodyPr vert="horz" wrap="square" lIns="0" tIns="37465" rIns="0" bIns="0" rtlCol="0">
            <a:spAutoFit/>
          </a:bodyPr>
          <a:lstStyle/>
          <a:p>
            <a:pPr marL="12700" marR="5080">
              <a:lnSpc>
                <a:spcPts val="1510"/>
              </a:lnSpc>
              <a:spcBef>
                <a:spcPts val="295"/>
              </a:spcBef>
            </a:pPr>
            <a:r>
              <a:rPr sz="1400" dirty="0">
                <a:latin typeface="Segoe UI"/>
                <a:cs typeface="Segoe UI"/>
              </a:rPr>
              <a:t>Use </a:t>
            </a:r>
            <a:r>
              <a:rPr sz="1400" spc="-10" dirty="0">
                <a:latin typeface="Segoe UI"/>
                <a:cs typeface="Segoe UI"/>
              </a:rPr>
              <a:t>Azure </a:t>
            </a:r>
            <a:r>
              <a:rPr sz="1400" dirty="0">
                <a:latin typeface="Segoe UI"/>
                <a:cs typeface="Segoe UI"/>
              </a:rPr>
              <a:t>Machine  Learning </a:t>
            </a:r>
            <a:r>
              <a:rPr sz="1400" spc="-5" dirty="0">
                <a:latin typeface="Segoe UI"/>
                <a:cs typeface="Segoe UI"/>
              </a:rPr>
              <a:t>to </a:t>
            </a:r>
            <a:r>
              <a:rPr sz="1400" dirty="0">
                <a:latin typeface="Segoe UI"/>
                <a:cs typeface="Segoe UI"/>
              </a:rPr>
              <a:t>deploy </a:t>
            </a:r>
            <a:r>
              <a:rPr sz="1400" spc="-5" dirty="0">
                <a:latin typeface="Segoe UI"/>
                <a:cs typeface="Segoe UI"/>
              </a:rPr>
              <a:t>your  </a:t>
            </a:r>
            <a:r>
              <a:rPr sz="1400" dirty="0">
                <a:latin typeface="Segoe UI"/>
                <a:cs typeface="Segoe UI"/>
              </a:rPr>
              <a:t>model </a:t>
            </a:r>
            <a:r>
              <a:rPr sz="1400" spc="-5" dirty="0">
                <a:latin typeface="Segoe UI"/>
                <a:cs typeface="Segoe UI"/>
              </a:rPr>
              <a:t>into </a:t>
            </a:r>
            <a:r>
              <a:rPr sz="1400" dirty="0">
                <a:latin typeface="Segoe UI"/>
                <a:cs typeface="Segoe UI"/>
              </a:rPr>
              <a:t>production</a:t>
            </a:r>
            <a:r>
              <a:rPr sz="1400" spc="-114" dirty="0">
                <a:latin typeface="Segoe UI"/>
                <a:cs typeface="Segoe UI"/>
              </a:rPr>
              <a:t> </a:t>
            </a:r>
            <a:r>
              <a:rPr sz="1400" dirty="0">
                <a:latin typeface="Segoe UI"/>
                <a:cs typeface="Segoe UI"/>
              </a:rPr>
              <a:t>as  a </a:t>
            </a:r>
            <a:r>
              <a:rPr sz="1400" spc="-5" dirty="0">
                <a:latin typeface="Segoe UI"/>
                <a:cs typeface="Segoe UI"/>
              </a:rPr>
              <a:t>web </a:t>
            </a:r>
            <a:r>
              <a:rPr sz="1400" spc="5" dirty="0">
                <a:latin typeface="Segoe UI"/>
                <a:cs typeface="Segoe UI"/>
              </a:rPr>
              <a:t>service </a:t>
            </a:r>
            <a:r>
              <a:rPr sz="1400" spc="-5" dirty="0">
                <a:latin typeface="Segoe UI"/>
                <a:cs typeface="Segoe UI"/>
              </a:rPr>
              <a:t>in</a:t>
            </a:r>
            <a:r>
              <a:rPr sz="1400" spc="-35" dirty="0">
                <a:latin typeface="Segoe UI"/>
                <a:cs typeface="Segoe UI"/>
              </a:rPr>
              <a:t> </a:t>
            </a:r>
            <a:r>
              <a:rPr sz="1400" spc="-5" dirty="0">
                <a:latin typeface="Segoe UI"/>
                <a:cs typeface="Segoe UI"/>
              </a:rPr>
              <a:t>minutes</a:t>
            </a:r>
            <a:endParaRPr sz="1400">
              <a:latin typeface="Segoe UI"/>
              <a:cs typeface="Segoe UI"/>
            </a:endParaRPr>
          </a:p>
        </p:txBody>
      </p:sp>
      <p:sp>
        <p:nvSpPr>
          <p:cNvPr id="7" name="object 7"/>
          <p:cNvSpPr/>
          <p:nvPr/>
        </p:nvSpPr>
        <p:spPr>
          <a:xfrm>
            <a:off x="3483864" y="4239895"/>
            <a:ext cx="765048" cy="24688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458083" y="4562983"/>
            <a:ext cx="2041525" cy="1199515"/>
          </a:xfrm>
          <a:prstGeom prst="rect">
            <a:avLst/>
          </a:prstGeom>
        </p:spPr>
        <p:txBody>
          <a:bodyPr vert="horz" wrap="square" lIns="0" tIns="37465" rIns="0" bIns="0" rtlCol="0">
            <a:spAutoFit/>
          </a:bodyPr>
          <a:lstStyle/>
          <a:p>
            <a:pPr marL="12700" marR="5080">
              <a:lnSpc>
                <a:spcPts val="1510"/>
              </a:lnSpc>
              <a:spcBef>
                <a:spcPts val="295"/>
              </a:spcBef>
            </a:pPr>
            <a:r>
              <a:rPr sz="1400" spc="-10" dirty="0">
                <a:latin typeface="Segoe UI"/>
                <a:cs typeface="Segoe UI"/>
              </a:rPr>
              <a:t>Work </a:t>
            </a:r>
            <a:r>
              <a:rPr sz="1400" spc="-5" dirty="0">
                <a:latin typeface="Segoe UI"/>
                <a:cs typeface="Segoe UI"/>
              </a:rPr>
              <a:t>with familiar</a:t>
            </a:r>
            <a:r>
              <a:rPr sz="1400" spc="-70" dirty="0">
                <a:latin typeface="Segoe UI"/>
                <a:cs typeface="Segoe UI"/>
              </a:rPr>
              <a:t> </a:t>
            </a:r>
            <a:r>
              <a:rPr sz="1400" dirty="0">
                <a:latin typeface="Segoe UI"/>
                <a:cs typeface="Segoe UI"/>
              </a:rPr>
              <a:t>coding  </a:t>
            </a:r>
            <a:r>
              <a:rPr sz="1400" spc="-5" dirty="0">
                <a:latin typeface="Segoe UI"/>
                <a:cs typeface="Segoe UI"/>
              </a:rPr>
              <a:t>languages </a:t>
            </a:r>
            <a:r>
              <a:rPr sz="1400" dirty="0">
                <a:latin typeface="Segoe UI"/>
                <a:cs typeface="Segoe UI"/>
              </a:rPr>
              <a:t>such as R and  Python </a:t>
            </a:r>
            <a:r>
              <a:rPr sz="1400" spc="-5" dirty="0">
                <a:latin typeface="Segoe UI"/>
                <a:cs typeface="Segoe UI"/>
              </a:rPr>
              <a:t>while benefitting  from hundreds </a:t>
            </a:r>
            <a:r>
              <a:rPr sz="1400" spc="-10" dirty="0">
                <a:latin typeface="Segoe UI"/>
                <a:cs typeface="Segoe UI"/>
              </a:rPr>
              <a:t>of </a:t>
            </a:r>
            <a:r>
              <a:rPr sz="1400" dirty="0">
                <a:latin typeface="Segoe UI"/>
                <a:cs typeface="Segoe UI"/>
              </a:rPr>
              <a:t>built-in  </a:t>
            </a:r>
            <a:r>
              <a:rPr sz="1400" spc="-5" dirty="0">
                <a:latin typeface="Segoe UI"/>
                <a:cs typeface="Segoe UI"/>
              </a:rPr>
              <a:t>packages </a:t>
            </a:r>
            <a:r>
              <a:rPr sz="1400" dirty="0">
                <a:latin typeface="Segoe UI"/>
                <a:cs typeface="Segoe UI"/>
              </a:rPr>
              <a:t>and </a:t>
            </a:r>
            <a:r>
              <a:rPr sz="1400" spc="5" dirty="0">
                <a:latin typeface="Segoe UI"/>
                <a:cs typeface="Segoe UI"/>
              </a:rPr>
              <a:t>support </a:t>
            </a:r>
            <a:r>
              <a:rPr sz="1400" dirty="0">
                <a:latin typeface="Segoe UI"/>
                <a:cs typeface="Segoe UI"/>
              </a:rPr>
              <a:t>for  custom</a:t>
            </a:r>
            <a:r>
              <a:rPr sz="1400" spc="-30" dirty="0">
                <a:latin typeface="Segoe UI"/>
                <a:cs typeface="Segoe UI"/>
              </a:rPr>
              <a:t> </a:t>
            </a:r>
            <a:r>
              <a:rPr sz="1400" dirty="0">
                <a:latin typeface="Segoe UI"/>
                <a:cs typeface="Segoe UI"/>
              </a:rPr>
              <a:t>code</a:t>
            </a:r>
            <a:endParaRPr sz="1400">
              <a:latin typeface="Segoe UI"/>
              <a:cs typeface="Segoe UI"/>
            </a:endParaRPr>
          </a:p>
        </p:txBody>
      </p:sp>
      <p:sp>
        <p:nvSpPr>
          <p:cNvPr id="9" name="object 9"/>
          <p:cNvSpPr/>
          <p:nvPr/>
        </p:nvSpPr>
        <p:spPr>
          <a:xfrm>
            <a:off x="6219952" y="4239895"/>
            <a:ext cx="849756" cy="191388"/>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186042" y="4562983"/>
            <a:ext cx="2334895" cy="1007744"/>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Deploy </a:t>
            </a:r>
            <a:r>
              <a:rPr sz="1400" dirty="0">
                <a:latin typeface="Segoe UI"/>
                <a:cs typeface="Segoe UI"/>
              </a:rPr>
              <a:t>models </a:t>
            </a:r>
            <a:r>
              <a:rPr sz="1400" spc="-5" dirty="0">
                <a:latin typeface="Segoe UI"/>
                <a:cs typeface="Segoe UI"/>
              </a:rPr>
              <a:t>to</a:t>
            </a:r>
            <a:r>
              <a:rPr sz="1400" spc="-70" dirty="0">
                <a:latin typeface="Segoe UI"/>
                <a:cs typeface="Segoe UI"/>
              </a:rPr>
              <a:t> </a:t>
            </a:r>
            <a:r>
              <a:rPr sz="1400" dirty="0">
                <a:latin typeface="Segoe UI"/>
                <a:cs typeface="Segoe UI"/>
              </a:rPr>
              <a:t>production  as </a:t>
            </a:r>
            <a:r>
              <a:rPr sz="1400" spc="-5" dirty="0">
                <a:latin typeface="Segoe UI"/>
                <a:cs typeface="Segoe UI"/>
              </a:rPr>
              <a:t>web </a:t>
            </a:r>
            <a:r>
              <a:rPr sz="1400" spc="5" dirty="0">
                <a:latin typeface="Segoe UI"/>
                <a:cs typeface="Segoe UI"/>
              </a:rPr>
              <a:t>services </a:t>
            </a:r>
            <a:r>
              <a:rPr sz="1400" dirty="0">
                <a:latin typeface="Segoe UI"/>
                <a:cs typeface="Segoe UI"/>
              </a:rPr>
              <a:t>that can be  </a:t>
            </a:r>
            <a:r>
              <a:rPr sz="1400" spc="-5" dirty="0">
                <a:latin typeface="Segoe UI"/>
                <a:cs typeface="Segoe UI"/>
              </a:rPr>
              <a:t>called from </a:t>
            </a:r>
            <a:r>
              <a:rPr sz="1400" dirty="0">
                <a:latin typeface="Segoe UI"/>
                <a:cs typeface="Segoe UI"/>
              </a:rPr>
              <a:t>any device,  </a:t>
            </a:r>
            <a:r>
              <a:rPr sz="1400" spc="-5" dirty="0">
                <a:latin typeface="Segoe UI"/>
                <a:cs typeface="Segoe UI"/>
              </a:rPr>
              <a:t>anywhere, </a:t>
            </a:r>
            <a:r>
              <a:rPr sz="1400" dirty="0">
                <a:latin typeface="Segoe UI"/>
                <a:cs typeface="Segoe UI"/>
              </a:rPr>
              <a:t>using any data  </a:t>
            </a:r>
            <a:r>
              <a:rPr sz="1400" spc="-5" dirty="0">
                <a:latin typeface="Segoe UI"/>
                <a:cs typeface="Segoe UI"/>
              </a:rPr>
              <a:t>source</a:t>
            </a:r>
            <a:endParaRPr sz="1400">
              <a:latin typeface="Segoe UI"/>
              <a:cs typeface="Segoe UI"/>
            </a:endParaRPr>
          </a:p>
        </p:txBody>
      </p:sp>
      <p:sp>
        <p:nvSpPr>
          <p:cNvPr id="11" name="object 11"/>
          <p:cNvSpPr/>
          <p:nvPr/>
        </p:nvSpPr>
        <p:spPr>
          <a:xfrm>
            <a:off x="9591929" y="4239895"/>
            <a:ext cx="1114044" cy="191388"/>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9566909" y="4562983"/>
            <a:ext cx="2005964" cy="623570"/>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Easily share your solution  with </a:t>
            </a:r>
            <a:r>
              <a:rPr sz="1400" dirty="0">
                <a:latin typeface="Segoe UI"/>
                <a:cs typeface="Segoe UI"/>
              </a:rPr>
              <a:t>the world on the  </a:t>
            </a:r>
            <a:r>
              <a:rPr sz="1400" spc="-10" dirty="0">
                <a:latin typeface="Segoe UI"/>
                <a:cs typeface="Segoe UI"/>
              </a:rPr>
              <a:t>Azure</a:t>
            </a:r>
            <a:r>
              <a:rPr sz="1400" dirty="0">
                <a:latin typeface="Segoe UI"/>
                <a:cs typeface="Segoe UI"/>
              </a:rPr>
              <a:t> </a:t>
            </a:r>
            <a:r>
              <a:rPr sz="1400" spc="-5" dirty="0">
                <a:latin typeface="Segoe UI"/>
                <a:cs typeface="Segoe UI"/>
              </a:rPr>
              <a:t>Marketplace</a:t>
            </a:r>
            <a:endParaRPr sz="1400">
              <a:latin typeface="Segoe UI"/>
              <a:cs typeface="Segoe UI"/>
            </a:endParaRPr>
          </a:p>
        </p:txBody>
      </p:sp>
      <p:sp>
        <p:nvSpPr>
          <p:cNvPr id="13" name="object 13"/>
          <p:cNvSpPr txBox="1"/>
          <p:nvPr/>
        </p:nvSpPr>
        <p:spPr>
          <a:xfrm>
            <a:off x="414629" y="1418996"/>
            <a:ext cx="9802495" cy="946785"/>
          </a:xfrm>
          <a:prstGeom prst="rect">
            <a:avLst/>
          </a:prstGeom>
        </p:spPr>
        <p:txBody>
          <a:bodyPr vert="horz" wrap="square" lIns="0" tIns="12700" rIns="0" bIns="0" rtlCol="0">
            <a:spAutoFit/>
          </a:bodyPr>
          <a:lstStyle/>
          <a:p>
            <a:pPr marL="12700" marR="5080">
              <a:lnSpc>
                <a:spcPct val="107900"/>
              </a:lnSpc>
              <a:spcBef>
                <a:spcPts val="100"/>
              </a:spcBef>
            </a:pPr>
            <a:r>
              <a:rPr sz="2800" spc="-5" dirty="0">
                <a:solidFill>
                  <a:srgbClr val="FFFFFF"/>
                </a:solidFill>
                <a:latin typeface="Segoe UI"/>
                <a:cs typeface="Segoe UI"/>
              </a:rPr>
              <a:t>A fully-managed cloud </a:t>
            </a:r>
            <a:r>
              <a:rPr sz="2800" spc="10" dirty="0">
                <a:solidFill>
                  <a:srgbClr val="FFFFFF"/>
                </a:solidFill>
                <a:latin typeface="Segoe UI"/>
                <a:cs typeface="Segoe UI"/>
              </a:rPr>
              <a:t>service </a:t>
            </a:r>
            <a:r>
              <a:rPr sz="2800" spc="-5" dirty="0">
                <a:solidFill>
                  <a:srgbClr val="FFFFFF"/>
                </a:solidFill>
                <a:latin typeface="Segoe UI"/>
                <a:cs typeface="Segoe UI"/>
              </a:rPr>
              <a:t>that enables you </a:t>
            </a:r>
            <a:r>
              <a:rPr sz="2800" spc="-15" dirty="0">
                <a:solidFill>
                  <a:srgbClr val="FFFFFF"/>
                </a:solidFill>
                <a:latin typeface="Segoe UI"/>
                <a:cs typeface="Segoe UI"/>
              </a:rPr>
              <a:t>to </a:t>
            </a:r>
            <a:r>
              <a:rPr sz="2800" spc="-5" dirty="0">
                <a:solidFill>
                  <a:srgbClr val="FFFFFF"/>
                </a:solidFill>
                <a:latin typeface="Segoe UI"/>
                <a:cs typeface="Segoe UI"/>
              </a:rPr>
              <a:t>easily build,  deploy and </a:t>
            </a:r>
            <a:r>
              <a:rPr sz="2800" spc="-15" dirty="0">
                <a:solidFill>
                  <a:srgbClr val="FFFFFF"/>
                </a:solidFill>
                <a:latin typeface="Segoe UI"/>
                <a:cs typeface="Segoe UI"/>
              </a:rPr>
              <a:t>share </a:t>
            </a:r>
            <a:r>
              <a:rPr sz="2800" spc="-10" dirty="0">
                <a:solidFill>
                  <a:srgbClr val="FFFFFF"/>
                </a:solidFill>
                <a:latin typeface="Segoe UI"/>
                <a:cs typeface="Segoe UI"/>
              </a:rPr>
              <a:t>predictive </a:t>
            </a:r>
            <a:r>
              <a:rPr sz="2800" dirty="0">
                <a:solidFill>
                  <a:srgbClr val="FFFFFF"/>
                </a:solidFill>
                <a:latin typeface="Segoe UI"/>
                <a:cs typeface="Segoe UI"/>
              </a:rPr>
              <a:t>analytics</a:t>
            </a:r>
            <a:r>
              <a:rPr sz="2800" spc="-10" dirty="0">
                <a:solidFill>
                  <a:srgbClr val="FFFFFF"/>
                </a:solidFill>
                <a:latin typeface="Segoe UI"/>
                <a:cs typeface="Segoe UI"/>
              </a:rPr>
              <a:t> solutions</a:t>
            </a:r>
            <a:endParaRPr sz="2800">
              <a:latin typeface="Segoe UI"/>
              <a:cs typeface="Segoe UI"/>
            </a:endParaRPr>
          </a:p>
        </p:txBody>
      </p:sp>
      <p:sp>
        <p:nvSpPr>
          <p:cNvPr id="14" name="object 14"/>
          <p:cNvSpPr/>
          <p:nvPr/>
        </p:nvSpPr>
        <p:spPr>
          <a:xfrm>
            <a:off x="459486" y="3492753"/>
            <a:ext cx="589915" cy="574040"/>
          </a:xfrm>
          <a:custGeom>
            <a:avLst/>
            <a:gdLst/>
            <a:ahLst/>
            <a:cxnLst/>
            <a:rect l="l" t="t" r="r" b="b"/>
            <a:pathLst>
              <a:path w="589915" h="574039">
                <a:moveTo>
                  <a:pt x="589788" y="0"/>
                </a:moveTo>
                <a:lnTo>
                  <a:pt x="573239" y="94198"/>
                </a:lnTo>
                <a:lnTo>
                  <a:pt x="546639" y="167703"/>
                </a:lnTo>
                <a:lnTo>
                  <a:pt x="521925" y="215491"/>
                </a:lnTo>
                <a:lnTo>
                  <a:pt x="506139" y="237349"/>
                </a:lnTo>
                <a:lnTo>
                  <a:pt x="471870" y="271033"/>
                </a:lnTo>
                <a:lnTo>
                  <a:pt x="378852" y="362463"/>
                </a:lnTo>
                <a:lnTo>
                  <a:pt x="197713" y="540512"/>
                </a:lnTo>
                <a:lnTo>
                  <a:pt x="195933" y="541035"/>
                </a:lnTo>
                <a:lnTo>
                  <a:pt x="183472" y="544703"/>
                </a:lnTo>
                <a:lnTo>
                  <a:pt x="149648" y="554656"/>
                </a:lnTo>
                <a:lnTo>
                  <a:pt x="83781" y="574040"/>
                </a:lnTo>
                <a:lnTo>
                  <a:pt x="82472" y="572706"/>
                </a:lnTo>
                <a:lnTo>
                  <a:pt x="73309" y="563372"/>
                </a:lnTo>
                <a:lnTo>
                  <a:pt x="48436" y="538035"/>
                </a:lnTo>
                <a:lnTo>
                  <a:pt x="0" y="488696"/>
                </a:lnTo>
                <a:lnTo>
                  <a:pt x="785" y="486918"/>
                </a:lnTo>
                <a:lnTo>
                  <a:pt x="6283" y="474472"/>
                </a:lnTo>
                <a:lnTo>
                  <a:pt x="21206" y="440690"/>
                </a:lnTo>
                <a:lnTo>
                  <a:pt x="50266" y="374904"/>
                </a:lnTo>
                <a:lnTo>
                  <a:pt x="82834" y="342608"/>
                </a:lnTo>
                <a:lnTo>
                  <a:pt x="161270" y="264652"/>
                </a:lnTo>
                <a:lnTo>
                  <a:pt x="256670" y="169431"/>
                </a:lnTo>
                <a:lnTo>
                  <a:pt x="340131" y="85344"/>
                </a:lnTo>
                <a:lnTo>
                  <a:pt x="417309" y="33861"/>
                </a:lnTo>
                <a:lnTo>
                  <a:pt x="498887" y="8763"/>
                </a:lnTo>
                <a:lnTo>
                  <a:pt x="563502" y="619"/>
                </a:lnTo>
                <a:lnTo>
                  <a:pt x="589788" y="0"/>
                </a:lnTo>
                <a:close/>
              </a:path>
            </a:pathLst>
          </a:custGeom>
          <a:ln w="19812">
            <a:solidFill>
              <a:srgbClr val="000000"/>
            </a:solidFill>
          </a:ln>
        </p:spPr>
        <p:txBody>
          <a:bodyPr wrap="square" lIns="0" tIns="0" rIns="0" bIns="0" rtlCol="0"/>
          <a:lstStyle/>
          <a:p>
            <a:endParaRPr/>
          </a:p>
        </p:txBody>
      </p:sp>
      <p:sp>
        <p:nvSpPr>
          <p:cNvPr id="15" name="object 15"/>
          <p:cNvSpPr/>
          <p:nvPr/>
        </p:nvSpPr>
        <p:spPr>
          <a:xfrm>
            <a:off x="799617" y="3579748"/>
            <a:ext cx="164465" cy="152400"/>
          </a:xfrm>
          <a:custGeom>
            <a:avLst/>
            <a:gdLst/>
            <a:ahLst/>
            <a:cxnLst/>
            <a:rect l="l" t="t" r="r" b="b"/>
            <a:pathLst>
              <a:path w="164465" h="152400">
                <a:moveTo>
                  <a:pt x="0" y="0"/>
                </a:moveTo>
                <a:lnTo>
                  <a:pt x="94927" y="88032"/>
                </a:lnTo>
                <a:lnTo>
                  <a:pt x="143673" y="133238"/>
                </a:lnTo>
                <a:lnTo>
                  <a:pt x="161632" y="149893"/>
                </a:lnTo>
                <a:lnTo>
                  <a:pt x="164198" y="152273"/>
                </a:lnTo>
              </a:path>
            </a:pathLst>
          </a:custGeom>
          <a:ln w="19811">
            <a:solidFill>
              <a:srgbClr val="000000"/>
            </a:solidFill>
          </a:ln>
        </p:spPr>
        <p:txBody>
          <a:bodyPr wrap="square" lIns="0" tIns="0" rIns="0" bIns="0" rtlCol="0"/>
          <a:lstStyle/>
          <a:p>
            <a:endParaRPr/>
          </a:p>
        </p:txBody>
      </p:sp>
      <p:sp>
        <p:nvSpPr>
          <p:cNvPr id="16" name="object 16"/>
          <p:cNvSpPr/>
          <p:nvPr/>
        </p:nvSpPr>
        <p:spPr>
          <a:xfrm>
            <a:off x="459486" y="3676777"/>
            <a:ext cx="241300" cy="191135"/>
          </a:xfrm>
          <a:custGeom>
            <a:avLst/>
            <a:gdLst/>
            <a:ahLst/>
            <a:cxnLst/>
            <a:rect l="l" t="t" r="r" b="b"/>
            <a:pathLst>
              <a:path w="241300" h="191135">
                <a:moveTo>
                  <a:pt x="241274" y="0"/>
                </a:moveTo>
                <a:lnTo>
                  <a:pt x="101787" y="0"/>
                </a:lnTo>
                <a:lnTo>
                  <a:pt x="30159" y="0"/>
                </a:lnTo>
                <a:lnTo>
                  <a:pt x="3769" y="0"/>
                </a:lnTo>
                <a:lnTo>
                  <a:pt x="0" y="0"/>
                </a:lnTo>
                <a:lnTo>
                  <a:pt x="0" y="81278"/>
                </a:lnTo>
                <a:lnTo>
                  <a:pt x="0" y="123015"/>
                </a:lnTo>
                <a:lnTo>
                  <a:pt x="0" y="138392"/>
                </a:lnTo>
                <a:lnTo>
                  <a:pt x="0" y="140589"/>
                </a:lnTo>
                <a:lnTo>
                  <a:pt x="29060" y="169664"/>
                </a:lnTo>
                <a:lnTo>
                  <a:pt x="43983" y="184594"/>
                </a:lnTo>
                <a:lnTo>
                  <a:pt x="49481" y="190095"/>
                </a:lnTo>
                <a:lnTo>
                  <a:pt x="50266" y="190881"/>
                </a:lnTo>
              </a:path>
            </a:pathLst>
          </a:custGeom>
          <a:ln w="19812">
            <a:solidFill>
              <a:srgbClr val="000000"/>
            </a:solidFill>
          </a:ln>
        </p:spPr>
        <p:txBody>
          <a:bodyPr wrap="square" lIns="0" tIns="0" rIns="0" bIns="0" rtlCol="0"/>
          <a:lstStyle/>
          <a:p>
            <a:endParaRPr/>
          </a:p>
        </p:txBody>
      </p:sp>
      <p:sp>
        <p:nvSpPr>
          <p:cNvPr id="17" name="object 17"/>
          <p:cNvSpPr/>
          <p:nvPr/>
        </p:nvSpPr>
        <p:spPr>
          <a:xfrm>
            <a:off x="509752" y="3845814"/>
            <a:ext cx="338455" cy="220979"/>
          </a:xfrm>
          <a:custGeom>
            <a:avLst/>
            <a:gdLst/>
            <a:ahLst/>
            <a:cxnLst/>
            <a:rect l="l" t="t" r="r" b="b"/>
            <a:pathLst>
              <a:path w="338455" h="220979">
                <a:moveTo>
                  <a:pt x="0" y="21843"/>
                </a:moveTo>
                <a:lnTo>
                  <a:pt x="87181" y="115677"/>
                </a:lnTo>
                <a:lnTo>
                  <a:pt x="131949" y="163861"/>
                </a:lnTo>
                <a:lnTo>
                  <a:pt x="148443" y="181613"/>
                </a:lnTo>
                <a:lnTo>
                  <a:pt x="150799" y="184150"/>
                </a:lnTo>
                <a:lnTo>
                  <a:pt x="171137" y="205442"/>
                </a:lnTo>
                <a:lnTo>
                  <a:pt x="181581" y="216376"/>
                </a:lnTo>
                <a:lnTo>
                  <a:pt x="185429" y="220404"/>
                </a:lnTo>
                <a:lnTo>
                  <a:pt x="185978" y="220980"/>
                </a:lnTo>
                <a:lnTo>
                  <a:pt x="274129" y="220980"/>
                </a:lnTo>
                <a:lnTo>
                  <a:pt x="319395" y="220980"/>
                </a:lnTo>
                <a:lnTo>
                  <a:pt x="336072" y="220980"/>
                </a:lnTo>
                <a:lnTo>
                  <a:pt x="338455" y="220980"/>
                </a:lnTo>
                <a:lnTo>
                  <a:pt x="338455" y="93225"/>
                </a:lnTo>
                <a:lnTo>
                  <a:pt x="338455" y="27622"/>
                </a:lnTo>
                <a:lnTo>
                  <a:pt x="338455" y="3452"/>
                </a:lnTo>
                <a:lnTo>
                  <a:pt x="338455" y="0"/>
                </a:lnTo>
              </a:path>
            </a:pathLst>
          </a:custGeom>
          <a:ln w="19812">
            <a:solidFill>
              <a:srgbClr val="000000"/>
            </a:solidFill>
          </a:ln>
        </p:spPr>
        <p:txBody>
          <a:bodyPr wrap="square" lIns="0" tIns="0" rIns="0" bIns="0" rtlCol="0"/>
          <a:lstStyle/>
          <a:p>
            <a:endParaRPr/>
          </a:p>
        </p:txBody>
      </p:sp>
      <p:sp>
        <p:nvSpPr>
          <p:cNvPr id="18" name="object 18"/>
          <p:cNvSpPr/>
          <p:nvPr/>
        </p:nvSpPr>
        <p:spPr>
          <a:xfrm>
            <a:off x="744473" y="3713734"/>
            <a:ext cx="78460" cy="80137"/>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3888485" y="3853307"/>
            <a:ext cx="341630" cy="116205"/>
          </a:xfrm>
          <a:custGeom>
            <a:avLst/>
            <a:gdLst/>
            <a:ahLst/>
            <a:cxnLst/>
            <a:rect l="l" t="t" r="r" b="b"/>
            <a:pathLst>
              <a:path w="341629" h="116204">
                <a:moveTo>
                  <a:pt x="341375" y="114808"/>
                </a:moveTo>
                <a:lnTo>
                  <a:pt x="276466" y="116188"/>
                </a:lnTo>
                <a:lnTo>
                  <a:pt x="219366" y="111513"/>
                </a:lnTo>
                <a:lnTo>
                  <a:pt x="169347" y="101565"/>
                </a:lnTo>
                <a:lnTo>
                  <a:pt x="125682" y="87122"/>
                </a:lnTo>
                <a:lnTo>
                  <a:pt x="87642" y="68963"/>
                </a:lnTo>
                <a:lnTo>
                  <a:pt x="54500" y="47871"/>
                </a:lnTo>
                <a:lnTo>
                  <a:pt x="25529" y="24623"/>
                </a:lnTo>
                <a:lnTo>
                  <a:pt x="0" y="0"/>
                </a:lnTo>
              </a:path>
            </a:pathLst>
          </a:custGeom>
          <a:ln w="19811">
            <a:solidFill>
              <a:srgbClr val="000000"/>
            </a:solidFill>
          </a:ln>
        </p:spPr>
        <p:txBody>
          <a:bodyPr wrap="square" lIns="0" tIns="0" rIns="0" bIns="0" rtlCol="0"/>
          <a:lstStyle/>
          <a:p>
            <a:endParaRPr/>
          </a:p>
        </p:txBody>
      </p:sp>
      <p:sp>
        <p:nvSpPr>
          <p:cNvPr id="20" name="object 20"/>
          <p:cNvSpPr/>
          <p:nvPr/>
        </p:nvSpPr>
        <p:spPr>
          <a:xfrm>
            <a:off x="3512058" y="3636136"/>
            <a:ext cx="279400" cy="113030"/>
          </a:xfrm>
          <a:custGeom>
            <a:avLst/>
            <a:gdLst/>
            <a:ahLst/>
            <a:cxnLst/>
            <a:rect l="l" t="t" r="r" b="b"/>
            <a:pathLst>
              <a:path w="279400" h="113029">
                <a:moveTo>
                  <a:pt x="279272" y="112775"/>
                </a:moveTo>
                <a:lnTo>
                  <a:pt x="182379" y="47577"/>
                </a:lnTo>
                <a:lnTo>
                  <a:pt x="92297" y="14097"/>
                </a:lnTo>
                <a:lnTo>
                  <a:pt x="25884" y="1762"/>
                </a:lnTo>
                <a:lnTo>
                  <a:pt x="0" y="0"/>
                </a:lnTo>
              </a:path>
            </a:pathLst>
          </a:custGeom>
          <a:ln w="19812">
            <a:solidFill>
              <a:srgbClr val="000000"/>
            </a:solidFill>
          </a:ln>
        </p:spPr>
        <p:txBody>
          <a:bodyPr wrap="square" lIns="0" tIns="0" rIns="0" bIns="0" rtlCol="0"/>
          <a:lstStyle/>
          <a:p>
            <a:endParaRPr/>
          </a:p>
        </p:txBody>
      </p:sp>
      <p:sp>
        <p:nvSpPr>
          <p:cNvPr id="21" name="object 21"/>
          <p:cNvSpPr/>
          <p:nvPr/>
        </p:nvSpPr>
        <p:spPr>
          <a:xfrm>
            <a:off x="3512058" y="3637513"/>
            <a:ext cx="718185" cy="332740"/>
          </a:xfrm>
          <a:custGeom>
            <a:avLst/>
            <a:gdLst/>
            <a:ahLst/>
            <a:cxnLst/>
            <a:rect l="l" t="t" r="r" b="b"/>
            <a:pathLst>
              <a:path w="718185" h="332739">
                <a:moveTo>
                  <a:pt x="717803" y="655"/>
                </a:moveTo>
                <a:lnTo>
                  <a:pt x="643927" y="0"/>
                </a:lnTo>
                <a:lnTo>
                  <a:pt x="580164" y="6990"/>
                </a:lnTo>
                <a:lnTo>
                  <a:pt x="525441" y="20458"/>
                </a:lnTo>
                <a:lnTo>
                  <a:pt x="478686" y="39235"/>
                </a:lnTo>
                <a:lnTo>
                  <a:pt x="438827" y="62152"/>
                </a:lnTo>
                <a:lnTo>
                  <a:pt x="404791" y="88041"/>
                </a:lnTo>
                <a:lnTo>
                  <a:pt x="375506" y="115733"/>
                </a:lnTo>
                <a:lnTo>
                  <a:pt x="349899" y="144059"/>
                </a:lnTo>
                <a:lnTo>
                  <a:pt x="326897" y="171851"/>
                </a:lnTo>
                <a:lnTo>
                  <a:pt x="219938" y="264803"/>
                </a:lnTo>
                <a:lnTo>
                  <a:pt x="113776" y="312535"/>
                </a:lnTo>
                <a:lnTo>
                  <a:pt x="32450" y="330121"/>
                </a:lnTo>
                <a:lnTo>
                  <a:pt x="0" y="332633"/>
                </a:lnTo>
              </a:path>
            </a:pathLst>
          </a:custGeom>
          <a:ln w="19812">
            <a:solidFill>
              <a:srgbClr val="000000"/>
            </a:solidFill>
          </a:ln>
        </p:spPr>
        <p:txBody>
          <a:bodyPr wrap="square" lIns="0" tIns="0" rIns="0" bIns="0" rtlCol="0"/>
          <a:lstStyle/>
          <a:p>
            <a:endParaRPr/>
          </a:p>
        </p:txBody>
      </p:sp>
      <p:sp>
        <p:nvSpPr>
          <p:cNvPr id="22" name="object 22"/>
          <p:cNvSpPr/>
          <p:nvPr/>
        </p:nvSpPr>
        <p:spPr>
          <a:xfrm>
            <a:off x="4120641" y="3528059"/>
            <a:ext cx="119125" cy="218185"/>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4120641" y="3858005"/>
            <a:ext cx="119125" cy="220218"/>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6680072" y="3557778"/>
            <a:ext cx="159385" cy="159385"/>
          </a:xfrm>
          <a:custGeom>
            <a:avLst/>
            <a:gdLst/>
            <a:ahLst/>
            <a:cxnLst/>
            <a:rect l="l" t="t" r="r" b="b"/>
            <a:pathLst>
              <a:path w="159384" h="159385">
                <a:moveTo>
                  <a:pt x="0" y="0"/>
                </a:moveTo>
                <a:lnTo>
                  <a:pt x="158876" y="0"/>
                </a:lnTo>
                <a:lnTo>
                  <a:pt x="158876" y="159131"/>
                </a:lnTo>
              </a:path>
            </a:pathLst>
          </a:custGeom>
          <a:ln w="19812">
            <a:solidFill>
              <a:srgbClr val="000000"/>
            </a:solidFill>
          </a:ln>
        </p:spPr>
        <p:txBody>
          <a:bodyPr wrap="square" lIns="0" tIns="0" rIns="0" bIns="0" rtlCol="0"/>
          <a:lstStyle/>
          <a:p>
            <a:endParaRPr/>
          </a:p>
        </p:txBody>
      </p:sp>
      <p:sp>
        <p:nvSpPr>
          <p:cNvPr id="25" name="object 25"/>
          <p:cNvSpPr/>
          <p:nvPr/>
        </p:nvSpPr>
        <p:spPr>
          <a:xfrm>
            <a:off x="6605523" y="3557778"/>
            <a:ext cx="233679" cy="234315"/>
          </a:xfrm>
          <a:custGeom>
            <a:avLst/>
            <a:gdLst/>
            <a:ahLst/>
            <a:cxnLst/>
            <a:rect l="l" t="t" r="r" b="b"/>
            <a:pathLst>
              <a:path w="233679" h="234314">
                <a:moveTo>
                  <a:pt x="233425" y="0"/>
                </a:moveTo>
                <a:lnTo>
                  <a:pt x="0" y="233934"/>
                </a:lnTo>
              </a:path>
            </a:pathLst>
          </a:custGeom>
          <a:ln w="19812">
            <a:solidFill>
              <a:srgbClr val="000000"/>
            </a:solidFill>
          </a:ln>
        </p:spPr>
        <p:txBody>
          <a:bodyPr wrap="square" lIns="0" tIns="0" rIns="0" bIns="0" rtlCol="0"/>
          <a:lstStyle/>
          <a:p>
            <a:endParaRPr/>
          </a:p>
        </p:txBody>
      </p:sp>
      <p:sp>
        <p:nvSpPr>
          <p:cNvPr id="26" name="object 26"/>
          <p:cNvSpPr/>
          <p:nvPr/>
        </p:nvSpPr>
        <p:spPr>
          <a:xfrm>
            <a:off x="6249161" y="3557778"/>
            <a:ext cx="589915" cy="500380"/>
          </a:xfrm>
          <a:custGeom>
            <a:avLst/>
            <a:gdLst/>
            <a:ahLst/>
            <a:cxnLst/>
            <a:rect l="l" t="t" r="r" b="b"/>
            <a:pathLst>
              <a:path w="589915" h="500379">
                <a:moveTo>
                  <a:pt x="385571" y="0"/>
                </a:moveTo>
                <a:lnTo>
                  <a:pt x="0" y="0"/>
                </a:lnTo>
                <a:lnTo>
                  <a:pt x="0" y="499872"/>
                </a:lnTo>
                <a:lnTo>
                  <a:pt x="589788" y="499872"/>
                </a:lnTo>
                <a:lnTo>
                  <a:pt x="589788" y="204597"/>
                </a:lnTo>
              </a:path>
            </a:pathLst>
          </a:custGeom>
          <a:ln w="19812">
            <a:solidFill>
              <a:srgbClr val="000000"/>
            </a:solidFill>
          </a:ln>
        </p:spPr>
        <p:txBody>
          <a:bodyPr wrap="square" lIns="0" tIns="0" rIns="0" bIns="0" rtlCol="0"/>
          <a:lstStyle/>
          <a:p>
            <a:endParaRPr/>
          </a:p>
        </p:txBody>
      </p:sp>
      <p:sp>
        <p:nvSpPr>
          <p:cNvPr id="27" name="object 27"/>
          <p:cNvSpPr/>
          <p:nvPr/>
        </p:nvSpPr>
        <p:spPr>
          <a:xfrm>
            <a:off x="6249161" y="3875785"/>
            <a:ext cx="272415" cy="182245"/>
          </a:xfrm>
          <a:custGeom>
            <a:avLst/>
            <a:gdLst/>
            <a:ahLst/>
            <a:cxnLst/>
            <a:rect l="l" t="t" r="r" b="b"/>
            <a:pathLst>
              <a:path w="272415" h="182245">
                <a:moveTo>
                  <a:pt x="272288" y="181863"/>
                </a:moveTo>
                <a:lnTo>
                  <a:pt x="272288" y="0"/>
                </a:lnTo>
                <a:lnTo>
                  <a:pt x="0" y="0"/>
                </a:lnTo>
              </a:path>
            </a:pathLst>
          </a:custGeom>
          <a:ln w="19812">
            <a:solidFill>
              <a:srgbClr val="000000"/>
            </a:solidFill>
          </a:ln>
        </p:spPr>
        <p:txBody>
          <a:bodyPr wrap="square" lIns="0" tIns="0" rIns="0" bIns="0" rtlCol="0"/>
          <a:lstStyle/>
          <a:p>
            <a:endParaRPr/>
          </a:p>
        </p:txBody>
      </p:sp>
      <p:sp>
        <p:nvSpPr>
          <p:cNvPr id="28" name="object 28"/>
          <p:cNvSpPr/>
          <p:nvPr/>
        </p:nvSpPr>
        <p:spPr>
          <a:xfrm>
            <a:off x="9752456" y="3461765"/>
            <a:ext cx="586105" cy="448945"/>
          </a:xfrm>
          <a:custGeom>
            <a:avLst/>
            <a:gdLst/>
            <a:ahLst/>
            <a:cxnLst/>
            <a:rect l="l" t="t" r="r" b="b"/>
            <a:pathLst>
              <a:path w="586104" h="448945">
                <a:moveTo>
                  <a:pt x="0" y="448691"/>
                </a:moveTo>
                <a:lnTo>
                  <a:pt x="7302" y="385492"/>
                </a:lnTo>
                <a:lnTo>
                  <a:pt x="26416" y="324866"/>
                </a:lnTo>
                <a:lnTo>
                  <a:pt x="57245" y="267747"/>
                </a:lnTo>
                <a:lnTo>
                  <a:pt x="98551" y="217678"/>
                </a:lnTo>
                <a:lnTo>
                  <a:pt x="148621" y="176387"/>
                </a:lnTo>
                <a:lnTo>
                  <a:pt x="205740" y="145669"/>
                </a:lnTo>
                <a:lnTo>
                  <a:pt x="269763" y="125777"/>
                </a:lnTo>
                <a:lnTo>
                  <a:pt x="336931" y="119125"/>
                </a:lnTo>
                <a:lnTo>
                  <a:pt x="351762" y="119125"/>
                </a:lnTo>
                <a:lnTo>
                  <a:pt x="359378" y="119125"/>
                </a:lnTo>
                <a:lnTo>
                  <a:pt x="362184" y="119125"/>
                </a:lnTo>
                <a:lnTo>
                  <a:pt x="362585" y="119125"/>
                </a:lnTo>
                <a:lnTo>
                  <a:pt x="362585" y="50256"/>
                </a:lnTo>
                <a:lnTo>
                  <a:pt x="362585" y="14890"/>
                </a:lnTo>
                <a:lnTo>
                  <a:pt x="362585" y="1861"/>
                </a:lnTo>
                <a:lnTo>
                  <a:pt x="362585" y="0"/>
                </a:lnTo>
                <a:lnTo>
                  <a:pt x="491513" y="128855"/>
                </a:lnTo>
                <a:lnTo>
                  <a:pt x="557720" y="195024"/>
                </a:lnTo>
                <a:lnTo>
                  <a:pt x="582112" y="219402"/>
                </a:lnTo>
                <a:lnTo>
                  <a:pt x="585597" y="222885"/>
                </a:lnTo>
                <a:lnTo>
                  <a:pt x="456668" y="351740"/>
                </a:lnTo>
                <a:lnTo>
                  <a:pt x="390461" y="417909"/>
                </a:lnTo>
                <a:lnTo>
                  <a:pt x="366069" y="442287"/>
                </a:lnTo>
                <a:lnTo>
                  <a:pt x="362585" y="445770"/>
                </a:lnTo>
                <a:lnTo>
                  <a:pt x="362585" y="376900"/>
                </a:lnTo>
                <a:lnTo>
                  <a:pt x="362585" y="341534"/>
                </a:lnTo>
                <a:lnTo>
                  <a:pt x="362585" y="328505"/>
                </a:lnTo>
                <a:lnTo>
                  <a:pt x="362585" y="326644"/>
                </a:lnTo>
                <a:lnTo>
                  <a:pt x="347753" y="326644"/>
                </a:lnTo>
                <a:lnTo>
                  <a:pt x="340137" y="326644"/>
                </a:lnTo>
                <a:lnTo>
                  <a:pt x="337331" y="326644"/>
                </a:lnTo>
                <a:lnTo>
                  <a:pt x="336931" y="326644"/>
                </a:lnTo>
                <a:lnTo>
                  <a:pt x="284157" y="329252"/>
                </a:lnTo>
                <a:lnTo>
                  <a:pt x="232478" y="336999"/>
                </a:lnTo>
                <a:lnTo>
                  <a:pt x="182166" y="349767"/>
                </a:lnTo>
                <a:lnTo>
                  <a:pt x="133491" y="367438"/>
                </a:lnTo>
                <a:lnTo>
                  <a:pt x="86724" y="389894"/>
                </a:lnTo>
                <a:lnTo>
                  <a:pt x="42136" y="417017"/>
                </a:lnTo>
                <a:lnTo>
                  <a:pt x="0" y="448691"/>
                </a:lnTo>
                <a:close/>
              </a:path>
            </a:pathLst>
          </a:custGeom>
          <a:ln w="19812">
            <a:solidFill>
              <a:srgbClr val="000000"/>
            </a:solidFill>
          </a:ln>
        </p:spPr>
        <p:txBody>
          <a:bodyPr wrap="square" lIns="0" tIns="0" rIns="0" bIns="0" rtlCol="0"/>
          <a:lstStyle/>
          <a:p>
            <a:endParaRPr/>
          </a:p>
        </p:txBody>
      </p:sp>
      <p:sp>
        <p:nvSpPr>
          <p:cNvPr id="29" name="object 29"/>
          <p:cNvSpPr/>
          <p:nvPr/>
        </p:nvSpPr>
        <p:spPr>
          <a:xfrm>
            <a:off x="9597390" y="3632708"/>
            <a:ext cx="569595" cy="466090"/>
          </a:xfrm>
          <a:custGeom>
            <a:avLst/>
            <a:gdLst/>
            <a:ahLst/>
            <a:cxnLst/>
            <a:rect l="l" t="t" r="r" b="b"/>
            <a:pathLst>
              <a:path w="569595" h="466089">
                <a:moveTo>
                  <a:pt x="0" y="0"/>
                </a:moveTo>
                <a:lnTo>
                  <a:pt x="0" y="269458"/>
                </a:lnTo>
                <a:lnTo>
                  <a:pt x="0" y="407828"/>
                </a:lnTo>
                <a:lnTo>
                  <a:pt x="0" y="458807"/>
                </a:lnTo>
                <a:lnTo>
                  <a:pt x="0" y="466090"/>
                </a:lnTo>
                <a:lnTo>
                  <a:pt x="329223" y="466090"/>
                </a:lnTo>
                <a:lnTo>
                  <a:pt x="498284" y="466090"/>
                </a:lnTo>
                <a:lnTo>
                  <a:pt x="560570" y="466090"/>
                </a:lnTo>
                <a:lnTo>
                  <a:pt x="569467" y="466090"/>
                </a:lnTo>
                <a:lnTo>
                  <a:pt x="569467" y="427396"/>
                </a:lnTo>
                <a:lnTo>
                  <a:pt x="569467" y="407527"/>
                </a:lnTo>
                <a:lnTo>
                  <a:pt x="569467" y="400206"/>
                </a:lnTo>
                <a:lnTo>
                  <a:pt x="569467" y="399161"/>
                </a:lnTo>
              </a:path>
            </a:pathLst>
          </a:custGeom>
          <a:ln w="19812">
            <a:solidFill>
              <a:srgbClr val="000000"/>
            </a:solidFill>
          </a:ln>
        </p:spPr>
        <p:txBody>
          <a:bodyPr wrap="square" lIns="0" tIns="0" rIns="0" bIns="0" rtlCol="0"/>
          <a:lstStyle/>
          <a:p>
            <a:endParaRPr/>
          </a:p>
        </p:txBody>
      </p:sp>
      <p:sp>
        <p:nvSpPr>
          <p:cNvPr id="30" name="object 30"/>
          <p:cNvSpPr/>
          <p:nvPr/>
        </p:nvSpPr>
        <p:spPr>
          <a:xfrm>
            <a:off x="10469880" y="376427"/>
            <a:ext cx="687324" cy="687324"/>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2584" y="1487424"/>
            <a:ext cx="7496556" cy="40721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9535" y="1484375"/>
            <a:ext cx="7503159" cy="4078604"/>
          </a:xfrm>
          <a:custGeom>
            <a:avLst/>
            <a:gdLst/>
            <a:ahLst/>
            <a:cxnLst/>
            <a:rect l="l" t="t" r="r" b="b"/>
            <a:pathLst>
              <a:path w="7503159" h="4078604">
                <a:moveTo>
                  <a:pt x="0" y="4078224"/>
                </a:moveTo>
                <a:lnTo>
                  <a:pt x="7502652" y="4078224"/>
                </a:lnTo>
                <a:lnTo>
                  <a:pt x="7502652" y="0"/>
                </a:lnTo>
                <a:lnTo>
                  <a:pt x="0" y="0"/>
                </a:lnTo>
                <a:lnTo>
                  <a:pt x="0" y="4078224"/>
                </a:lnTo>
                <a:close/>
              </a:path>
            </a:pathLst>
          </a:custGeom>
          <a:ln w="6096">
            <a:solidFill>
              <a:srgbClr val="BCBCBC"/>
            </a:solidFill>
          </a:ln>
        </p:spPr>
        <p:txBody>
          <a:bodyPr wrap="square" lIns="0" tIns="0" rIns="0" bIns="0" rtlCol="0"/>
          <a:lstStyle/>
          <a:p>
            <a:endParaRPr/>
          </a:p>
        </p:txBody>
      </p:sp>
      <p:sp>
        <p:nvSpPr>
          <p:cNvPr id="4" name="object 4"/>
          <p:cNvSpPr txBox="1">
            <a:spLocks noGrp="1"/>
          </p:cNvSpPr>
          <p:nvPr>
            <p:ph type="title"/>
          </p:nvPr>
        </p:nvSpPr>
        <p:spPr>
          <a:xfrm>
            <a:off x="504850" y="395427"/>
            <a:ext cx="8414385" cy="574675"/>
          </a:xfrm>
          <a:prstGeom prst="rect">
            <a:avLst/>
          </a:prstGeom>
        </p:spPr>
        <p:txBody>
          <a:bodyPr vert="horz" wrap="square" lIns="0" tIns="12700" rIns="0" bIns="0" rtlCol="0">
            <a:spAutoFit/>
          </a:bodyPr>
          <a:lstStyle/>
          <a:p>
            <a:pPr marL="12700">
              <a:lnSpc>
                <a:spcPct val="100000"/>
              </a:lnSpc>
              <a:spcBef>
                <a:spcPts val="100"/>
              </a:spcBef>
              <a:tabLst>
                <a:tab pos="1725930" algn="l"/>
                <a:tab pos="4110354" algn="l"/>
                <a:tab pos="6663690" algn="l"/>
              </a:tabLst>
            </a:pPr>
            <a:r>
              <a:rPr sz="3600" b="0" spc="405" dirty="0">
                <a:solidFill>
                  <a:srgbClr val="001F50"/>
                </a:solidFill>
                <a:latin typeface="Segoe UI Semilight"/>
                <a:cs typeface="Segoe UI Semilight"/>
              </a:rPr>
              <a:t>A</a:t>
            </a:r>
            <a:r>
              <a:rPr sz="3600" b="0" spc="295" dirty="0">
                <a:solidFill>
                  <a:srgbClr val="001F50"/>
                </a:solidFill>
                <a:latin typeface="Segoe UI Semilight"/>
                <a:cs typeface="Segoe UI Semilight"/>
              </a:rPr>
              <a:t>Z</a:t>
            </a:r>
            <a:r>
              <a:rPr sz="3600" b="0" spc="290" dirty="0">
                <a:solidFill>
                  <a:srgbClr val="001F50"/>
                </a:solidFill>
                <a:latin typeface="Segoe UI Semilight"/>
                <a:cs typeface="Segoe UI Semilight"/>
              </a:rPr>
              <a:t>U</a:t>
            </a:r>
            <a:r>
              <a:rPr sz="3600" b="0" spc="295" dirty="0">
                <a:solidFill>
                  <a:srgbClr val="001F50"/>
                </a:solidFill>
                <a:latin typeface="Segoe UI Semilight"/>
                <a:cs typeface="Segoe UI Semilight"/>
              </a:rPr>
              <a:t>R</a:t>
            </a:r>
            <a:r>
              <a:rPr sz="3600" b="0" dirty="0">
                <a:solidFill>
                  <a:srgbClr val="001F50"/>
                </a:solidFill>
                <a:latin typeface="Segoe UI Semilight"/>
                <a:cs typeface="Segoe UI Semilight"/>
              </a:rPr>
              <a:t>E	</a:t>
            </a:r>
            <a:r>
              <a:rPr sz="3600" b="0" spc="295" dirty="0">
                <a:solidFill>
                  <a:srgbClr val="001F50"/>
                </a:solidFill>
                <a:latin typeface="Segoe UI Semilight"/>
                <a:cs typeface="Segoe UI Semilight"/>
              </a:rPr>
              <a:t>M</a:t>
            </a:r>
            <a:r>
              <a:rPr sz="3600" b="0" spc="245" dirty="0">
                <a:solidFill>
                  <a:srgbClr val="001F50"/>
                </a:solidFill>
                <a:latin typeface="Segoe UI Semilight"/>
                <a:cs typeface="Segoe UI Semilight"/>
              </a:rPr>
              <a:t>A</a:t>
            </a:r>
            <a:r>
              <a:rPr sz="3600" b="0" spc="295" dirty="0">
                <a:solidFill>
                  <a:srgbClr val="001F50"/>
                </a:solidFill>
                <a:latin typeface="Segoe UI Semilight"/>
                <a:cs typeface="Segoe UI Semilight"/>
              </a:rPr>
              <a:t>C</a:t>
            </a:r>
            <a:r>
              <a:rPr sz="3600" b="0" spc="290" dirty="0">
                <a:solidFill>
                  <a:srgbClr val="001F50"/>
                </a:solidFill>
                <a:latin typeface="Segoe UI Semilight"/>
                <a:cs typeface="Segoe UI Semilight"/>
              </a:rPr>
              <a:t>H</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E	</a:t>
            </a:r>
            <a:r>
              <a:rPr sz="3600" b="0" spc="290" dirty="0">
                <a:solidFill>
                  <a:srgbClr val="001F50"/>
                </a:solidFill>
                <a:latin typeface="Segoe UI Semilight"/>
                <a:cs typeface="Segoe UI Semilight"/>
              </a:rPr>
              <a:t>L</a:t>
            </a:r>
            <a:r>
              <a:rPr sz="3600" b="0" spc="310" dirty="0">
                <a:solidFill>
                  <a:srgbClr val="001F50"/>
                </a:solidFill>
                <a:latin typeface="Segoe UI Semilight"/>
                <a:cs typeface="Segoe UI Semilight"/>
              </a:rPr>
              <a:t>E</a:t>
            </a:r>
            <a:r>
              <a:rPr sz="3600" b="0" spc="295" dirty="0">
                <a:solidFill>
                  <a:srgbClr val="001F50"/>
                </a:solidFill>
                <a:latin typeface="Segoe UI Semilight"/>
                <a:cs typeface="Segoe UI Semilight"/>
              </a:rPr>
              <a:t>AR</a:t>
            </a:r>
            <a:r>
              <a:rPr sz="3600" b="0" spc="300" dirty="0">
                <a:solidFill>
                  <a:srgbClr val="001F50"/>
                </a:solidFill>
                <a:latin typeface="Segoe UI Semilight"/>
                <a:cs typeface="Segoe UI Semilight"/>
              </a:rPr>
              <a:t>N</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G	</a:t>
            </a:r>
            <a:r>
              <a:rPr sz="3600" b="0" spc="290" dirty="0">
                <a:solidFill>
                  <a:srgbClr val="001F50"/>
                </a:solidFill>
                <a:latin typeface="Segoe UI Semilight"/>
                <a:cs typeface="Segoe UI Semilight"/>
              </a:rPr>
              <a:t>STUD</a:t>
            </a:r>
            <a:r>
              <a:rPr sz="3600" b="0" spc="295" dirty="0">
                <a:solidFill>
                  <a:srgbClr val="001F50"/>
                </a:solidFill>
                <a:latin typeface="Segoe UI Semilight"/>
                <a:cs typeface="Segoe UI Semilight"/>
              </a:rPr>
              <a:t>I</a:t>
            </a:r>
            <a:r>
              <a:rPr sz="3600" b="0" dirty="0">
                <a:solidFill>
                  <a:srgbClr val="001F50"/>
                </a:solidFill>
                <a:latin typeface="Segoe UI Semilight"/>
                <a:cs typeface="Segoe UI Semilight"/>
              </a:rPr>
              <a:t>O</a:t>
            </a:r>
            <a:endParaRPr sz="3600">
              <a:latin typeface="Segoe UI Semilight"/>
              <a:cs typeface="Segoe UI Semilight"/>
            </a:endParaRPr>
          </a:p>
        </p:txBody>
      </p:sp>
      <p:sp>
        <p:nvSpPr>
          <p:cNvPr id="5" name="object 5"/>
          <p:cNvSpPr/>
          <p:nvPr/>
        </p:nvSpPr>
        <p:spPr>
          <a:xfrm>
            <a:off x="4602479" y="2159507"/>
            <a:ext cx="0" cy="3137535"/>
          </a:xfrm>
          <a:custGeom>
            <a:avLst/>
            <a:gdLst/>
            <a:ahLst/>
            <a:cxnLst/>
            <a:rect l="l" t="t" r="r" b="b"/>
            <a:pathLst>
              <a:path h="3137535">
                <a:moveTo>
                  <a:pt x="0" y="0"/>
                </a:moveTo>
                <a:lnTo>
                  <a:pt x="0" y="3137027"/>
                </a:lnTo>
              </a:path>
            </a:pathLst>
          </a:custGeom>
          <a:ln w="9144">
            <a:solidFill>
              <a:srgbClr val="0078D6"/>
            </a:solidFill>
            <a:prstDash val="sysDash"/>
          </a:ln>
        </p:spPr>
        <p:txBody>
          <a:bodyPr wrap="square" lIns="0" tIns="0" rIns="0" bIns="0" rtlCol="0"/>
          <a:lstStyle/>
          <a:p>
            <a:endParaRPr/>
          </a:p>
        </p:txBody>
      </p:sp>
      <p:sp>
        <p:nvSpPr>
          <p:cNvPr id="6" name="object 6"/>
          <p:cNvSpPr txBox="1"/>
          <p:nvPr/>
        </p:nvSpPr>
        <p:spPr>
          <a:xfrm>
            <a:off x="287223" y="1612138"/>
            <a:ext cx="3989070" cy="3910329"/>
          </a:xfrm>
          <a:prstGeom prst="rect">
            <a:avLst/>
          </a:prstGeom>
        </p:spPr>
        <p:txBody>
          <a:bodyPr vert="horz" wrap="square" lIns="0" tIns="12065" rIns="0" bIns="0" rtlCol="0">
            <a:spAutoFit/>
          </a:bodyPr>
          <a:lstStyle/>
          <a:p>
            <a:pPr marL="12700" marR="43180">
              <a:lnSpc>
                <a:spcPct val="100499"/>
              </a:lnSpc>
              <a:spcBef>
                <a:spcPts val="95"/>
              </a:spcBef>
            </a:pPr>
            <a:r>
              <a:rPr sz="1950" b="0" dirty="0">
                <a:latin typeface="Segoe UI Semilight"/>
                <a:cs typeface="Segoe UI Semilight"/>
              </a:rPr>
              <a:t>Platform </a:t>
            </a:r>
            <a:r>
              <a:rPr sz="1950" b="0" spc="-5" dirty="0">
                <a:latin typeface="Segoe UI Semilight"/>
                <a:cs typeface="Segoe UI Semilight"/>
              </a:rPr>
              <a:t>for emerging </a:t>
            </a:r>
            <a:r>
              <a:rPr sz="1950" b="0" dirty="0">
                <a:latin typeface="Segoe UI Semilight"/>
                <a:cs typeface="Segoe UI Semilight"/>
              </a:rPr>
              <a:t>data </a:t>
            </a:r>
            <a:r>
              <a:rPr sz="1950" b="0" spc="-5" dirty="0">
                <a:latin typeface="Segoe UI Semilight"/>
                <a:cs typeface="Segoe UI Semilight"/>
              </a:rPr>
              <a:t>scientists  to graphically build </a:t>
            </a:r>
            <a:r>
              <a:rPr sz="1950" b="0" dirty="0">
                <a:latin typeface="Segoe UI Semilight"/>
                <a:cs typeface="Segoe UI Semilight"/>
              </a:rPr>
              <a:t>and deploy  experiments</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dirty="0">
                <a:latin typeface="Segoe UI Semilight"/>
                <a:cs typeface="Segoe UI Semilight"/>
              </a:rPr>
              <a:t>Rapid experiment</a:t>
            </a:r>
            <a:r>
              <a:rPr sz="1950" b="0" spc="5" dirty="0">
                <a:latin typeface="Segoe UI Semilight"/>
                <a:cs typeface="Segoe UI Semilight"/>
              </a:rPr>
              <a:t> </a:t>
            </a:r>
            <a:r>
              <a:rPr sz="1950" b="0" dirty="0">
                <a:latin typeface="Segoe UI Semilight"/>
                <a:cs typeface="Segoe UI Semilight"/>
              </a:rPr>
              <a:t>composition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&gt; </a:t>
            </a:r>
            <a:r>
              <a:rPr sz="1950" b="0" dirty="0">
                <a:latin typeface="Segoe UI Semilight"/>
                <a:cs typeface="Segoe UI Semilight"/>
              </a:rPr>
              <a:t>100 easily </a:t>
            </a:r>
            <a:r>
              <a:rPr sz="1950" b="0" spc="-5" dirty="0">
                <a:latin typeface="Segoe UI Semilight"/>
                <a:cs typeface="Segoe UI Semilight"/>
              </a:rPr>
              <a:t>configured</a:t>
            </a:r>
            <a:r>
              <a:rPr sz="1950" b="0" spc="25" dirty="0">
                <a:latin typeface="Segoe UI Semilight"/>
                <a:cs typeface="Segoe UI Semilight"/>
              </a:rPr>
              <a:t> </a:t>
            </a:r>
            <a:r>
              <a:rPr sz="1950" b="0" spc="-5" dirty="0">
                <a:latin typeface="Segoe UI Semilight"/>
                <a:cs typeface="Segoe UI Semilight"/>
              </a:rPr>
              <a:t>modules</a:t>
            </a:r>
            <a:endParaRPr sz="1950">
              <a:latin typeface="Segoe UI Semilight"/>
              <a:cs typeface="Segoe UI Semilight"/>
            </a:endParaRPr>
          </a:p>
          <a:p>
            <a:pPr marL="292735">
              <a:lnSpc>
                <a:spcPct val="100000"/>
              </a:lnSpc>
              <a:spcBef>
                <a:spcPts val="30"/>
              </a:spcBef>
            </a:pPr>
            <a:r>
              <a:rPr sz="1950" b="0" spc="-5" dirty="0">
                <a:latin typeface="Segoe UI Semilight"/>
                <a:cs typeface="Segoe UI Semilight"/>
              </a:rPr>
              <a:t>for </a:t>
            </a:r>
            <a:r>
              <a:rPr sz="1950" b="0" dirty="0">
                <a:latin typeface="Segoe UI Semilight"/>
                <a:cs typeface="Segoe UI Semilight"/>
              </a:rPr>
              <a:t>data </a:t>
            </a:r>
            <a:r>
              <a:rPr sz="1950" b="0" spc="-5" dirty="0">
                <a:latin typeface="Segoe UI Semilight"/>
                <a:cs typeface="Segoe UI Semilight"/>
              </a:rPr>
              <a:t>prep, </a:t>
            </a:r>
            <a:r>
              <a:rPr sz="1950" b="0" dirty="0">
                <a:latin typeface="Segoe UI Semilight"/>
                <a:cs typeface="Segoe UI Semilight"/>
              </a:rPr>
              <a:t>training, </a:t>
            </a:r>
            <a:r>
              <a:rPr sz="1950" b="0" spc="-5" dirty="0">
                <a:latin typeface="Segoe UI Semilight"/>
                <a:cs typeface="Segoe UI Semilight"/>
              </a:rPr>
              <a:t>evaluation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Extensibility through </a:t>
            </a:r>
            <a:r>
              <a:rPr sz="1950" b="0" dirty="0">
                <a:latin typeface="Segoe UI Semilight"/>
                <a:cs typeface="Segoe UI Semilight"/>
              </a:rPr>
              <a:t>R &amp;</a:t>
            </a:r>
            <a:r>
              <a:rPr sz="1950" b="0" spc="20" dirty="0">
                <a:latin typeface="Segoe UI Semilight"/>
                <a:cs typeface="Segoe UI Semilight"/>
              </a:rPr>
              <a:t> </a:t>
            </a:r>
            <a:r>
              <a:rPr sz="1950" b="0" dirty="0">
                <a:latin typeface="Segoe UI Semilight"/>
                <a:cs typeface="Segoe UI Semilight"/>
              </a:rPr>
              <a:t>Python</a:t>
            </a:r>
            <a:endParaRPr sz="1950">
              <a:latin typeface="Segoe UI Semilight"/>
              <a:cs typeface="Segoe UI Semilight"/>
            </a:endParaRPr>
          </a:p>
          <a:p>
            <a:pPr marL="292735" marR="1264920" indent="-280035">
              <a:lnSpc>
                <a:spcPct val="100499"/>
              </a:lnSpc>
              <a:buFont typeface="Arial"/>
              <a:buChar char="•"/>
              <a:tabLst>
                <a:tab pos="292735" algn="l"/>
                <a:tab pos="293370" algn="l"/>
              </a:tabLst>
            </a:pPr>
            <a:r>
              <a:rPr sz="1950" b="0" spc="5" dirty="0">
                <a:latin typeface="Segoe UI Semilight"/>
                <a:cs typeface="Segoe UI Semilight"/>
              </a:rPr>
              <a:t>Serverless </a:t>
            </a:r>
            <a:r>
              <a:rPr sz="1950" b="0" dirty="0">
                <a:latin typeface="Segoe UI Semilight"/>
                <a:cs typeface="Segoe UI Semilight"/>
              </a:rPr>
              <a:t>training and  deployment</a:t>
            </a:r>
            <a:endParaRPr sz="1950">
              <a:latin typeface="Segoe UI Semilight"/>
              <a:cs typeface="Segoe UI Semilight"/>
            </a:endParaRPr>
          </a:p>
          <a:p>
            <a:pPr>
              <a:lnSpc>
                <a:spcPct val="100000"/>
              </a:lnSpc>
              <a:spcBef>
                <a:spcPts val="10"/>
              </a:spcBef>
              <a:buFont typeface="Arial"/>
              <a:buChar char="•"/>
            </a:pPr>
            <a:endParaRPr sz="2050">
              <a:latin typeface="Times New Roman"/>
              <a:cs typeface="Times New Roman"/>
            </a:endParaRPr>
          </a:p>
          <a:p>
            <a:pPr marL="12700">
              <a:lnSpc>
                <a:spcPct val="100000"/>
              </a:lnSpc>
            </a:pPr>
            <a:r>
              <a:rPr sz="1950" b="0" spc="-5" dirty="0">
                <a:latin typeface="Segoe UI Semilight"/>
                <a:cs typeface="Segoe UI Semilight"/>
              </a:rPr>
              <a:t>Some</a:t>
            </a:r>
            <a:r>
              <a:rPr sz="1950" b="0" spc="20" dirty="0">
                <a:latin typeface="Segoe UI Semilight"/>
                <a:cs typeface="Segoe UI Semilight"/>
              </a:rPr>
              <a:t> </a:t>
            </a:r>
            <a:r>
              <a:rPr sz="1950" b="0" dirty="0">
                <a:latin typeface="Segoe UI Semilight"/>
                <a:cs typeface="Segoe UI Semilight"/>
              </a:rPr>
              <a:t>numbers:</a:t>
            </a:r>
            <a:endParaRPr sz="1950">
              <a:latin typeface="Segoe UI Semilight"/>
              <a:cs typeface="Segoe UI Semilight"/>
            </a:endParaRPr>
          </a:p>
          <a:p>
            <a:pPr marL="292735" marR="5080" indent="-280035">
              <a:lnSpc>
                <a:spcPct val="100499"/>
              </a:lnSpc>
              <a:buFont typeface="Arial"/>
              <a:buChar char="•"/>
              <a:tabLst>
                <a:tab pos="292735" algn="l"/>
                <a:tab pos="293370" algn="l"/>
              </a:tabLst>
            </a:pPr>
            <a:r>
              <a:rPr sz="1950" b="0" spc="-20" dirty="0">
                <a:latin typeface="Segoe UI Semilight"/>
                <a:cs typeface="Segoe UI Semilight"/>
              </a:rPr>
              <a:t>100’s of </a:t>
            </a:r>
            <a:r>
              <a:rPr sz="1950" b="0" dirty="0">
                <a:latin typeface="Segoe UI Semilight"/>
                <a:cs typeface="Segoe UI Semilight"/>
              </a:rPr>
              <a:t>thousands </a:t>
            </a:r>
            <a:r>
              <a:rPr sz="1950" b="0" spc="-20" dirty="0">
                <a:latin typeface="Segoe UI Semilight"/>
                <a:cs typeface="Segoe UI Semilight"/>
              </a:rPr>
              <a:t>of </a:t>
            </a:r>
            <a:r>
              <a:rPr sz="1950" b="0" spc="-5" dirty="0">
                <a:latin typeface="Segoe UI Semilight"/>
                <a:cs typeface="Segoe UI Semilight"/>
              </a:rPr>
              <a:t>deployed  models </a:t>
            </a:r>
            <a:r>
              <a:rPr sz="1950" b="0" spc="10" dirty="0">
                <a:latin typeface="Segoe UI Semilight"/>
                <a:cs typeface="Segoe UI Semilight"/>
              </a:rPr>
              <a:t>serving </a:t>
            </a:r>
            <a:r>
              <a:rPr sz="1950" b="0" spc="-5" dirty="0">
                <a:latin typeface="Segoe UI Semilight"/>
                <a:cs typeface="Segoe UI Semilight"/>
              </a:rPr>
              <a:t>billions </a:t>
            </a:r>
            <a:r>
              <a:rPr sz="1950" b="0" spc="-20" dirty="0">
                <a:latin typeface="Segoe UI Semilight"/>
                <a:cs typeface="Segoe UI Semilight"/>
              </a:rPr>
              <a:t>of</a:t>
            </a:r>
            <a:r>
              <a:rPr sz="1950" b="0" spc="65" dirty="0">
                <a:latin typeface="Segoe UI Semilight"/>
                <a:cs typeface="Segoe UI Semilight"/>
              </a:rPr>
              <a:t> </a:t>
            </a:r>
            <a:r>
              <a:rPr sz="1950" b="0" spc="-5" dirty="0">
                <a:latin typeface="Segoe UI Semilight"/>
                <a:cs typeface="Segoe UI Semilight"/>
              </a:rPr>
              <a:t>requests</a:t>
            </a:r>
            <a:endParaRPr sz="1950">
              <a:latin typeface="Segoe UI Semilight"/>
              <a:cs typeface="Segoe UI Semi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6129-0145-4723-BC6D-7F9078E1612B}"/>
              </a:ext>
            </a:extLst>
          </p:cNvPr>
          <p:cNvSpPr>
            <a:spLocks noGrp="1"/>
          </p:cNvSpPr>
          <p:nvPr>
            <p:ph type="title"/>
          </p:nvPr>
        </p:nvSpPr>
        <p:spPr>
          <a:xfrm>
            <a:off x="419100" y="2759848"/>
            <a:ext cx="11353800" cy="3066444"/>
          </a:xfrm>
        </p:spPr>
        <p:txBody>
          <a:bodyPr/>
          <a:lstStyle/>
          <a:p>
            <a:r>
              <a:rPr lang="en-IN" dirty="0"/>
              <a:t>   What is Machine Learning?</a:t>
            </a:r>
          </a:p>
        </p:txBody>
      </p:sp>
    </p:spTree>
    <p:extLst>
      <p:ext uri="{BB962C8B-B14F-4D97-AF65-F5344CB8AC3E}">
        <p14:creationId xmlns:p14="http://schemas.microsoft.com/office/powerpoint/2010/main" val="3540864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2FE9B3-542D-462C-89BA-595B19EE65EF}"/>
              </a:ext>
            </a:extLst>
          </p:cNvPr>
          <p:cNvSpPr/>
          <p:nvPr/>
        </p:nvSpPr>
        <p:spPr>
          <a:xfrm>
            <a:off x="901873" y="1659285"/>
            <a:ext cx="9582411" cy="3970318"/>
          </a:xfrm>
          <a:prstGeom prst="rect">
            <a:avLst/>
          </a:prstGeom>
        </p:spPr>
        <p:txBody>
          <a:bodyPr wrap="square">
            <a:spAutoFit/>
          </a:bodyPr>
          <a:lstStyle/>
          <a:p>
            <a:pPr marL="457200" indent="-457200">
              <a:buFont typeface="Arial" panose="020B0604020202020204" pitchFamily="34" charset="0"/>
              <a:buChar char="•"/>
            </a:pPr>
            <a:r>
              <a:rPr lang="en-IN" sz="2800" dirty="0"/>
              <a:t>Machine learning is the subfield of computer science that gives computers the ability to learn without being explicitly programmed. </a:t>
            </a:r>
          </a:p>
          <a:p>
            <a:r>
              <a:rPr lang="en-IN" sz="2800" dirty="0"/>
              <a:t>       - Arthur Samuel, 1959 </a:t>
            </a:r>
          </a:p>
          <a:p>
            <a:endParaRPr lang="en-IN" sz="2800" dirty="0"/>
          </a:p>
          <a:p>
            <a:pPr marL="457200" indent="-457200">
              <a:buFont typeface="Arial" panose="020B0604020202020204" pitchFamily="34" charset="0"/>
              <a:buChar char="•"/>
            </a:pPr>
            <a:r>
              <a:rPr lang="en-IN" sz="2800" dirty="0"/>
              <a:t>Learns from past behaviour and make predictions or decisions </a:t>
            </a:r>
          </a:p>
          <a:p>
            <a:endParaRPr lang="en-IN" sz="2800" dirty="0"/>
          </a:p>
          <a:p>
            <a:pPr marL="457200" indent="-457200">
              <a:buFont typeface="Arial" panose="020B0604020202020204" pitchFamily="34" charset="0"/>
              <a:buChar char="•"/>
            </a:pPr>
            <a:r>
              <a:rPr lang="en-IN" sz="2800" dirty="0"/>
              <a:t>Extraction of knowledge from data </a:t>
            </a:r>
          </a:p>
        </p:txBody>
      </p:sp>
      <p:sp>
        <p:nvSpPr>
          <p:cNvPr id="3" name="Title 1">
            <a:extLst>
              <a:ext uri="{FF2B5EF4-FFF2-40B4-BE49-F238E27FC236}">
                <a16:creationId xmlns:a16="http://schemas.microsoft.com/office/drawing/2014/main" id="{03C03F3E-D210-4748-8B03-1ED0C09A1BFB}"/>
              </a:ext>
            </a:extLst>
          </p:cNvPr>
          <p:cNvSpPr txBox="1">
            <a:spLocks/>
          </p:cNvSpPr>
          <p:nvPr/>
        </p:nvSpPr>
        <p:spPr>
          <a:xfrm>
            <a:off x="463464" y="32497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              </a:t>
            </a:r>
            <a:r>
              <a:rPr lang="en-IN" dirty="0">
                <a:solidFill>
                  <a:schemeClr val="bg1"/>
                </a:solidFill>
              </a:rPr>
              <a:t>What is Machine Learning?</a:t>
            </a:r>
          </a:p>
        </p:txBody>
      </p:sp>
    </p:spTree>
    <p:extLst>
      <p:ext uri="{BB962C8B-B14F-4D97-AF65-F5344CB8AC3E}">
        <p14:creationId xmlns:p14="http://schemas.microsoft.com/office/powerpoint/2010/main" val="3178586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F9988C-3058-4D20-8816-648821A6AF09}"/>
              </a:ext>
            </a:extLst>
          </p:cNvPr>
          <p:cNvSpPr txBox="1">
            <a:spLocks/>
          </p:cNvSpPr>
          <p:nvPr/>
        </p:nvSpPr>
        <p:spPr>
          <a:xfrm>
            <a:off x="463464" y="32497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              </a:t>
            </a:r>
            <a:r>
              <a:rPr lang="en-IN" dirty="0">
                <a:solidFill>
                  <a:schemeClr val="bg1"/>
                </a:solidFill>
              </a:rPr>
              <a:t>   Machine Learning</a:t>
            </a:r>
          </a:p>
        </p:txBody>
      </p:sp>
      <p:sp>
        <p:nvSpPr>
          <p:cNvPr id="6" name="TextBox 5">
            <a:extLst>
              <a:ext uri="{FF2B5EF4-FFF2-40B4-BE49-F238E27FC236}">
                <a16:creationId xmlns:a16="http://schemas.microsoft.com/office/drawing/2014/main" id="{D96BF3DF-F4AE-40A8-A32C-6BB77AD44573}"/>
              </a:ext>
            </a:extLst>
          </p:cNvPr>
          <p:cNvSpPr txBox="1"/>
          <p:nvPr/>
        </p:nvSpPr>
        <p:spPr>
          <a:xfrm>
            <a:off x="463464" y="1451429"/>
            <a:ext cx="10985325" cy="954107"/>
          </a:xfrm>
          <a:prstGeom prst="rect">
            <a:avLst/>
          </a:prstGeom>
          <a:noFill/>
        </p:spPr>
        <p:txBody>
          <a:bodyPr wrap="square" rtlCol="0">
            <a:spAutoFit/>
          </a:bodyPr>
          <a:lstStyle/>
          <a:p>
            <a:pPr marL="457200" indent="-457200">
              <a:buFont typeface="Arial" panose="020B0604020202020204" pitchFamily="34" charset="0"/>
              <a:buChar char="•"/>
            </a:pPr>
            <a:r>
              <a:rPr lang="en-IN" sz="2800" dirty="0"/>
              <a:t>Machine learning is the subfield of computer science that gives “computers the ability to learn without being explicitly programmed“.</a:t>
            </a:r>
          </a:p>
        </p:txBody>
      </p:sp>
      <p:pic>
        <p:nvPicPr>
          <p:cNvPr id="3" name="Picture 2">
            <a:extLst>
              <a:ext uri="{FF2B5EF4-FFF2-40B4-BE49-F238E27FC236}">
                <a16:creationId xmlns:a16="http://schemas.microsoft.com/office/drawing/2014/main" id="{2A63487F-EDAC-42E9-AA22-193C71E7F3FF}"/>
              </a:ext>
            </a:extLst>
          </p:cNvPr>
          <p:cNvPicPr>
            <a:picLocks noChangeAspect="1"/>
          </p:cNvPicPr>
          <p:nvPr/>
        </p:nvPicPr>
        <p:blipFill>
          <a:blip r:embed="rId2"/>
          <a:stretch>
            <a:fillRect/>
          </a:stretch>
        </p:blipFill>
        <p:spPr>
          <a:xfrm>
            <a:off x="5497286" y="2640897"/>
            <a:ext cx="3138714" cy="2882492"/>
          </a:xfrm>
          <a:prstGeom prst="rect">
            <a:avLst/>
          </a:prstGeom>
        </p:spPr>
      </p:pic>
      <p:pic>
        <p:nvPicPr>
          <p:cNvPr id="4" name="Picture 3">
            <a:extLst>
              <a:ext uri="{FF2B5EF4-FFF2-40B4-BE49-F238E27FC236}">
                <a16:creationId xmlns:a16="http://schemas.microsoft.com/office/drawing/2014/main" id="{ACD20DCB-84DF-4C3B-B82E-8FE477C1362A}"/>
              </a:ext>
            </a:extLst>
          </p:cNvPr>
          <p:cNvPicPr>
            <a:picLocks noChangeAspect="1"/>
          </p:cNvPicPr>
          <p:nvPr/>
        </p:nvPicPr>
        <p:blipFill>
          <a:blip r:embed="rId3"/>
          <a:stretch>
            <a:fillRect/>
          </a:stretch>
        </p:blipFill>
        <p:spPr>
          <a:xfrm>
            <a:off x="8985704" y="3738562"/>
            <a:ext cx="1390650" cy="1209675"/>
          </a:xfrm>
          <a:prstGeom prst="rect">
            <a:avLst/>
          </a:prstGeom>
        </p:spPr>
      </p:pic>
      <p:pic>
        <p:nvPicPr>
          <p:cNvPr id="9" name="Picture 8">
            <a:extLst>
              <a:ext uri="{FF2B5EF4-FFF2-40B4-BE49-F238E27FC236}">
                <a16:creationId xmlns:a16="http://schemas.microsoft.com/office/drawing/2014/main" id="{FA7ADDCB-A540-49BA-A9B2-AC6B18859260}"/>
              </a:ext>
            </a:extLst>
          </p:cNvPr>
          <p:cNvPicPr>
            <a:picLocks noChangeAspect="1"/>
          </p:cNvPicPr>
          <p:nvPr/>
        </p:nvPicPr>
        <p:blipFill>
          <a:blip r:embed="rId4"/>
          <a:stretch>
            <a:fillRect/>
          </a:stretch>
        </p:blipFill>
        <p:spPr>
          <a:xfrm>
            <a:off x="449036" y="3043918"/>
            <a:ext cx="5048250" cy="2076450"/>
          </a:xfrm>
          <a:prstGeom prst="rect">
            <a:avLst/>
          </a:prstGeom>
        </p:spPr>
      </p:pic>
      <p:pic>
        <p:nvPicPr>
          <p:cNvPr id="10" name="Picture 9">
            <a:extLst>
              <a:ext uri="{FF2B5EF4-FFF2-40B4-BE49-F238E27FC236}">
                <a16:creationId xmlns:a16="http://schemas.microsoft.com/office/drawing/2014/main" id="{CA0F8563-027F-4ED8-A482-285EE8EC5A07}"/>
              </a:ext>
            </a:extLst>
          </p:cNvPr>
          <p:cNvPicPr>
            <a:picLocks noChangeAspect="1"/>
          </p:cNvPicPr>
          <p:nvPr/>
        </p:nvPicPr>
        <p:blipFill>
          <a:blip r:embed="rId5"/>
          <a:stretch>
            <a:fillRect/>
          </a:stretch>
        </p:blipFill>
        <p:spPr>
          <a:xfrm>
            <a:off x="449036" y="2492624"/>
            <a:ext cx="8355046" cy="3179037"/>
          </a:xfrm>
          <a:prstGeom prst="rect">
            <a:avLst/>
          </a:prstGeom>
        </p:spPr>
      </p:pic>
      <p:pic>
        <p:nvPicPr>
          <p:cNvPr id="11" name="Picture 10">
            <a:extLst>
              <a:ext uri="{FF2B5EF4-FFF2-40B4-BE49-F238E27FC236}">
                <a16:creationId xmlns:a16="http://schemas.microsoft.com/office/drawing/2014/main" id="{5B69CB46-C8D2-4EA2-9792-28985495CA86}"/>
              </a:ext>
            </a:extLst>
          </p:cNvPr>
          <p:cNvPicPr>
            <a:picLocks noChangeAspect="1"/>
          </p:cNvPicPr>
          <p:nvPr/>
        </p:nvPicPr>
        <p:blipFill>
          <a:blip r:embed="rId6"/>
          <a:stretch>
            <a:fillRect/>
          </a:stretch>
        </p:blipFill>
        <p:spPr>
          <a:xfrm>
            <a:off x="8934189" y="2720521"/>
            <a:ext cx="2514600" cy="2686050"/>
          </a:xfrm>
          <a:prstGeom prst="rect">
            <a:avLst/>
          </a:prstGeom>
        </p:spPr>
      </p:pic>
    </p:spTree>
    <p:extLst>
      <p:ext uri="{BB962C8B-B14F-4D97-AF65-F5344CB8AC3E}">
        <p14:creationId xmlns:p14="http://schemas.microsoft.com/office/powerpoint/2010/main" val="13218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Creating Azure </a:t>
            </a:r>
            <a:r>
              <a:rPr lang="en-IN" dirty="0"/>
              <a:t>ML Account </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10438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0F735D-7A08-4B93-8122-9AA5A48B225F}"/>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sp>
        <p:nvSpPr>
          <p:cNvPr id="5" name="Rectangle 4">
            <a:extLst>
              <a:ext uri="{FF2B5EF4-FFF2-40B4-BE49-F238E27FC236}">
                <a16:creationId xmlns:a16="http://schemas.microsoft.com/office/drawing/2014/main" id="{5C0A4D2A-2067-43DB-B7F0-CDDAE48ABCE2}"/>
              </a:ext>
            </a:extLst>
          </p:cNvPr>
          <p:cNvSpPr/>
          <p:nvPr/>
        </p:nvSpPr>
        <p:spPr>
          <a:xfrm>
            <a:off x="2980697" y="2409224"/>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PREPARE THE DATA</a:t>
            </a:r>
          </a:p>
        </p:txBody>
      </p:sp>
      <p:sp>
        <p:nvSpPr>
          <p:cNvPr id="6" name="Rectangle 5">
            <a:extLst>
              <a:ext uri="{FF2B5EF4-FFF2-40B4-BE49-F238E27FC236}">
                <a16:creationId xmlns:a16="http://schemas.microsoft.com/office/drawing/2014/main" id="{8E23516E-4D49-458F-B888-5CD63615E9AA}"/>
              </a:ext>
            </a:extLst>
          </p:cNvPr>
          <p:cNvSpPr/>
          <p:nvPr/>
        </p:nvSpPr>
        <p:spPr>
          <a:xfrm>
            <a:off x="2924629" y="1357086"/>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GET THE DATA</a:t>
            </a:r>
          </a:p>
        </p:txBody>
      </p:sp>
      <p:sp>
        <p:nvSpPr>
          <p:cNvPr id="7" name="Rectangle 6">
            <a:extLst>
              <a:ext uri="{FF2B5EF4-FFF2-40B4-BE49-F238E27FC236}">
                <a16:creationId xmlns:a16="http://schemas.microsoft.com/office/drawing/2014/main" id="{91FB2D96-83B7-4094-ADBF-567800AA7B16}"/>
              </a:ext>
            </a:extLst>
          </p:cNvPr>
          <p:cNvSpPr/>
          <p:nvPr/>
        </p:nvSpPr>
        <p:spPr>
          <a:xfrm>
            <a:off x="2980696" y="3461362"/>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FEATURE SELECTION</a:t>
            </a:r>
          </a:p>
        </p:txBody>
      </p:sp>
      <p:sp>
        <p:nvSpPr>
          <p:cNvPr id="8" name="Rectangle 7">
            <a:extLst>
              <a:ext uri="{FF2B5EF4-FFF2-40B4-BE49-F238E27FC236}">
                <a16:creationId xmlns:a16="http://schemas.microsoft.com/office/drawing/2014/main" id="{597BEA38-C786-4289-A630-4564C0271643}"/>
              </a:ext>
            </a:extLst>
          </p:cNvPr>
          <p:cNvSpPr/>
          <p:nvPr/>
        </p:nvSpPr>
        <p:spPr>
          <a:xfrm>
            <a:off x="2980695" y="4513500"/>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CHOOSE AND APPLY LEARNING ALGORITHMS</a:t>
            </a:r>
          </a:p>
        </p:txBody>
      </p:sp>
      <p:sp>
        <p:nvSpPr>
          <p:cNvPr id="9" name="Rectangle 8">
            <a:extLst>
              <a:ext uri="{FF2B5EF4-FFF2-40B4-BE49-F238E27FC236}">
                <a16:creationId xmlns:a16="http://schemas.microsoft.com/office/drawing/2014/main" id="{EE987B42-2A0A-4FA1-8885-31F786D172A4}"/>
              </a:ext>
            </a:extLst>
          </p:cNvPr>
          <p:cNvSpPr/>
          <p:nvPr/>
        </p:nvSpPr>
        <p:spPr>
          <a:xfrm>
            <a:off x="2980694" y="5565638"/>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TRAIN AND EVALUATE THE MODEL</a:t>
            </a:r>
          </a:p>
        </p:txBody>
      </p:sp>
      <p:sp>
        <p:nvSpPr>
          <p:cNvPr id="10" name="Arrow: Down 9">
            <a:extLst>
              <a:ext uri="{FF2B5EF4-FFF2-40B4-BE49-F238E27FC236}">
                <a16:creationId xmlns:a16="http://schemas.microsoft.com/office/drawing/2014/main" id="{E0EE7A7A-87FC-4BEC-9E31-2CFE5DAAB3C1}"/>
              </a:ext>
            </a:extLst>
          </p:cNvPr>
          <p:cNvSpPr/>
          <p:nvPr/>
        </p:nvSpPr>
        <p:spPr>
          <a:xfrm>
            <a:off x="5609771" y="1995714"/>
            <a:ext cx="484632" cy="40862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Arrow: Down 10">
            <a:extLst>
              <a:ext uri="{FF2B5EF4-FFF2-40B4-BE49-F238E27FC236}">
                <a16:creationId xmlns:a16="http://schemas.microsoft.com/office/drawing/2014/main" id="{58B558D9-2B8A-4657-83C6-64894991EF77}"/>
              </a:ext>
            </a:extLst>
          </p:cNvPr>
          <p:cNvSpPr/>
          <p:nvPr/>
        </p:nvSpPr>
        <p:spPr>
          <a:xfrm>
            <a:off x="5590830" y="3057626"/>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Arrow: Down 11">
            <a:extLst>
              <a:ext uri="{FF2B5EF4-FFF2-40B4-BE49-F238E27FC236}">
                <a16:creationId xmlns:a16="http://schemas.microsoft.com/office/drawing/2014/main" id="{CE55CC2E-FE16-4E33-82F5-A9099A7BB0AE}"/>
              </a:ext>
            </a:extLst>
          </p:cNvPr>
          <p:cNvSpPr/>
          <p:nvPr/>
        </p:nvSpPr>
        <p:spPr>
          <a:xfrm>
            <a:off x="5638800" y="4069332"/>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Arrow: Down 12">
            <a:extLst>
              <a:ext uri="{FF2B5EF4-FFF2-40B4-BE49-F238E27FC236}">
                <a16:creationId xmlns:a16="http://schemas.microsoft.com/office/drawing/2014/main" id="{0E4D2E0D-6175-4236-BF6C-FBDDC2964B4E}"/>
              </a:ext>
            </a:extLst>
          </p:cNvPr>
          <p:cNvSpPr/>
          <p:nvPr/>
        </p:nvSpPr>
        <p:spPr>
          <a:xfrm>
            <a:off x="5638800" y="5152128"/>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Tree>
    <p:extLst>
      <p:ext uri="{BB962C8B-B14F-4D97-AF65-F5344CB8AC3E}">
        <p14:creationId xmlns:p14="http://schemas.microsoft.com/office/powerpoint/2010/main" val="404165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FD38-EA87-46D6-92BE-724F2A0E0027}"/>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pic>
        <p:nvPicPr>
          <p:cNvPr id="3" name="Picture 2">
            <a:extLst>
              <a:ext uri="{FF2B5EF4-FFF2-40B4-BE49-F238E27FC236}">
                <a16:creationId xmlns:a16="http://schemas.microsoft.com/office/drawing/2014/main" id="{2CAFCB86-7C56-4100-BDED-C4EBDA4CDE57}"/>
              </a:ext>
            </a:extLst>
          </p:cNvPr>
          <p:cNvPicPr>
            <a:picLocks noChangeAspect="1"/>
          </p:cNvPicPr>
          <p:nvPr/>
        </p:nvPicPr>
        <p:blipFill>
          <a:blip r:embed="rId2"/>
          <a:stretch>
            <a:fillRect/>
          </a:stretch>
        </p:blipFill>
        <p:spPr>
          <a:xfrm>
            <a:off x="1628775" y="1185862"/>
            <a:ext cx="8934450" cy="4486275"/>
          </a:xfrm>
          <a:prstGeom prst="rect">
            <a:avLst/>
          </a:prstGeom>
        </p:spPr>
      </p:pic>
      <p:pic>
        <p:nvPicPr>
          <p:cNvPr id="4" name="Picture 3">
            <a:extLst>
              <a:ext uri="{FF2B5EF4-FFF2-40B4-BE49-F238E27FC236}">
                <a16:creationId xmlns:a16="http://schemas.microsoft.com/office/drawing/2014/main" id="{E1FA5DFD-4390-4308-81B6-22401D81EA31}"/>
              </a:ext>
            </a:extLst>
          </p:cNvPr>
          <p:cNvPicPr>
            <a:picLocks noChangeAspect="1"/>
          </p:cNvPicPr>
          <p:nvPr/>
        </p:nvPicPr>
        <p:blipFill>
          <a:blip r:embed="rId3"/>
          <a:stretch>
            <a:fillRect/>
          </a:stretch>
        </p:blipFill>
        <p:spPr>
          <a:xfrm>
            <a:off x="1509712" y="1204912"/>
            <a:ext cx="9172575" cy="4448175"/>
          </a:xfrm>
          <a:prstGeom prst="rect">
            <a:avLst/>
          </a:prstGeom>
        </p:spPr>
      </p:pic>
      <p:pic>
        <p:nvPicPr>
          <p:cNvPr id="5" name="Picture 4">
            <a:extLst>
              <a:ext uri="{FF2B5EF4-FFF2-40B4-BE49-F238E27FC236}">
                <a16:creationId xmlns:a16="http://schemas.microsoft.com/office/drawing/2014/main" id="{DA6F6183-9D5E-43BF-8DE4-021BCB26D1AD}"/>
              </a:ext>
            </a:extLst>
          </p:cNvPr>
          <p:cNvPicPr>
            <a:picLocks noChangeAspect="1"/>
          </p:cNvPicPr>
          <p:nvPr/>
        </p:nvPicPr>
        <p:blipFill>
          <a:blip r:embed="rId4"/>
          <a:stretch>
            <a:fillRect/>
          </a:stretch>
        </p:blipFill>
        <p:spPr>
          <a:xfrm>
            <a:off x="1447800" y="1238250"/>
            <a:ext cx="9296400" cy="4381500"/>
          </a:xfrm>
          <a:prstGeom prst="rect">
            <a:avLst/>
          </a:prstGeom>
        </p:spPr>
      </p:pic>
      <p:pic>
        <p:nvPicPr>
          <p:cNvPr id="6" name="Picture 5">
            <a:extLst>
              <a:ext uri="{FF2B5EF4-FFF2-40B4-BE49-F238E27FC236}">
                <a16:creationId xmlns:a16="http://schemas.microsoft.com/office/drawing/2014/main" id="{0725ACC5-E6F9-4752-8CC1-2D1528D06BDD}"/>
              </a:ext>
            </a:extLst>
          </p:cNvPr>
          <p:cNvPicPr>
            <a:picLocks noChangeAspect="1"/>
          </p:cNvPicPr>
          <p:nvPr/>
        </p:nvPicPr>
        <p:blipFill>
          <a:blip r:embed="rId5"/>
          <a:stretch>
            <a:fillRect/>
          </a:stretch>
        </p:blipFill>
        <p:spPr>
          <a:xfrm>
            <a:off x="1209675" y="1128712"/>
            <a:ext cx="9772650" cy="4600575"/>
          </a:xfrm>
          <a:prstGeom prst="rect">
            <a:avLst/>
          </a:prstGeom>
        </p:spPr>
      </p:pic>
      <p:pic>
        <p:nvPicPr>
          <p:cNvPr id="7" name="Picture 6">
            <a:extLst>
              <a:ext uri="{FF2B5EF4-FFF2-40B4-BE49-F238E27FC236}">
                <a16:creationId xmlns:a16="http://schemas.microsoft.com/office/drawing/2014/main" id="{891942F6-6711-45EE-8ECE-CD373FB7A2DE}"/>
              </a:ext>
            </a:extLst>
          </p:cNvPr>
          <p:cNvPicPr>
            <a:picLocks noChangeAspect="1"/>
          </p:cNvPicPr>
          <p:nvPr/>
        </p:nvPicPr>
        <p:blipFill>
          <a:blip r:embed="rId6"/>
          <a:stretch>
            <a:fillRect/>
          </a:stretch>
        </p:blipFill>
        <p:spPr>
          <a:xfrm>
            <a:off x="1414462" y="1138237"/>
            <a:ext cx="9363075" cy="4581525"/>
          </a:xfrm>
          <a:prstGeom prst="rect">
            <a:avLst/>
          </a:prstGeom>
        </p:spPr>
      </p:pic>
      <p:pic>
        <p:nvPicPr>
          <p:cNvPr id="8" name="Picture 7">
            <a:extLst>
              <a:ext uri="{FF2B5EF4-FFF2-40B4-BE49-F238E27FC236}">
                <a16:creationId xmlns:a16="http://schemas.microsoft.com/office/drawing/2014/main" id="{A0D17F6A-1E03-497C-81BB-EC1502FA98E0}"/>
              </a:ext>
            </a:extLst>
          </p:cNvPr>
          <p:cNvPicPr>
            <a:picLocks noChangeAspect="1"/>
          </p:cNvPicPr>
          <p:nvPr/>
        </p:nvPicPr>
        <p:blipFill>
          <a:blip r:embed="rId7"/>
          <a:stretch>
            <a:fillRect/>
          </a:stretch>
        </p:blipFill>
        <p:spPr>
          <a:xfrm>
            <a:off x="1166812" y="1128712"/>
            <a:ext cx="9858375" cy="4600575"/>
          </a:xfrm>
          <a:prstGeom prst="rect">
            <a:avLst/>
          </a:prstGeom>
        </p:spPr>
      </p:pic>
      <p:pic>
        <p:nvPicPr>
          <p:cNvPr id="9" name="Picture 8">
            <a:extLst>
              <a:ext uri="{FF2B5EF4-FFF2-40B4-BE49-F238E27FC236}">
                <a16:creationId xmlns:a16="http://schemas.microsoft.com/office/drawing/2014/main" id="{904C0871-DD03-4A73-8E07-2F8303A56EDA}"/>
              </a:ext>
            </a:extLst>
          </p:cNvPr>
          <p:cNvPicPr>
            <a:picLocks noChangeAspect="1"/>
          </p:cNvPicPr>
          <p:nvPr/>
        </p:nvPicPr>
        <p:blipFill>
          <a:blip r:embed="rId8"/>
          <a:stretch>
            <a:fillRect/>
          </a:stretch>
        </p:blipFill>
        <p:spPr>
          <a:xfrm>
            <a:off x="1295400" y="1147762"/>
            <a:ext cx="9601200" cy="4562475"/>
          </a:xfrm>
          <a:prstGeom prst="rect">
            <a:avLst/>
          </a:prstGeom>
        </p:spPr>
      </p:pic>
      <p:pic>
        <p:nvPicPr>
          <p:cNvPr id="10" name="Picture 9">
            <a:extLst>
              <a:ext uri="{FF2B5EF4-FFF2-40B4-BE49-F238E27FC236}">
                <a16:creationId xmlns:a16="http://schemas.microsoft.com/office/drawing/2014/main" id="{4C1EE10B-CD64-4AC5-A1C6-8723C0911A81}"/>
              </a:ext>
            </a:extLst>
          </p:cNvPr>
          <p:cNvPicPr>
            <a:picLocks noChangeAspect="1"/>
          </p:cNvPicPr>
          <p:nvPr/>
        </p:nvPicPr>
        <p:blipFill>
          <a:blip r:embed="rId9"/>
          <a:stretch>
            <a:fillRect/>
          </a:stretch>
        </p:blipFill>
        <p:spPr>
          <a:xfrm>
            <a:off x="1309687" y="1128711"/>
            <a:ext cx="9572625" cy="4729163"/>
          </a:xfrm>
          <a:prstGeom prst="rect">
            <a:avLst/>
          </a:prstGeom>
        </p:spPr>
      </p:pic>
      <p:pic>
        <p:nvPicPr>
          <p:cNvPr id="11" name="Picture 10">
            <a:extLst>
              <a:ext uri="{FF2B5EF4-FFF2-40B4-BE49-F238E27FC236}">
                <a16:creationId xmlns:a16="http://schemas.microsoft.com/office/drawing/2014/main" id="{5C3976A4-FD7B-4CC0-A72C-2B27AF6A2003}"/>
              </a:ext>
            </a:extLst>
          </p:cNvPr>
          <p:cNvPicPr>
            <a:picLocks noChangeAspect="1"/>
          </p:cNvPicPr>
          <p:nvPr/>
        </p:nvPicPr>
        <p:blipFill>
          <a:blip r:embed="rId10"/>
          <a:stretch>
            <a:fillRect/>
          </a:stretch>
        </p:blipFill>
        <p:spPr>
          <a:xfrm>
            <a:off x="1209675" y="1014412"/>
            <a:ext cx="9772650" cy="4829175"/>
          </a:xfrm>
          <a:prstGeom prst="rect">
            <a:avLst/>
          </a:prstGeom>
        </p:spPr>
      </p:pic>
      <p:pic>
        <p:nvPicPr>
          <p:cNvPr id="12" name="Picture 11">
            <a:extLst>
              <a:ext uri="{FF2B5EF4-FFF2-40B4-BE49-F238E27FC236}">
                <a16:creationId xmlns:a16="http://schemas.microsoft.com/office/drawing/2014/main" id="{0C32D7D3-B4A7-4946-B159-1BC816B75944}"/>
              </a:ext>
            </a:extLst>
          </p:cNvPr>
          <p:cNvPicPr>
            <a:picLocks noChangeAspect="1"/>
          </p:cNvPicPr>
          <p:nvPr/>
        </p:nvPicPr>
        <p:blipFill>
          <a:blip r:embed="rId11"/>
          <a:stretch>
            <a:fillRect/>
          </a:stretch>
        </p:blipFill>
        <p:spPr>
          <a:xfrm>
            <a:off x="1271587" y="1100137"/>
            <a:ext cx="9648825" cy="4657725"/>
          </a:xfrm>
          <a:prstGeom prst="rect">
            <a:avLst/>
          </a:prstGeom>
        </p:spPr>
      </p:pic>
    </p:spTree>
    <p:extLst>
      <p:ext uri="{BB962C8B-B14F-4D97-AF65-F5344CB8AC3E}">
        <p14:creationId xmlns:p14="http://schemas.microsoft.com/office/powerpoint/2010/main" val="68667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4140395" y="2843974"/>
            <a:ext cx="1818411" cy="1819763"/>
            <a:chOff x="5061285" y="2537516"/>
            <a:chExt cx="1855400" cy="1856779"/>
          </a:xfrm>
        </p:grpSpPr>
        <p:sp>
          <p:nvSpPr>
            <p:cNvPr id="23"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4"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8" name="Freeform 27"/>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1" name="Freeform 60"/>
          <p:cNvSpPr>
            <a:spLocks/>
          </p:cNvSpPr>
          <p:nvPr/>
        </p:nvSpPr>
        <p:spPr bwMode="auto">
          <a:xfrm>
            <a:off x="9417336" y="3397403"/>
            <a:ext cx="702307" cy="774366"/>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2" name="Freeform 17"/>
          <p:cNvSpPr>
            <a:spLocks noEditPoints="1"/>
          </p:cNvSpPr>
          <p:nvPr/>
        </p:nvSpPr>
        <p:spPr bwMode="auto">
          <a:xfrm>
            <a:off x="3080523" y="3339821"/>
            <a:ext cx="368856" cy="446531"/>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3" name="Freeform 18"/>
          <p:cNvSpPr>
            <a:spLocks noEditPoints="1"/>
          </p:cNvSpPr>
          <p:nvPr/>
        </p:nvSpPr>
        <p:spPr bwMode="auto">
          <a:xfrm>
            <a:off x="8373691" y="3339820"/>
            <a:ext cx="557593" cy="55765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4" name="Freeform 19"/>
          <p:cNvSpPr>
            <a:spLocks noEditPoints="1"/>
          </p:cNvSpPr>
          <p:nvPr/>
        </p:nvSpPr>
        <p:spPr bwMode="auto">
          <a:xfrm>
            <a:off x="6575418" y="3339820"/>
            <a:ext cx="557593" cy="554968"/>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20"/>
          <p:cNvSpPr>
            <a:spLocks noEditPoints="1"/>
          </p:cNvSpPr>
          <p:nvPr/>
        </p:nvSpPr>
        <p:spPr bwMode="auto">
          <a:xfrm>
            <a:off x="4720289" y="3339819"/>
            <a:ext cx="663859" cy="410576"/>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6" name="TextBox 65"/>
          <p:cNvSpPr txBox="1"/>
          <p:nvPr/>
        </p:nvSpPr>
        <p:spPr>
          <a:xfrm>
            <a:off x="7665914" y="3898372"/>
            <a:ext cx="1973147"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should </a:t>
            </a:r>
            <a:br>
              <a:rPr kumimoji="0" lang="en-US" sz="1370" b="0" i="0" u="none" strike="noStrike" kern="0" cap="none" spc="0" normalizeH="0" baseline="0" noProof="0">
                <a:ln>
                  <a:noFill/>
                </a:ln>
                <a:effectLst/>
                <a:uLnTx/>
                <a:uFillTx/>
                <a:latin typeface="Segoe UI"/>
                <a:ea typeface="+mn-ea"/>
                <a:cs typeface="+mn-cs"/>
              </a:rPr>
            </a:br>
            <a:r>
              <a:rPr kumimoji="0" lang="en-US" sz="1370" b="0" i="0" u="none" strike="noStrike" kern="0" cap="none" spc="0" normalizeH="0" baseline="0" noProof="0">
                <a:ln>
                  <a:noFill/>
                </a:ln>
                <a:effectLst/>
                <a:uLnTx/>
                <a:uFillTx/>
                <a:latin typeface="Segoe UI"/>
                <a:ea typeface="+mn-ea"/>
                <a:cs typeface="+mn-cs"/>
              </a:rPr>
              <a:t>I do?</a:t>
            </a:r>
          </a:p>
        </p:txBody>
      </p:sp>
      <p:grpSp>
        <p:nvGrpSpPr>
          <p:cNvPr id="74" name="Group 73"/>
          <p:cNvGrpSpPr/>
          <p:nvPr/>
        </p:nvGrpSpPr>
        <p:grpSpPr>
          <a:xfrm>
            <a:off x="5939852" y="2899819"/>
            <a:ext cx="1817226" cy="1825380"/>
            <a:chOff x="6897346" y="2594497"/>
            <a:chExt cx="1854191" cy="1862511"/>
          </a:xfrm>
        </p:grpSpPr>
        <p:sp>
          <p:nvSpPr>
            <p:cNvPr id="26"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9" name="Freeform 28"/>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7" name="TextBox 66"/>
          <p:cNvSpPr txBox="1"/>
          <p:nvPr/>
        </p:nvSpPr>
        <p:spPr>
          <a:xfrm>
            <a:off x="5815405" y="3898372"/>
            <a:ext cx="2125891"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will </a:t>
            </a:r>
            <a:b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1370" b="0" i="0" u="none" strike="noStrike" kern="0" cap="none" spc="0" normalizeH="0" baseline="0" noProof="0">
                <a:ln>
                  <a:noFill/>
                </a:ln>
                <a:effectLst/>
                <a:uLnTx/>
                <a:uFillTx/>
                <a:latin typeface="Segoe UI"/>
                <a:ea typeface="+mn-ea"/>
                <a:cs typeface="+mn-cs"/>
              </a:rPr>
              <a:t>happen?</a:t>
            </a:r>
          </a:p>
        </p:txBody>
      </p:sp>
      <p:sp>
        <p:nvSpPr>
          <p:cNvPr id="68" name="TextBox 67"/>
          <p:cNvSpPr txBox="1"/>
          <p:nvPr/>
        </p:nvSpPr>
        <p:spPr>
          <a:xfrm>
            <a:off x="4190149" y="3898372"/>
            <a:ext cx="1711765"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Why did it </a:t>
            </a:r>
            <a:r>
              <a:rPr kumimoji="0" lang="en-US" sz="1370" b="0" i="0" u="none" strike="noStrike" kern="0" cap="none" spc="0" normalizeH="0" baseline="0" noProof="0">
                <a:ln>
                  <a:noFill/>
                </a:ln>
                <a:effectLst/>
                <a:uLnTx/>
                <a:uFillTx/>
                <a:latin typeface="Segoe UI"/>
                <a:ea typeface="+mn-ea"/>
                <a:cs typeface="+mn-cs"/>
              </a:rPr>
              <a:t>happen?</a:t>
            </a:r>
          </a:p>
        </p:txBody>
      </p:sp>
      <p:sp>
        <p:nvSpPr>
          <p:cNvPr id="69" name="TextBox 68"/>
          <p:cNvSpPr txBox="1"/>
          <p:nvPr/>
        </p:nvSpPr>
        <p:spPr>
          <a:xfrm>
            <a:off x="2452533" y="3898372"/>
            <a:ext cx="1617061" cy="479306"/>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happened?</a:t>
            </a:r>
          </a:p>
        </p:txBody>
      </p:sp>
      <p:grpSp>
        <p:nvGrpSpPr>
          <p:cNvPr id="104" name="Group 103"/>
          <p:cNvGrpSpPr/>
          <p:nvPr/>
        </p:nvGrpSpPr>
        <p:grpSpPr>
          <a:xfrm>
            <a:off x="2432316" y="2899818"/>
            <a:ext cx="1727036" cy="1819927"/>
            <a:chOff x="2912109" y="3202974"/>
            <a:chExt cx="1762167" cy="1856948"/>
          </a:xfrm>
        </p:grpSpPr>
        <p:sp>
          <p:nvSpPr>
            <p:cNvPr id="115" name="Freeform 114"/>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8" name="Freeform 107"/>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123" name="TextBox 122"/>
          <p:cNvSpPr txBox="1"/>
          <p:nvPr/>
        </p:nvSpPr>
        <p:spPr>
          <a:xfrm>
            <a:off x="10101640" y="3727054"/>
            <a:ext cx="2233215" cy="677263"/>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a:ln>
                  <a:noFill/>
                </a:ln>
                <a:effectLst/>
                <a:uLnTx/>
                <a:uFillTx/>
                <a:latin typeface="Segoe UI Light"/>
                <a:ea typeface="+mn-ea"/>
                <a:cs typeface="+mn-cs"/>
              </a:rPr>
              <a:t>Insight</a:t>
            </a:r>
          </a:p>
        </p:txBody>
      </p:sp>
      <p:grpSp>
        <p:nvGrpSpPr>
          <p:cNvPr id="135" name="Group 134"/>
          <p:cNvGrpSpPr/>
          <p:nvPr/>
        </p:nvGrpSpPr>
        <p:grpSpPr>
          <a:xfrm>
            <a:off x="7738125" y="2835584"/>
            <a:ext cx="1665440" cy="1828152"/>
            <a:chOff x="8021047" y="3137434"/>
            <a:chExt cx="1699318" cy="1865339"/>
          </a:xfrm>
        </p:grpSpPr>
        <p:grpSp>
          <p:nvGrpSpPr>
            <p:cNvPr id="73" name="Group 72"/>
            <p:cNvGrpSpPr/>
            <p:nvPr/>
          </p:nvGrpSpPr>
          <p:grpSpPr>
            <a:xfrm>
              <a:off x="8021047" y="3202974"/>
              <a:ext cx="1699318" cy="1799799"/>
              <a:chOff x="8732197" y="2594497"/>
              <a:chExt cx="1699318" cy="1799799"/>
            </a:xfrm>
          </p:grpSpPr>
          <p:sp>
            <p:nvSpPr>
              <p:cNvPr id="37" name="Freeform 36"/>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3" name="Freeform 32"/>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38" name="Freeform 137"/>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grpSp>
        <p:nvGrpSpPr>
          <p:cNvPr id="144" name="Group 143"/>
          <p:cNvGrpSpPr/>
          <p:nvPr/>
        </p:nvGrpSpPr>
        <p:grpSpPr>
          <a:xfrm>
            <a:off x="10470850" y="2960388"/>
            <a:ext cx="498425" cy="812208"/>
            <a:chOff x="5386388" y="-390526"/>
            <a:chExt cx="741363" cy="1208089"/>
          </a:xfrm>
          <a:solidFill>
            <a:schemeClr val="tx1"/>
          </a:solidFill>
        </p:grpSpPr>
        <p:sp>
          <p:nvSpPr>
            <p:cNvPr id="140"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1"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2"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3"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45" name="Title 1"/>
          <p:cNvSpPr txBox="1">
            <a:spLocks/>
          </p:cNvSpPr>
          <p:nvPr/>
        </p:nvSpPr>
        <p:spPr>
          <a:xfrm>
            <a:off x="270894" y="290848"/>
            <a:ext cx="11652534" cy="89928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solidFill>
                  <a:schemeClr val="tx1"/>
                </a:solidFill>
                <a:effectLst/>
                <a:uLnTx/>
                <a:uFillTx/>
                <a:latin typeface="Segoe UI Light"/>
                <a:ea typeface="+mn-ea"/>
                <a:cs typeface="Segoe UI" pitchFamily="34" charset="0"/>
              </a:rPr>
              <a:t>Insights is a journey</a:t>
            </a:r>
            <a:endParaRPr kumimoji="0" lang="en-US" sz="4703"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4" name="Group 3"/>
          <p:cNvGrpSpPr/>
          <p:nvPr/>
        </p:nvGrpSpPr>
        <p:grpSpPr>
          <a:xfrm>
            <a:off x="-3471414" y="1603601"/>
            <a:ext cx="6019313" cy="3209967"/>
            <a:chOff x="-3543795" y="1634730"/>
            <a:chExt cx="6141755" cy="3275264"/>
          </a:xfrm>
        </p:grpSpPr>
        <p:grpSp>
          <p:nvGrpSpPr>
            <p:cNvPr id="34" name="Group 33"/>
            <p:cNvGrpSpPr/>
            <p:nvPr/>
          </p:nvGrpSpPr>
          <p:grpSpPr>
            <a:xfrm>
              <a:off x="-3543795" y="1634730"/>
              <a:ext cx="5535936" cy="3275264"/>
              <a:chOff x="-3010737" y="1842836"/>
              <a:chExt cx="5535936" cy="3275264"/>
            </a:xfrm>
          </p:grpSpPr>
          <p:sp>
            <p:nvSpPr>
              <p:cNvPr id="35" name="Freeform 34"/>
              <p:cNvSpPr>
                <a:spLocks noChangeAspect="1"/>
              </p:cNvSpPr>
              <p:nvPr/>
            </p:nvSpPr>
            <p:spPr bwMode="black">
              <a:xfrm>
                <a:off x="-3010736" y="1842837"/>
                <a:ext cx="5535935" cy="327526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w="15875">
                <a:noFill/>
              </a:ln>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0736" y="1842837"/>
                <a:ext cx="5535935" cy="3275263"/>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p:spPr>
          </p:pic>
          <p:sp>
            <p:nvSpPr>
              <p:cNvPr id="38" name="Freeform 37"/>
              <p:cNvSpPr>
                <a:spLocks noChangeAspect="1"/>
              </p:cNvSpPr>
              <p:nvPr/>
            </p:nvSpPr>
            <p:spPr bwMode="black">
              <a:xfrm>
                <a:off x="-3010737" y="1842836"/>
                <a:ext cx="5445165" cy="3275263"/>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39" name="Group 38"/>
            <p:cNvGrpSpPr/>
            <p:nvPr/>
          </p:nvGrpSpPr>
          <p:grpSpPr>
            <a:xfrm>
              <a:off x="1886963" y="3457521"/>
              <a:ext cx="710997" cy="821442"/>
              <a:chOff x="2410020" y="3665627"/>
              <a:chExt cx="710997" cy="821442"/>
            </a:xfrm>
          </p:grpSpPr>
          <p:sp>
            <p:nvSpPr>
              <p:cNvPr id="40" name="Freeform 39"/>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1" name="Freeform 40"/>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sp>
        <p:nvSpPr>
          <p:cNvPr id="2" name="Rectangle 1"/>
          <p:cNvSpPr/>
          <p:nvPr/>
        </p:nvSpPr>
        <p:spPr>
          <a:xfrm>
            <a:off x="4427634" y="5049135"/>
            <a:ext cx="1271502"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Interactive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Dashboards</a:t>
            </a:r>
          </a:p>
        </p:txBody>
      </p:sp>
      <p:sp>
        <p:nvSpPr>
          <p:cNvPr id="42" name="Rectangle 41"/>
          <p:cNvSpPr/>
          <p:nvPr/>
        </p:nvSpPr>
        <p:spPr>
          <a:xfrm>
            <a:off x="7751832" y="5048398"/>
            <a:ext cx="1907895"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Recommendations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&amp; Automation</a:t>
            </a:r>
          </a:p>
        </p:txBody>
      </p:sp>
      <p:sp>
        <p:nvSpPr>
          <p:cNvPr id="43" name="Rectangle 42"/>
          <p:cNvSpPr/>
          <p:nvPr/>
        </p:nvSpPr>
        <p:spPr>
          <a:xfrm>
            <a:off x="6381589" y="5049134"/>
            <a:ext cx="1099981"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Predictive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Models</a:t>
            </a:r>
          </a:p>
        </p:txBody>
      </p:sp>
      <p:sp>
        <p:nvSpPr>
          <p:cNvPr id="44" name="Rectangle 43"/>
          <p:cNvSpPr/>
          <p:nvPr/>
        </p:nvSpPr>
        <p:spPr>
          <a:xfrm>
            <a:off x="2846028" y="5184874"/>
            <a:ext cx="899605" cy="363946"/>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Reports</a:t>
            </a:r>
          </a:p>
        </p:txBody>
      </p:sp>
      <p:sp>
        <p:nvSpPr>
          <p:cNvPr id="48" name="Rectangle 47"/>
          <p:cNvSpPr/>
          <p:nvPr/>
        </p:nvSpPr>
        <p:spPr bwMode="auto">
          <a:xfrm>
            <a:off x="5897235" y="1304300"/>
            <a:ext cx="1840889"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p:cNvSpPr/>
          <p:nvPr/>
        </p:nvSpPr>
        <p:spPr bwMode="auto">
          <a:xfrm>
            <a:off x="7719585" y="1335787"/>
            <a:ext cx="3768955"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Rectangle 45"/>
          <p:cNvSpPr/>
          <p:nvPr/>
        </p:nvSpPr>
        <p:spPr bwMode="auto">
          <a:xfrm>
            <a:off x="4125226" y="1250080"/>
            <a:ext cx="1797793"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 name="Rectangle 2"/>
          <p:cNvSpPr/>
          <p:nvPr/>
        </p:nvSpPr>
        <p:spPr bwMode="auto">
          <a:xfrm>
            <a:off x="1967930" y="1415138"/>
            <a:ext cx="2165328"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59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6" grpId="0" animBg="1"/>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Azure </a:t>
            </a:r>
            <a:r>
              <a:rPr lang="en-IN" dirty="0"/>
              <a:t>ML Algorithm </a:t>
            </a:r>
            <a:br>
              <a:rPr lang="en-IN" dirty="0"/>
            </a:br>
            <a:r>
              <a:rPr lang="en-IN" dirty="0"/>
              <a:t>               </a:t>
            </a:r>
            <a:r>
              <a:rPr lang="en-IN" dirty="0" err="1"/>
              <a:t>CheatSheet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18664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3EF12-2CC4-4142-BB1C-C71A4737C564}"/>
              </a:ext>
            </a:extLst>
          </p:cNvPr>
          <p:cNvPicPr>
            <a:picLocks noChangeAspect="1"/>
          </p:cNvPicPr>
          <p:nvPr/>
        </p:nvPicPr>
        <p:blipFill>
          <a:blip r:embed="rId2"/>
          <a:stretch>
            <a:fillRect/>
          </a:stretch>
        </p:blipFill>
        <p:spPr>
          <a:xfrm>
            <a:off x="952500" y="614362"/>
            <a:ext cx="10287000" cy="5629275"/>
          </a:xfrm>
          <a:prstGeom prst="rect">
            <a:avLst/>
          </a:prstGeom>
        </p:spPr>
      </p:pic>
    </p:spTree>
    <p:extLst>
      <p:ext uri="{BB962C8B-B14F-4D97-AF65-F5344CB8AC3E}">
        <p14:creationId xmlns:p14="http://schemas.microsoft.com/office/powerpoint/2010/main" val="963594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2A8E3-592F-4935-9618-74227B9F6818}"/>
              </a:ext>
            </a:extLst>
          </p:cNvPr>
          <p:cNvPicPr>
            <a:picLocks noChangeAspect="1"/>
          </p:cNvPicPr>
          <p:nvPr/>
        </p:nvPicPr>
        <p:blipFill>
          <a:blip r:embed="rId2"/>
          <a:stretch>
            <a:fillRect/>
          </a:stretch>
        </p:blipFill>
        <p:spPr>
          <a:xfrm>
            <a:off x="203201" y="351951"/>
            <a:ext cx="12192000" cy="6221165"/>
          </a:xfrm>
          <a:prstGeom prst="rect">
            <a:avLst/>
          </a:prstGeom>
        </p:spPr>
      </p:pic>
      <p:pic>
        <p:nvPicPr>
          <p:cNvPr id="3" name="Picture 2">
            <a:extLst>
              <a:ext uri="{FF2B5EF4-FFF2-40B4-BE49-F238E27FC236}">
                <a16:creationId xmlns:a16="http://schemas.microsoft.com/office/drawing/2014/main" id="{0B3B13B1-D3B2-4712-B2D0-2AD797309F0F}"/>
              </a:ext>
            </a:extLst>
          </p:cNvPr>
          <p:cNvPicPr>
            <a:picLocks noChangeAspect="1"/>
          </p:cNvPicPr>
          <p:nvPr/>
        </p:nvPicPr>
        <p:blipFill>
          <a:blip r:embed="rId3"/>
          <a:stretch>
            <a:fillRect/>
          </a:stretch>
        </p:blipFill>
        <p:spPr>
          <a:xfrm>
            <a:off x="436899" y="346570"/>
            <a:ext cx="9893745" cy="5529964"/>
          </a:xfrm>
          <a:prstGeom prst="rect">
            <a:avLst/>
          </a:prstGeom>
        </p:spPr>
      </p:pic>
    </p:spTree>
    <p:extLst>
      <p:ext uri="{BB962C8B-B14F-4D97-AF65-F5344CB8AC3E}">
        <p14:creationId xmlns:p14="http://schemas.microsoft.com/office/powerpoint/2010/main" val="300992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D9F8-D916-409B-A62C-CCFC32BFD36D}"/>
              </a:ext>
            </a:extLst>
          </p:cNvPr>
          <p:cNvSpPr txBox="1">
            <a:spLocks/>
          </p:cNvSpPr>
          <p:nvPr/>
        </p:nvSpPr>
        <p:spPr>
          <a:xfrm>
            <a:off x="463464" y="113858"/>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Problem Statement</a:t>
            </a:r>
          </a:p>
        </p:txBody>
      </p:sp>
      <p:sp>
        <p:nvSpPr>
          <p:cNvPr id="3" name="Rectangle 2">
            <a:extLst>
              <a:ext uri="{FF2B5EF4-FFF2-40B4-BE49-F238E27FC236}">
                <a16:creationId xmlns:a16="http://schemas.microsoft.com/office/drawing/2014/main" id="{54813070-210B-4D2C-8CED-D3313CF368F3}"/>
              </a:ext>
            </a:extLst>
          </p:cNvPr>
          <p:cNvSpPr/>
          <p:nvPr/>
        </p:nvSpPr>
        <p:spPr>
          <a:xfrm>
            <a:off x="943429" y="1480457"/>
            <a:ext cx="10116457" cy="1569660"/>
          </a:xfrm>
          <a:prstGeom prst="rect">
            <a:avLst/>
          </a:prstGeom>
        </p:spPr>
        <p:txBody>
          <a:bodyPr wrap="square">
            <a:spAutoFit/>
          </a:bodyPr>
          <a:lstStyle/>
          <a:p>
            <a:pPr marL="285750" indent="-285750">
              <a:buFont typeface="Arial" panose="020B0604020202020204" pitchFamily="34" charset="0"/>
              <a:buChar char="•"/>
            </a:pPr>
            <a:r>
              <a:rPr lang="en-IN" sz="3200" dirty="0"/>
              <a:t>Automate loan eligibility process </a:t>
            </a:r>
          </a:p>
          <a:p>
            <a:endParaRPr lang="en-IN" sz="3200" dirty="0"/>
          </a:p>
          <a:p>
            <a:pPr marL="285750" indent="-285750">
              <a:buFont typeface="Arial" panose="020B0604020202020204" pitchFamily="34" charset="0"/>
              <a:buChar char="•"/>
            </a:pPr>
            <a:r>
              <a:rPr lang="en-IN" sz="3200" dirty="0"/>
              <a:t>Identify customers whose loan will be approved</a:t>
            </a:r>
          </a:p>
        </p:txBody>
      </p:sp>
      <p:pic>
        <p:nvPicPr>
          <p:cNvPr id="4" name="Picture 3">
            <a:extLst>
              <a:ext uri="{FF2B5EF4-FFF2-40B4-BE49-F238E27FC236}">
                <a16:creationId xmlns:a16="http://schemas.microsoft.com/office/drawing/2014/main" id="{5F16DE96-2B41-448A-9B1D-F128FD60D282}"/>
              </a:ext>
            </a:extLst>
          </p:cNvPr>
          <p:cNvPicPr>
            <a:picLocks noChangeAspect="1"/>
          </p:cNvPicPr>
          <p:nvPr/>
        </p:nvPicPr>
        <p:blipFill>
          <a:blip r:embed="rId2"/>
          <a:stretch>
            <a:fillRect/>
          </a:stretch>
        </p:blipFill>
        <p:spPr>
          <a:xfrm>
            <a:off x="159657" y="3807884"/>
            <a:ext cx="11872686" cy="1675940"/>
          </a:xfrm>
          <a:prstGeom prst="rect">
            <a:avLst/>
          </a:prstGeom>
        </p:spPr>
      </p:pic>
    </p:spTree>
    <p:extLst>
      <p:ext uri="{BB962C8B-B14F-4D97-AF65-F5344CB8AC3E}">
        <p14:creationId xmlns:p14="http://schemas.microsoft.com/office/powerpoint/2010/main" val="2968634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53F18-8ADE-4C58-B93B-8A634E0EE0B7}"/>
              </a:ext>
            </a:extLst>
          </p:cNvPr>
          <p:cNvPicPr>
            <a:picLocks noChangeAspect="1"/>
          </p:cNvPicPr>
          <p:nvPr/>
        </p:nvPicPr>
        <p:blipFill>
          <a:blip r:embed="rId2"/>
          <a:stretch>
            <a:fillRect/>
          </a:stretch>
        </p:blipFill>
        <p:spPr>
          <a:xfrm>
            <a:off x="300037" y="891841"/>
            <a:ext cx="11591925" cy="5819775"/>
          </a:xfrm>
          <a:prstGeom prst="rect">
            <a:avLst/>
          </a:prstGeom>
        </p:spPr>
      </p:pic>
      <p:sp>
        <p:nvSpPr>
          <p:cNvPr id="4" name="Title 1">
            <a:extLst>
              <a:ext uri="{FF2B5EF4-FFF2-40B4-BE49-F238E27FC236}">
                <a16:creationId xmlns:a16="http://schemas.microsoft.com/office/drawing/2014/main" id="{8CB76D86-F140-4C71-BE71-4EB176D3C1B8}"/>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 in Azure ML</a:t>
            </a:r>
          </a:p>
        </p:txBody>
      </p:sp>
    </p:spTree>
    <p:extLst>
      <p:ext uri="{BB962C8B-B14F-4D97-AF65-F5344CB8AC3E}">
        <p14:creationId xmlns:p14="http://schemas.microsoft.com/office/powerpoint/2010/main" val="2694321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What is a Decision Tree? </a:t>
            </a:r>
          </a:p>
        </p:txBody>
      </p:sp>
    </p:spTree>
    <p:extLst>
      <p:ext uri="{BB962C8B-B14F-4D97-AF65-F5344CB8AC3E}">
        <p14:creationId xmlns:p14="http://schemas.microsoft.com/office/powerpoint/2010/main" val="26431906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B49722-3B36-4B53-A9C8-51DF77A5AE39}"/>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Decision Tree?</a:t>
            </a:r>
          </a:p>
        </p:txBody>
      </p:sp>
      <p:sp>
        <p:nvSpPr>
          <p:cNvPr id="4" name="Rectangle 3">
            <a:extLst>
              <a:ext uri="{FF2B5EF4-FFF2-40B4-BE49-F238E27FC236}">
                <a16:creationId xmlns:a16="http://schemas.microsoft.com/office/drawing/2014/main" id="{38E70265-0F21-4BF4-A8D2-7395439FD1F1}"/>
              </a:ext>
            </a:extLst>
          </p:cNvPr>
          <p:cNvSpPr/>
          <p:nvPr/>
        </p:nvSpPr>
        <p:spPr>
          <a:xfrm>
            <a:off x="609601" y="1233714"/>
            <a:ext cx="8534400" cy="4401205"/>
          </a:xfrm>
          <a:prstGeom prst="rect">
            <a:avLst/>
          </a:prstGeom>
        </p:spPr>
        <p:txBody>
          <a:bodyPr wrap="square">
            <a:spAutoFit/>
          </a:bodyPr>
          <a:lstStyle/>
          <a:p>
            <a:pPr marL="342900" indent="-342900">
              <a:buFont typeface="Arial" panose="020B0604020202020204" pitchFamily="34" charset="0"/>
              <a:buChar char="•"/>
            </a:pPr>
            <a:r>
              <a:rPr lang="en-IN" sz="2800" dirty="0"/>
              <a:t>Supervised learning method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Decision support tool that uses a tree-like graph or model of decisions and their possible consequences</a:t>
            </a:r>
          </a:p>
          <a:p>
            <a:r>
              <a:rPr lang="en-IN" sz="2800" dirty="0"/>
              <a:t> </a:t>
            </a:r>
          </a:p>
          <a:p>
            <a:pPr marL="342900" indent="-342900">
              <a:buFont typeface="Arial" panose="020B0604020202020204" pitchFamily="34" charset="0"/>
              <a:buChar char="•"/>
            </a:pPr>
            <a:r>
              <a:rPr lang="en-IN" sz="2800" dirty="0"/>
              <a:t>Various variations such as Boosted Decision Tree, Decision Forest, Decision Jungle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Can be used for categorical as well as continuous variables </a:t>
            </a:r>
          </a:p>
        </p:txBody>
      </p:sp>
    </p:spTree>
    <p:extLst>
      <p:ext uri="{BB962C8B-B14F-4D97-AF65-F5344CB8AC3E}">
        <p14:creationId xmlns:p14="http://schemas.microsoft.com/office/powerpoint/2010/main" val="20176552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860DE2-E7FD-48F2-A273-38703D42584B}"/>
              </a:ext>
            </a:extLst>
          </p:cNvPr>
          <p:cNvPicPr>
            <a:picLocks noChangeAspect="1"/>
          </p:cNvPicPr>
          <p:nvPr/>
        </p:nvPicPr>
        <p:blipFill>
          <a:blip r:embed="rId2"/>
          <a:stretch>
            <a:fillRect/>
          </a:stretch>
        </p:blipFill>
        <p:spPr>
          <a:xfrm>
            <a:off x="1576387" y="104775"/>
            <a:ext cx="9039225" cy="6648450"/>
          </a:xfrm>
          <a:prstGeom prst="rect">
            <a:avLst/>
          </a:prstGeom>
        </p:spPr>
      </p:pic>
    </p:spTree>
    <p:extLst>
      <p:ext uri="{BB962C8B-B14F-4D97-AF65-F5344CB8AC3E}">
        <p14:creationId xmlns:p14="http://schemas.microsoft.com/office/powerpoint/2010/main" val="2965944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A5D89E-799A-4F75-A682-3C5BEFEC0F8F}"/>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F71AEDD3-579D-49A5-AD4B-E3028B37CE74}"/>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3E0C7CCD-316D-49B6-939A-EBBC1FDF0B6B}"/>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416C7220-9FFE-47A5-913A-3F77E364C71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9095E677-0A3B-405E-B0D8-CCC0C7880088}"/>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7" name="Straight Arrow Connector 6">
            <a:extLst>
              <a:ext uri="{FF2B5EF4-FFF2-40B4-BE49-F238E27FC236}">
                <a16:creationId xmlns:a16="http://schemas.microsoft.com/office/drawing/2014/main" id="{C2042E54-B0F4-4ED7-87FB-20223A3AF86B}"/>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05A789-27E4-4435-AE63-E2E0C9A77AA6}"/>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7ABDA9-A08E-4068-8D03-C42E51C4DB19}"/>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364243D-97A3-4612-9C7C-40343E1F2707}"/>
              </a:ext>
            </a:extLst>
          </p:cNvPr>
          <p:cNvPicPr>
            <a:picLocks noChangeAspect="1"/>
          </p:cNvPicPr>
          <p:nvPr/>
        </p:nvPicPr>
        <p:blipFill>
          <a:blip r:embed="rId2"/>
          <a:stretch>
            <a:fillRect/>
          </a:stretch>
        </p:blipFill>
        <p:spPr>
          <a:xfrm>
            <a:off x="337278" y="3150196"/>
            <a:ext cx="11517443" cy="2464988"/>
          </a:xfrm>
          <a:prstGeom prst="rect">
            <a:avLst/>
          </a:prstGeom>
        </p:spPr>
      </p:pic>
      <p:sp>
        <p:nvSpPr>
          <p:cNvPr id="16" name="TextBox 15">
            <a:extLst>
              <a:ext uri="{FF2B5EF4-FFF2-40B4-BE49-F238E27FC236}">
                <a16:creationId xmlns:a16="http://schemas.microsoft.com/office/drawing/2014/main" id="{64BBA5B7-BB09-4B80-AA13-B494614755D8}"/>
              </a:ext>
            </a:extLst>
          </p:cNvPr>
          <p:cNvSpPr txBox="1"/>
          <p:nvPr/>
        </p:nvSpPr>
        <p:spPr>
          <a:xfrm>
            <a:off x="383915" y="5551118"/>
            <a:ext cx="11017770" cy="461665"/>
          </a:xfrm>
          <a:prstGeom prst="rect">
            <a:avLst/>
          </a:prstGeom>
          <a:noFill/>
        </p:spPr>
        <p:txBody>
          <a:bodyPr wrap="square" rtlCol="0">
            <a:spAutoFit/>
          </a:bodyPr>
          <a:lstStyle/>
          <a:p>
            <a:r>
              <a:rPr lang="en-IN" sz="2400" b="1" dirty="0"/>
              <a:t>            Pure Subset			Pure Subset			       Split Further</a:t>
            </a:r>
          </a:p>
        </p:txBody>
      </p:sp>
    </p:spTree>
    <p:extLst>
      <p:ext uri="{BB962C8B-B14F-4D97-AF65-F5344CB8AC3E}">
        <p14:creationId xmlns:p14="http://schemas.microsoft.com/office/powerpoint/2010/main" val="2948906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E59045-925F-4568-BDD3-57F2F8BE9343}"/>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8EB3FB92-FE7B-4F3D-87C5-A9047C661628}"/>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A6EC8B2B-FF7F-419D-ABC5-DB32CB2912AF}"/>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F175DEA9-2AE8-43A8-B768-EBD55DF9D14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EB653E3F-3844-46E7-83F5-17EE0C8555EE}"/>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6" name="Straight Arrow Connector 5">
            <a:extLst>
              <a:ext uri="{FF2B5EF4-FFF2-40B4-BE49-F238E27FC236}">
                <a16:creationId xmlns:a16="http://schemas.microsoft.com/office/drawing/2014/main" id="{09A25D7E-E06E-45AE-A566-B8F50DEB346C}"/>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2E296A-6210-4808-B97A-B6F1B8DEA617}"/>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5B984D9-BFFF-44D5-99ED-A2BBD386CF17}"/>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77AAD7-2264-4DBE-8618-D7B1A0925769}"/>
              </a:ext>
            </a:extLst>
          </p:cNvPr>
          <p:cNvSpPr/>
          <p:nvPr/>
        </p:nvSpPr>
        <p:spPr>
          <a:xfrm>
            <a:off x="6959599" y="349550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7C58F1B-C2B4-4914-A12E-28E704CE7F1D}"/>
              </a:ext>
            </a:extLst>
          </p:cNvPr>
          <p:cNvSpPr/>
          <p:nvPr/>
        </p:nvSpPr>
        <p:spPr>
          <a:xfrm>
            <a:off x="7032171" y="383236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2" name="Oval 11">
            <a:extLst>
              <a:ext uri="{FF2B5EF4-FFF2-40B4-BE49-F238E27FC236}">
                <a16:creationId xmlns:a16="http://schemas.microsoft.com/office/drawing/2014/main" id="{461BABD2-E1A7-4C41-B298-7DE3C5B01B8A}"/>
              </a:ext>
            </a:extLst>
          </p:cNvPr>
          <p:cNvSpPr/>
          <p:nvPr/>
        </p:nvSpPr>
        <p:spPr>
          <a:xfrm>
            <a:off x="10729680" y="380393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13" name="Straight Arrow Connector 12">
            <a:extLst>
              <a:ext uri="{FF2B5EF4-FFF2-40B4-BE49-F238E27FC236}">
                <a16:creationId xmlns:a16="http://schemas.microsoft.com/office/drawing/2014/main" id="{B9F0649B-1832-471B-9472-D4CA969DA054}"/>
              </a:ext>
            </a:extLst>
          </p:cNvPr>
          <p:cNvCxnSpPr>
            <a:cxnSpLocks/>
          </p:cNvCxnSpPr>
          <p:nvPr/>
        </p:nvCxnSpPr>
        <p:spPr>
          <a:xfrm flipH="1">
            <a:off x="7710714" y="2770416"/>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D38D81-0DCA-45FA-9F13-AD4B4E920F01}"/>
              </a:ext>
            </a:extLst>
          </p:cNvPr>
          <p:cNvCxnSpPr>
            <a:cxnSpLocks/>
          </p:cNvCxnSpPr>
          <p:nvPr/>
        </p:nvCxnSpPr>
        <p:spPr>
          <a:xfrm>
            <a:off x="9791686" y="273502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1832FD-1AF5-4277-96CF-A63769E81682}"/>
              </a:ext>
            </a:extLst>
          </p:cNvPr>
          <p:cNvSpPr txBox="1"/>
          <p:nvPr/>
        </p:nvSpPr>
        <p:spPr>
          <a:xfrm>
            <a:off x="6582228" y="3135086"/>
            <a:ext cx="1698171" cy="400110"/>
          </a:xfrm>
          <a:prstGeom prst="rect">
            <a:avLst/>
          </a:prstGeom>
          <a:noFill/>
        </p:spPr>
        <p:txBody>
          <a:bodyPr wrap="square" rtlCol="0">
            <a:spAutoFit/>
          </a:bodyPr>
          <a:lstStyle/>
          <a:p>
            <a:r>
              <a:rPr lang="en-IN" sz="2000" b="1" dirty="0"/>
              <a:t>  Credit Score</a:t>
            </a:r>
          </a:p>
        </p:txBody>
      </p:sp>
      <p:pic>
        <p:nvPicPr>
          <p:cNvPr id="18" name="Picture 17">
            <a:extLst>
              <a:ext uri="{FF2B5EF4-FFF2-40B4-BE49-F238E27FC236}">
                <a16:creationId xmlns:a16="http://schemas.microsoft.com/office/drawing/2014/main" id="{2FC25F2B-0ED6-4307-867E-B56C0FA2DAC0}"/>
              </a:ext>
            </a:extLst>
          </p:cNvPr>
          <p:cNvPicPr>
            <a:picLocks noChangeAspect="1"/>
          </p:cNvPicPr>
          <p:nvPr/>
        </p:nvPicPr>
        <p:blipFill>
          <a:blip r:embed="rId2"/>
          <a:stretch>
            <a:fillRect/>
          </a:stretch>
        </p:blipFill>
        <p:spPr>
          <a:xfrm>
            <a:off x="8954855" y="4752606"/>
            <a:ext cx="3095625" cy="1647825"/>
          </a:xfrm>
          <a:prstGeom prst="rect">
            <a:avLst/>
          </a:prstGeom>
        </p:spPr>
      </p:pic>
      <p:pic>
        <p:nvPicPr>
          <p:cNvPr id="19" name="Picture 18">
            <a:extLst>
              <a:ext uri="{FF2B5EF4-FFF2-40B4-BE49-F238E27FC236}">
                <a16:creationId xmlns:a16="http://schemas.microsoft.com/office/drawing/2014/main" id="{7EAE8528-A2DC-4DF8-BB53-807F7D96E5FD}"/>
              </a:ext>
            </a:extLst>
          </p:cNvPr>
          <p:cNvPicPr>
            <a:picLocks noChangeAspect="1"/>
          </p:cNvPicPr>
          <p:nvPr/>
        </p:nvPicPr>
        <p:blipFill>
          <a:blip r:embed="rId3"/>
          <a:stretch>
            <a:fillRect/>
          </a:stretch>
        </p:blipFill>
        <p:spPr>
          <a:xfrm>
            <a:off x="4843916" y="4771020"/>
            <a:ext cx="3171825" cy="1190625"/>
          </a:xfrm>
          <a:prstGeom prst="rect">
            <a:avLst/>
          </a:prstGeom>
        </p:spPr>
      </p:pic>
      <p:pic>
        <p:nvPicPr>
          <p:cNvPr id="20" name="Picture 19">
            <a:extLst>
              <a:ext uri="{FF2B5EF4-FFF2-40B4-BE49-F238E27FC236}">
                <a16:creationId xmlns:a16="http://schemas.microsoft.com/office/drawing/2014/main" id="{10E65CC5-6987-4C6C-9C95-D65790F83C23}"/>
              </a:ext>
            </a:extLst>
          </p:cNvPr>
          <p:cNvPicPr>
            <a:picLocks noChangeAspect="1"/>
          </p:cNvPicPr>
          <p:nvPr/>
        </p:nvPicPr>
        <p:blipFill>
          <a:blip r:embed="rId4"/>
          <a:stretch>
            <a:fillRect/>
          </a:stretch>
        </p:blipFill>
        <p:spPr>
          <a:xfrm>
            <a:off x="5878285" y="5982012"/>
            <a:ext cx="1257300" cy="342900"/>
          </a:xfrm>
          <a:prstGeom prst="rect">
            <a:avLst/>
          </a:prstGeom>
        </p:spPr>
      </p:pic>
    </p:spTree>
    <p:extLst>
      <p:ext uri="{BB962C8B-B14F-4D97-AF65-F5344CB8AC3E}">
        <p14:creationId xmlns:p14="http://schemas.microsoft.com/office/powerpoint/2010/main" val="365751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0415" y="449326"/>
            <a:ext cx="6576809" cy="5824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59132" y="1601724"/>
            <a:ext cx="8499588" cy="4335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8794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DAEDEF-4090-4994-9664-7C947C31D113}"/>
              </a:ext>
            </a:extLst>
          </p:cNvPr>
          <p:cNvSpPr/>
          <p:nvPr/>
        </p:nvSpPr>
        <p:spPr>
          <a:xfrm>
            <a:off x="776526" y="1139372"/>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4D353DC-30A2-423F-AEBE-903A7FE88E82}"/>
              </a:ext>
            </a:extLst>
          </p:cNvPr>
          <p:cNvSpPr/>
          <p:nvPr/>
        </p:nvSpPr>
        <p:spPr>
          <a:xfrm>
            <a:off x="4717143" y="0"/>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17" name="Oval 16">
            <a:extLst>
              <a:ext uri="{FF2B5EF4-FFF2-40B4-BE49-F238E27FC236}">
                <a16:creationId xmlns:a16="http://schemas.microsoft.com/office/drawing/2014/main" id="{4481CA93-56B0-45B6-8B5E-1CBCA0118F95}"/>
              </a:ext>
            </a:extLst>
          </p:cNvPr>
          <p:cNvSpPr/>
          <p:nvPr/>
        </p:nvSpPr>
        <p:spPr>
          <a:xfrm>
            <a:off x="1422400"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18" name="Oval 17">
            <a:extLst>
              <a:ext uri="{FF2B5EF4-FFF2-40B4-BE49-F238E27FC236}">
                <a16:creationId xmlns:a16="http://schemas.microsoft.com/office/drawing/2014/main" id="{C41AF97E-C1E2-4311-87EF-455C0BF59B9C}"/>
              </a:ext>
            </a:extLst>
          </p:cNvPr>
          <p:cNvSpPr/>
          <p:nvPr/>
        </p:nvSpPr>
        <p:spPr>
          <a:xfrm>
            <a:off x="5000171"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9" name="Oval 18">
            <a:extLst>
              <a:ext uri="{FF2B5EF4-FFF2-40B4-BE49-F238E27FC236}">
                <a16:creationId xmlns:a16="http://schemas.microsoft.com/office/drawing/2014/main" id="{AFF968D1-316A-46FB-8FC1-CF684E79BF91}"/>
              </a:ext>
            </a:extLst>
          </p:cNvPr>
          <p:cNvSpPr/>
          <p:nvPr/>
        </p:nvSpPr>
        <p:spPr>
          <a:xfrm>
            <a:off x="8577942" y="1538515"/>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20" name="Straight Arrow Connector 19">
            <a:extLst>
              <a:ext uri="{FF2B5EF4-FFF2-40B4-BE49-F238E27FC236}">
                <a16:creationId xmlns:a16="http://schemas.microsoft.com/office/drawing/2014/main" id="{71DB7A9C-72D7-453E-83E6-2112A79BF7E8}"/>
              </a:ext>
            </a:extLst>
          </p:cNvPr>
          <p:cNvCxnSpPr>
            <a:stCxn id="16" idx="4"/>
          </p:cNvCxnSpPr>
          <p:nvPr/>
        </p:nvCxnSpPr>
        <p:spPr>
          <a:xfrm>
            <a:off x="5631543" y="740229"/>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FEE55E-2F45-40FE-AC08-F0EE970DAD2D}"/>
              </a:ext>
            </a:extLst>
          </p:cNvPr>
          <p:cNvCxnSpPr>
            <a:cxnSpLocks/>
          </p:cNvCxnSpPr>
          <p:nvPr/>
        </p:nvCxnSpPr>
        <p:spPr>
          <a:xfrm flipH="1">
            <a:off x="2220687" y="576943"/>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CE0F2A-7DF2-44EF-B142-B16AE5AA91BF}"/>
              </a:ext>
            </a:extLst>
          </p:cNvPr>
          <p:cNvCxnSpPr>
            <a:cxnSpLocks/>
          </p:cNvCxnSpPr>
          <p:nvPr/>
        </p:nvCxnSpPr>
        <p:spPr>
          <a:xfrm>
            <a:off x="6467014" y="547266"/>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5ED80F8-64B4-4257-B9C1-9F9615D68E69}"/>
              </a:ext>
            </a:extLst>
          </p:cNvPr>
          <p:cNvSpPr/>
          <p:nvPr/>
        </p:nvSpPr>
        <p:spPr>
          <a:xfrm>
            <a:off x="6698342" y="2790967"/>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97E3820-B243-41B7-9363-095857AA82FD}"/>
              </a:ext>
            </a:extLst>
          </p:cNvPr>
          <p:cNvSpPr/>
          <p:nvPr/>
        </p:nvSpPr>
        <p:spPr>
          <a:xfrm>
            <a:off x="6770914" y="3127829"/>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25" name="Oval 24">
            <a:extLst>
              <a:ext uri="{FF2B5EF4-FFF2-40B4-BE49-F238E27FC236}">
                <a16:creationId xmlns:a16="http://schemas.microsoft.com/office/drawing/2014/main" id="{89B4BAA8-5281-490C-9213-2225B02CBEC5}"/>
              </a:ext>
            </a:extLst>
          </p:cNvPr>
          <p:cNvSpPr/>
          <p:nvPr/>
        </p:nvSpPr>
        <p:spPr>
          <a:xfrm>
            <a:off x="10468423" y="309939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26" name="Straight Arrow Connector 25">
            <a:extLst>
              <a:ext uri="{FF2B5EF4-FFF2-40B4-BE49-F238E27FC236}">
                <a16:creationId xmlns:a16="http://schemas.microsoft.com/office/drawing/2014/main" id="{593566DD-07B2-45B9-97EA-7469082B54EB}"/>
              </a:ext>
            </a:extLst>
          </p:cNvPr>
          <p:cNvCxnSpPr>
            <a:cxnSpLocks/>
          </p:cNvCxnSpPr>
          <p:nvPr/>
        </p:nvCxnSpPr>
        <p:spPr>
          <a:xfrm flipH="1">
            <a:off x="7449457" y="2065878"/>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D95CF9-F3CB-4BA6-82CF-6CBD3B854710}"/>
              </a:ext>
            </a:extLst>
          </p:cNvPr>
          <p:cNvCxnSpPr>
            <a:cxnSpLocks/>
          </p:cNvCxnSpPr>
          <p:nvPr/>
        </p:nvCxnSpPr>
        <p:spPr>
          <a:xfrm>
            <a:off x="9530429" y="2030483"/>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110AEE5-95AF-43D5-982B-0E82851CBF27}"/>
              </a:ext>
            </a:extLst>
          </p:cNvPr>
          <p:cNvSpPr txBox="1"/>
          <p:nvPr/>
        </p:nvSpPr>
        <p:spPr>
          <a:xfrm>
            <a:off x="2627087" y="3902185"/>
            <a:ext cx="2939142" cy="400110"/>
          </a:xfrm>
          <a:prstGeom prst="rect">
            <a:avLst/>
          </a:prstGeom>
          <a:noFill/>
        </p:spPr>
        <p:txBody>
          <a:bodyPr wrap="square" rtlCol="0">
            <a:spAutoFit/>
          </a:bodyPr>
          <a:lstStyle/>
          <a:p>
            <a:r>
              <a:rPr lang="en-IN" sz="2000" b="1" dirty="0"/>
              <a:t>  Employment Type</a:t>
            </a:r>
          </a:p>
        </p:txBody>
      </p:sp>
      <p:sp>
        <p:nvSpPr>
          <p:cNvPr id="29" name="Rectangle 28">
            <a:extLst>
              <a:ext uri="{FF2B5EF4-FFF2-40B4-BE49-F238E27FC236}">
                <a16:creationId xmlns:a16="http://schemas.microsoft.com/office/drawing/2014/main" id="{BB056695-89C9-4F53-A2E5-502E0A86E987}"/>
              </a:ext>
            </a:extLst>
          </p:cNvPr>
          <p:cNvSpPr/>
          <p:nvPr/>
        </p:nvSpPr>
        <p:spPr>
          <a:xfrm>
            <a:off x="4561109" y="430229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885C7C89-C536-4106-B4A2-94E26965D7EA}"/>
              </a:ext>
            </a:extLst>
          </p:cNvPr>
          <p:cNvSpPr txBox="1"/>
          <p:nvPr/>
        </p:nvSpPr>
        <p:spPr>
          <a:xfrm>
            <a:off x="6467014" y="2462233"/>
            <a:ext cx="1698171" cy="400110"/>
          </a:xfrm>
          <a:prstGeom prst="rect">
            <a:avLst/>
          </a:prstGeom>
          <a:noFill/>
        </p:spPr>
        <p:txBody>
          <a:bodyPr wrap="square" rtlCol="0">
            <a:spAutoFit/>
          </a:bodyPr>
          <a:lstStyle/>
          <a:p>
            <a:r>
              <a:rPr lang="en-IN" sz="2000" b="1" dirty="0"/>
              <a:t>  Credit Score</a:t>
            </a:r>
          </a:p>
        </p:txBody>
      </p:sp>
      <p:sp>
        <p:nvSpPr>
          <p:cNvPr id="31" name="Oval 30">
            <a:extLst>
              <a:ext uri="{FF2B5EF4-FFF2-40B4-BE49-F238E27FC236}">
                <a16:creationId xmlns:a16="http://schemas.microsoft.com/office/drawing/2014/main" id="{B8D79039-22E6-4060-8FD0-8EC546C97A1F}"/>
              </a:ext>
            </a:extLst>
          </p:cNvPr>
          <p:cNvSpPr/>
          <p:nvPr/>
        </p:nvSpPr>
        <p:spPr>
          <a:xfrm>
            <a:off x="4971143" y="475407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SE</a:t>
            </a:r>
          </a:p>
        </p:txBody>
      </p:sp>
      <p:sp>
        <p:nvSpPr>
          <p:cNvPr id="32" name="Oval 31">
            <a:extLst>
              <a:ext uri="{FF2B5EF4-FFF2-40B4-BE49-F238E27FC236}">
                <a16:creationId xmlns:a16="http://schemas.microsoft.com/office/drawing/2014/main" id="{8F571E9D-1212-42E4-B329-D69B9A4C5CCD}"/>
              </a:ext>
            </a:extLst>
          </p:cNvPr>
          <p:cNvSpPr/>
          <p:nvPr/>
        </p:nvSpPr>
        <p:spPr>
          <a:xfrm>
            <a:off x="8363851" y="4754077"/>
            <a:ext cx="1404256"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Salaried</a:t>
            </a:r>
          </a:p>
        </p:txBody>
      </p:sp>
      <p:cxnSp>
        <p:nvCxnSpPr>
          <p:cNvPr id="33" name="Straight Arrow Connector 32">
            <a:extLst>
              <a:ext uri="{FF2B5EF4-FFF2-40B4-BE49-F238E27FC236}">
                <a16:creationId xmlns:a16="http://schemas.microsoft.com/office/drawing/2014/main" id="{57205844-622D-4BA3-A087-F64B8F158809}"/>
              </a:ext>
            </a:extLst>
          </p:cNvPr>
          <p:cNvCxnSpPr>
            <a:cxnSpLocks/>
            <a:endCxn id="31" idx="0"/>
          </p:cNvCxnSpPr>
          <p:nvPr/>
        </p:nvCxnSpPr>
        <p:spPr>
          <a:xfrm flipH="1">
            <a:off x="5631543" y="3656731"/>
            <a:ext cx="1496794"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386DF4-5B69-43EE-9FE5-3E6D652F20FA}"/>
              </a:ext>
            </a:extLst>
          </p:cNvPr>
          <p:cNvCxnSpPr>
            <a:cxnSpLocks/>
          </p:cNvCxnSpPr>
          <p:nvPr/>
        </p:nvCxnSpPr>
        <p:spPr>
          <a:xfrm>
            <a:off x="7527457" y="365673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9FDF184B-44EA-4B20-BBDF-BE62B3C382FF}"/>
              </a:ext>
            </a:extLst>
          </p:cNvPr>
          <p:cNvPicPr>
            <a:picLocks noChangeAspect="1"/>
          </p:cNvPicPr>
          <p:nvPr/>
        </p:nvPicPr>
        <p:blipFill>
          <a:blip r:embed="rId2"/>
          <a:stretch>
            <a:fillRect/>
          </a:stretch>
        </p:blipFill>
        <p:spPr>
          <a:xfrm>
            <a:off x="3828150" y="5606218"/>
            <a:ext cx="7019925" cy="962025"/>
          </a:xfrm>
          <a:prstGeom prst="rect">
            <a:avLst/>
          </a:prstGeom>
        </p:spPr>
      </p:pic>
      <p:sp>
        <p:nvSpPr>
          <p:cNvPr id="38" name="Rectangle 37">
            <a:extLst>
              <a:ext uri="{FF2B5EF4-FFF2-40B4-BE49-F238E27FC236}">
                <a16:creationId xmlns:a16="http://schemas.microsoft.com/office/drawing/2014/main" id="{99A93681-4802-4B0B-8A3B-BD9DB4875381}"/>
              </a:ext>
            </a:extLst>
          </p:cNvPr>
          <p:cNvSpPr/>
          <p:nvPr/>
        </p:nvSpPr>
        <p:spPr>
          <a:xfrm>
            <a:off x="4884057" y="6488668"/>
            <a:ext cx="5024324" cy="369332"/>
          </a:xfrm>
          <a:prstGeom prst="rect">
            <a:avLst/>
          </a:prstGeom>
        </p:spPr>
        <p:txBody>
          <a:bodyPr wrap="none">
            <a:spAutoFit/>
          </a:bodyPr>
          <a:lstStyle/>
          <a:p>
            <a:r>
              <a:rPr lang="en-IN" b="1" dirty="0"/>
              <a:t>Pure Subset			Pure Subset</a:t>
            </a:r>
            <a:endParaRPr lang="en-IN" dirty="0"/>
          </a:p>
        </p:txBody>
      </p:sp>
    </p:spTree>
    <p:extLst>
      <p:ext uri="{BB962C8B-B14F-4D97-AF65-F5344CB8AC3E}">
        <p14:creationId xmlns:p14="http://schemas.microsoft.com/office/powerpoint/2010/main" val="3288198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59EBA-292A-4300-8133-5963196416CF}"/>
              </a:ext>
            </a:extLst>
          </p:cNvPr>
          <p:cNvPicPr>
            <a:picLocks noChangeAspect="1"/>
          </p:cNvPicPr>
          <p:nvPr/>
        </p:nvPicPr>
        <p:blipFill>
          <a:blip r:embed="rId2"/>
          <a:stretch>
            <a:fillRect/>
          </a:stretch>
        </p:blipFill>
        <p:spPr>
          <a:xfrm>
            <a:off x="0" y="341908"/>
            <a:ext cx="12192000" cy="6516092"/>
          </a:xfrm>
          <a:prstGeom prst="rect">
            <a:avLst/>
          </a:prstGeom>
        </p:spPr>
      </p:pic>
      <p:sp>
        <p:nvSpPr>
          <p:cNvPr id="3" name="Title 1">
            <a:extLst>
              <a:ext uri="{FF2B5EF4-FFF2-40B4-BE49-F238E27FC236}">
                <a16:creationId xmlns:a16="http://schemas.microsoft.com/office/drawing/2014/main" id="{21E4F6E5-1344-4C3D-B06C-56BB05EE0F27}"/>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 Tree Terms</a:t>
            </a:r>
          </a:p>
        </p:txBody>
      </p:sp>
    </p:spTree>
    <p:extLst>
      <p:ext uri="{BB962C8B-B14F-4D97-AF65-F5344CB8AC3E}">
        <p14:creationId xmlns:p14="http://schemas.microsoft.com/office/powerpoint/2010/main" val="4108103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Ensemble learning</a:t>
            </a:r>
          </a:p>
        </p:txBody>
      </p:sp>
    </p:spTree>
    <p:extLst>
      <p:ext uri="{BB962C8B-B14F-4D97-AF65-F5344CB8AC3E}">
        <p14:creationId xmlns:p14="http://schemas.microsoft.com/office/powerpoint/2010/main" val="1992016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DFE8-C503-4A84-854E-8266FBC44C49}"/>
              </a:ext>
            </a:extLst>
          </p:cNvPr>
          <p:cNvSpPr txBox="1">
            <a:spLocks/>
          </p:cNvSpPr>
          <p:nvPr/>
        </p:nvSpPr>
        <p:spPr>
          <a:xfrm>
            <a:off x="419922" y="1596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Everyday Ensemble Learning</a:t>
            </a:r>
          </a:p>
        </p:txBody>
      </p:sp>
      <p:pic>
        <p:nvPicPr>
          <p:cNvPr id="3" name="Picture 2">
            <a:extLst>
              <a:ext uri="{FF2B5EF4-FFF2-40B4-BE49-F238E27FC236}">
                <a16:creationId xmlns:a16="http://schemas.microsoft.com/office/drawing/2014/main" id="{496669F0-CDE0-44D8-9F4C-79132ED81A5B}"/>
              </a:ext>
            </a:extLst>
          </p:cNvPr>
          <p:cNvPicPr>
            <a:picLocks noChangeAspect="1"/>
          </p:cNvPicPr>
          <p:nvPr/>
        </p:nvPicPr>
        <p:blipFill>
          <a:blip r:embed="rId2"/>
          <a:stretch>
            <a:fillRect/>
          </a:stretch>
        </p:blipFill>
        <p:spPr>
          <a:xfrm>
            <a:off x="2028825" y="911917"/>
            <a:ext cx="8134350" cy="5534025"/>
          </a:xfrm>
          <a:prstGeom prst="rect">
            <a:avLst/>
          </a:prstGeom>
        </p:spPr>
      </p:pic>
    </p:spTree>
    <p:extLst>
      <p:ext uri="{BB962C8B-B14F-4D97-AF65-F5344CB8AC3E}">
        <p14:creationId xmlns:p14="http://schemas.microsoft.com/office/powerpoint/2010/main" val="272327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E994-78C1-4B3B-A350-784AFC03D237}"/>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0665D08F-103D-4A90-9F8C-88060F307756}"/>
              </a:ext>
            </a:extLst>
          </p:cNvPr>
          <p:cNvPicPr>
            <a:picLocks noChangeAspect="1"/>
          </p:cNvPicPr>
          <p:nvPr/>
        </p:nvPicPr>
        <p:blipFill>
          <a:blip r:embed="rId2"/>
          <a:stretch>
            <a:fillRect/>
          </a:stretch>
        </p:blipFill>
        <p:spPr>
          <a:xfrm>
            <a:off x="184633" y="1057060"/>
            <a:ext cx="12007367" cy="5324021"/>
          </a:xfrm>
          <a:prstGeom prst="rect">
            <a:avLst/>
          </a:prstGeom>
        </p:spPr>
      </p:pic>
    </p:spTree>
    <p:extLst>
      <p:ext uri="{BB962C8B-B14F-4D97-AF65-F5344CB8AC3E}">
        <p14:creationId xmlns:p14="http://schemas.microsoft.com/office/powerpoint/2010/main" val="1323415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D1C4-9C53-4C5A-A1FD-F35A825458A6}"/>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328A4EA8-022B-471E-8ACD-1B44D4FE0774}"/>
              </a:ext>
            </a:extLst>
          </p:cNvPr>
          <p:cNvPicPr>
            <a:picLocks noChangeAspect="1"/>
          </p:cNvPicPr>
          <p:nvPr/>
        </p:nvPicPr>
        <p:blipFill>
          <a:blip r:embed="rId2"/>
          <a:stretch>
            <a:fillRect/>
          </a:stretch>
        </p:blipFill>
        <p:spPr>
          <a:xfrm>
            <a:off x="679904" y="955461"/>
            <a:ext cx="4835525" cy="5712296"/>
          </a:xfrm>
          <a:prstGeom prst="rect">
            <a:avLst/>
          </a:prstGeom>
        </p:spPr>
      </p:pic>
      <p:sp>
        <p:nvSpPr>
          <p:cNvPr id="4" name="Rectangle 3">
            <a:extLst>
              <a:ext uri="{FF2B5EF4-FFF2-40B4-BE49-F238E27FC236}">
                <a16:creationId xmlns:a16="http://schemas.microsoft.com/office/drawing/2014/main" id="{CBE66C52-8CC0-4920-ADA5-0316999727A2}"/>
              </a:ext>
            </a:extLst>
          </p:cNvPr>
          <p:cNvSpPr/>
          <p:nvPr/>
        </p:nvSpPr>
        <p:spPr>
          <a:xfrm>
            <a:off x="6095999" y="1361665"/>
            <a:ext cx="6096000" cy="4401205"/>
          </a:xfrm>
          <a:prstGeom prst="rect">
            <a:avLst/>
          </a:prstGeom>
        </p:spPr>
        <p:txBody>
          <a:bodyPr>
            <a:spAutoFit/>
          </a:bodyPr>
          <a:lstStyle/>
          <a:p>
            <a:r>
              <a:rPr lang="en-IN" sz="2800" b="1" dirty="0"/>
              <a:t>Broker or real estate portal to check </a:t>
            </a:r>
          </a:p>
          <a:p>
            <a:r>
              <a:rPr lang="en-IN" sz="2800" b="1" dirty="0"/>
              <a:t>fair price, price appreciation </a:t>
            </a:r>
          </a:p>
          <a:p>
            <a:endParaRPr lang="en-IN" sz="2800" b="1" dirty="0"/>
          </a:p>
          <a:p>
            <a:endParaRPr lang="en-IN" sz="2800" b="1" dirty="0"/>
          </a:p>
          <a:p>
            <a:r>
              <a:rPr lang="en-IN" sz="2800" b="1" dirty="0"/>
              <a:t>Friend or colleague who stays nearby </a:t>
            </a:r>
          </a:p>
          <a:p>
            <a:r>
              <a:rPr lang="en-IN" sz="2800" b="1" dirty="0"/>
              <a:t>or stayed in the neighbourhood </a:t>
            </a:r>
          </a:p>
          <a:p>
            <a:endParaRPr lang="en-IN" sz="2800" b="1" dirty="0"/>
          </a:p>
          <a:p>
            <a:endParaRPr lang="en-IN" sz="2800" b="1" dirty="0"/>
          </a:p>
          <a:p>
            <a:r>
              <a:rPr lang="en-IN" sz="2800" b="1" dirty="0"/>
              <a:t>Inspection by an architect for quality </a:t>
            </a:r>
          </a:p>
          <a:p>
            <a:r>
              <a:rPr lang="en-IN" sz="2800" b="1" dirty="0"/>
              <a:t>checks and structural defects. </a:t>
            </a:r>
          </a:p>
        </p:txBody>
      </p:sp>
    </p:spTree>
    <p:extLst>
      <p:ext uri="{BB962C8B-B14F-4D97-AF65-F5344CB8AC3E}">
        <p14:creationId xmlns:p14="http://schemas.microsoft.com/office/powerpoint/2010/main" val="889183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81ABB-03E8-4057-84C3-D41185EEB429}"/>
              </a:ext>
            </a:extLst>
          </p:cNvPr>
          <p:cNvPicPr>
            <a:picLocks noChangeAspect="1"/>
          </p:cNvPicPr>
          <p:nvPr/>
        </p:nvPicPr>
        <p:blipFill>
          <a:blip r:embed="rId2"/>
          <a:stretch>
            <a:fillRect/>
          </a:stretch>
        </p:blipFill>
        <p:spPr>
          <a:xfrm>
            <a:off x="4166584" y="2476491"/>
            <a:ext cx="4391025" cy="2238375"/>
          </a:xfrm>
          <a:prstGeom prst="rect">
            <a:avLst/>
          </a:prstGeom>
        </p:spPr>
      </p:pic>
      <p:sp>
        <p:nvSpPr>
          <p:cNvPr id="3" name="Title 1">
            <a:extLst>
              <a:ext uri="{FF2B5EF4-FFF2-40B4-BE49-F238E27FC236}">
                <a16:creationId xmlns:a16="http://schemas.microsoft.com/office/drawing/2014/main" id="{155C81D2-A989-418A-BE2D-14BF757A527F}"/>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sp>
        <p:nvSpPr>
          <p:cNvPr id="4" name="Rectangle 3">
            <a:extLst>
              <a:ext uri="{FF2B5EF4-FFF2-40B4-BE49-F238E27FC236}">
                <a16:creationId xmlns:a16="http://schemas.microsoft.com/office/drawing/2014/main" id="{48956DBD-D5E1-416E-AF49-A5C9B9262AD8}"/>
              </a:ext>
            </a:extLst>
          </p:cNvPr>
          <p:cNvSpPr/>
          <p:nvPr/>
        </p:nvSpPr>
        <p:spPr>
          <a:xfrm>
            <a:off x="5203767" y="1691306"/>
            <a:ext cx="2316660" cy="461665"/>
          </a:xfrm>
          <a:prstGeom prst="rect">
            <a:avLst/>
          </a:prstGeom>
        </p:spPr>
        <p:txBody>
          <a:bodyPr wrap="none">
            <a:spAutoFit/>
          </a:bodyPr>
          <a:lstStyle/>
          <a:p>
            <a:r>
              <a:rPr lang="en-IN" sz="2400" b="1" dirty="0"/>
              <a:t>Is this price fair? </a:t>
            </a:r>
          </a:p>
        </p:txBody>
      </p:sp>
      <p:sp>
        <p:nvSpPr>
          <p:cNvPr id="5" name="Rectangle 4">
            <a:extLst>
              <a:ext uri="{FF2B5EF4-FFF2-40B4-BE49-F238E27FC236}">
                <a16:creationId xmlns:a16="http://schemas.microsoft.com/office/drawing/2014/main" id="{4B73CFC2-366C-4DF2-A35B-578E01A4B3B5}"/>
              </a:ext>
            </a:extLst>
          </p:cNvPr>
          <p:cNvSpPr/>
          <p:nvPr/>
        </p:nvSpPr>
        <p:spPr>
          <a:xfrm>
            <a:off x="1750119" y="2707305"/>
            <a:ext cx="3084499" cy="461665"/>
          </a:xfrm>
          <a:prstGeom prst="rect">
            <a:avLst/>
          </a:prstGeom>
        </p:spPr>
        <p:txBody>
          <a:bodyPr wrap="none">
            <a:spAutoFit/>
          </a:bodyPr>
          <a:lstStyle/>
          <a:p>
            <a:r>
              <a:rPr lang="en-IN" sz="2400" b="1" dirty="0"/>
              <a:t>Appreciation of price? </a:t>
            </a:r>
          </a:p>
        </p:txBody>
      </p:sp>
      <p:sp>
        <p:nvSpPr>
          <p:cNvPr id="6" name="Rectangle 5">
            <a:extLst>
              <a:ext uri="{FF2B5EF4-FFF2-40B4-BE49-F238E27FC236}">
                <a16:creationId xmlns:a16="http://schemas.microsoft.com/office/drawing/2014/main" id="{B560876B-000B-4784-97E0-AB2AFE6CC903}"/>
              </a:ext>
            </a:extLst>
          </p:cNvPr>
          <p:cNvSpPr/>
          <p:nvPr/>
        </p:nvSpPr>
        <p:spPr>
          <a:xfrm>
            <a:off x="8078351" y="2891971"/>
            <a:ext cx="2926122" cy="461665"/>
          </a:xfrm>
          <a:prstGeom prst="rect">
            <a:avLst/>
          </a:prstGeom>
        </p:spPr>
        <p:txBody>
          <a:bodyPr wrap="none">
            <a:spAutoFit/>
          </a:bodyPr>
          <a:lstStyle/>
          <a:p>
            <a:r>
              <a:rPr lang="en-IN" sz="2400" b="1" dirty="0"/>
              <a:t>Construction Quality?</a:t>
            </a:r>
          </a:p>
        </p:txBody>
      </p:sp>
      <p:sp>
        <p:nvSpPr>
          <p:cNvPr id="7" name="Rectangle 6">
            <a:extLst>
              <a:ext uri="{FF2B5EF4-FFF2-40B4-BE49-F238E27FC236}">
                <a16:creationId xmlns:a16="http://schemas.microsoft.com/office/drawing/2014/main" id="{F81C5703-B6A0-4C64-A425-DA5AACDB5CA7}"/>
              </a:ext>
            </a:extLst>
          </p:cNvPr>
          <p:cNvSpPr/>
          <p:nvPr/>
        </p:nvSpPr>
        <p:spPr>
          <a:xfrm>
            <a:off x="2491374" y="4761014"/>
            <a:ext cx="2999796" cy="461665"/>
          </a:xfrm>
          <a:prstGeom prst="rect">
            <a:avLst/>
          </a:prstGeom>
        </p:spPr>
        <p:txBody>
          <a:bodyPr wrap="none">
            <a:spAutoFit/>
          </a:bodyPr>
          <a:lstStyle/>
          <a:p>
            <a:r>
              <a:rPr lang="en-IN" sz="2400" b="1"/>
              <a:t>Location appropriate?</a:t>
            </a:r>
            <a:endParaRPr lang="en-IN" sz="2400" b="1" dirty="0"/>
          </a:p>
        </p:txBody>
      </p:sp>
      <p:sp>
        <p:nvSpPr>
          <p:cNvPr id="8" name="Rectangle 7">
            <a:extLst>
              <a:ext uri="{FF2B5EF4-FFF2-40B4-BE49-F238E27FC236}">
                <a16:creationId xmlns:a16="http://schemas.microsoft.com/office/drawing/2014/main" id="{C5C535E6-FD33-4B3A-B4E5-B8386F6DE0DA}"/>
              </a:ext>
            </a:extLst>
          </p:cNvPr>
          <p:cNvSpPr/>
          <p:nvPr/>
        </p:nvSpPr>
        <p:spPr>
          <a:xfrm>
            <a:off x="7502132" y="4761014"/>
            <a:ext cx="2388795" cy="461665"/>
          </a:xfrm>
          <a:prstGeom prst="rect">
            <a:avLst/>
          </a:prstGeom>
        </p:spPr>
        <p:txBody>
          <a:bodyPr wrap="none">
            <a:spAutoFit/>
          </a:bodyPr>
          <a:lstStyle/>
          <a:p>
            <a:r>
              <a:rPr lang="en-IN" sz="2400" b="1" dirty="0"/>
              <a:t>Neighbourhood?</a:t>
            </a:r>
          </a:p>
        </p:txBody>
      </p:sp>
      <p:pic>
        <p:nvPicPr>
          <p:cNvPr id="9" name="Picture 8">
            <a:extLst>
              <a:ext uri="{FF2B5EF4-FFF2-40B4-BE49-F238E27FC236}">
                <a16:creationId xmlns:a16="http://schemas.microsoft.com/office/drawing/2014/main" id="{EC15FE01-8B2E-45B7-8E35-6FF452D5CD78}"/>
              </a:ext>
            </a:extLst>
          </p:cNvPr>
          <p:cNvPicPr>
            <a:picLocks noChangeAspect="1"/>
          </p:cNvPicPr>
          <p:nvPr/>
        </p:nvPicPr>
        <p:blipFill>
          <a:blip r:embed="rId3"/>
          <a:stretch>
            <a:fillRect/>
          </a:stretch>
        </p:blipFill>
        <p:spPr>
          <a:xfrm>
            <a:off x="662755" y="884447"/>
            <a:ext cx="10122064" cy="4368794"/>
          </a:xfrm>
          <a:prstGeom prst="rect">
            <a:avLst/>
          </a:prstGeom>
        </p:spPr>
      </p:pic>
      <p:pic>
        <p:nvPicPr>
          <p:cNvPr id="10" name="Picture 9">
            <a:extLst>
              <a:ext uri="{FF2B5EF4-FFF2-40B4-BE49-F238E27FC236}">
                <a16:creationId xmlns:a16="http://schemas.microsoft.com/office/drawing/2014/main" id="{BECB5A32-1325-4F3F-81CA-6CD15B007535}"/>
              </a:ext>
            </a:extLst>
          </p:cNvPr>
          <p:cNvPicPr>
            <a:picLocks noChangeAspect="1"/>
          </p:cNvPicPr>
          <p:nvPr/>
        </p:nvPicPr>
        <p:blipFill>
          <a:blip r:embed="rId4"/>
          <a:stretch>
            <a:fillRect/>
          </a:stretch>
        </p:blipFill>
        <p:spPr>
          <a:xfrm>
            <a:off x="713309" y="1197949"/>
            <a:ext cx="10473431" cy="4462101"/>
          </a:xfrm>
          <a:prstGeom prst="rect">
            <a:avLst/>
          </a:prstGeom>
        </p:spPr>
      </p:pic>
    </p:spTree>
    <p:extLst>
      <p:ext uri="{BB962C8B-B14F-4D97-AF65-F5344CB8AC3E}">
        <p14:creationId xmlns:p14="http://schemas.microsoft.com/office/powerpoint/2010/main" val="11500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55B5-C23B-4DB9-9C30-2C0081E8FFBB}"/>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Ensemble Learning</a:t>
            </a:r>
          </a:p>
        </p:txBody>
      </p:sp>
      <p:sp>
        <p:nvSpPr>
          <p:cNvPr id="4" name="Rectangle 3">
            <a:extLst>
              <a:ext uri="{FF2B5EF4-FFF2-40B4-BE49-F238E27FC236}">
                <a16:creationId xmlns:a16="http://schemas.microsoft.com/office/drawing/2014/main" id="{4CE26EA8-5CEF-4448-BCB3-5B390F82F961}"/>
              </a:ext>
            </a:extLst>
          </p:cNvPr>
          <p:cNvSpPr/>
          <p:nvPr/>
        </p:nvSpPr>
        <p:spPr>
          <a:xfrm>
            <a:off x="802411" y="1074059"/>
            <a:ext cx="10587176" cy="5262979"/>
          </a:xfrm>
          <a:prstGeom prst="rect">
            <a:avLst/>
          </a:prstGeom>
        </p:spPr>
        <p:txBody>
          <a:bodyPr wrap="square">
            <a:spAutoFit/>
          </a:bodyPr>
          <a:lstStyle/>
          <a:p>
            <a:pPr marL="342900" indent="-342900">
              <a:buFont typeface="Arial" panose="020B0604020202020204" pitchFamily="34" charset="0"/>
              <a:buChar char="•"/>
            </a:pPr>
            <a:r>
              <a:rPr lang="en-IN" sz="2400" dirty="0"/>
              <a:t>All algorithms have errors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Collective wisdom is higher than the individual intelligence </a:t>
            </a:r>
          </a:p>
          <a:p>
            <a:endParaRPr lang="en-IN" sz="2400" dirty="0"/>
          </a:p>
          <a:p>
            <a:pPr marL="342900" indent="-342900">
              <a:buFont typeface="Arial" panose="020B0604020202020204" pitchFamily="34" charset="0"/>
              <a:buChar char="•"/>
            </a:pPr>
            <a:r>
              <a:rPr lang="en-IN" sz="2400" dirty="0"/>
              <a:t>Generate a group of base learners and combined result gives higher accuracy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Different base learners can use different, </a:t>
            </a:r>
          </a:p>
          <a:p>
            <a:pPr marL="1257300" lvl="2" indent="-342900">
              <a:buFont typeface="Arial" panose="020B0604020202020204" pitchFamily="34" charset="0"/>
              <a:buChar char="•"/>
            </a:pPr>
            <a:r>
              <a:rPr lang="en-IN" sz="2400" dirty="0"/>
              <a:t>Parameters </a:t>
            </a:r>
          </a:p>
          <a:p>
            <a:r>
              <a:rPr lang="en-IN" sz="2400" dirty="0"/>
              <a:t>	•   Sequence </a:t>
            </a:r>
          </a:p>
          <a:p>
            <a:pPr marL="1257300" lvl="2" indent="-342900">
              <a:buFont typeface="Arial" panose="020B0604020202020204" pitchFamily="34" charset="0"/>
              <a:buChar char="•"/>
            </a:pPr>
            <a:r>
              <a:rPr lang="en-IN" sz="2400" dirty="0"/>
              <a:t>Training sets etc </a:t>
            </a:r>
          </a:p>
          <a:p>
            <a:pPr marL="1257300" lvl="2"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Two major Ensemble Learning Methods </a:t>
            </a:r>
          </a:p>
          <a:p>
            <a:r>
              <a:rPr lang="en-IN" sz="2400" dirty="0"/>
              <a:t>	• Bagging </a:t>
            </a:r>
          </a:p>
          <a:p>
            <a:r>
              <a:rPr lang="en-IN" sz="2400" dirty="0"/>
              <a:t>	• Boosting </a:t>
            </a:r>
          </a:p>
        </p:txBody>
      </p:sp>
    </p:spTree>
    <p:extLst>
      <p:ext uri="{BB962C8B-B14F-4D97-AF65-F5344CB8AC3E}">
        <p14:creationId xmlns:p14="http://schemas.microsoft.com/office/powerpoint/2010/main" val="3850530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F5202-292B-42BB-AE2B-F4C298F9C624}"/>
              </a:ext>
            </a:extLst>
          </p:cNvPr>
          <p:cNvPicPr>
            <a:picLocks noChangeAspect="1"/>
          </p:cNvPicPr>
          <p:nvPr/>
        </p:nvPicPr>
        <p:blipFill>
          <a:blip r:embed="rId2"/>
          <a:stretch>
            <a:fillRect/>
          </a:stretch>
        </p:blipFill>
        <p:spPr>
          <a:xfrm>
            <a:off x="806537" y="2032989"/>
            <a:ext cx="9027885" cy="4825011"/>
          </a:xfrm>
          <a:prstGeom prst="rect">
            <a:avLst/>
          </a:prstGeom>
        </p:spPr>
      </p:pic>
      <p:sp>
        <p:nvSpPr>
          <p:cNvPr id="2" name="Title 1">
            <a:extLst>
              <a:ext uri="{FF2B5EF4-FFF2-40B4-BE49-F238E27FC236}">
                <a16:creationId xmlns:a16="http://schemas.microsoft.com/office/drawing/2014/main" id="{A996A52E-FA33-415C-80F8-FC5C987742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
        <p:nvSpPr>
          <p:cNvPr id="3" name="TextBox 2">
            <a:extLst>
              <a:ext uri="{FF2B5EF4-FFF2-40B4-BE49-F238E27FC236}">
                <a16:creationId xmlns:a16="http://schemas.microsoft.com/office/drawing/2014/main" id="{E09AAA2D-7891-4866-8E0E-08C7DC389BCF}"/>
              </a:ext>
            </a:extLst>
          </p:cNvPr>
          <p:cNvSpPr txBox="1"/>
          <p:nvPr/>
        </p:nvSpPr>
        <p:spPr>
          <a:xfrm>
            <a:off x="603337" y="1158208"/>
            <a:ext cx="8723085"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Various models are built in parallel </a:t>
            </a:r>
          </a:p>
          <a:p>
            <a:endParaRPr lang="en-IN" sz="2400" dirty="0"/>
          </a:p>
          <a:p>
            <a:pPr marL="285750" indent="-285750">
              <a:buFont typeface="Arial" panose="020B0604020202020204" pitchFamily="34" charset="0"/>
              <a:buChar char="•"/>
            </a:pPr>
            <a:r>
              <a:rPr lang="en-IN" sz="2400" dirty="0"/>
              <a:t>All models vote to give the final prediction </a:t>
            </a:r>
          </a:p>
        </p:txBody>
      </p:sp>
      <p:pic>
        <p:nvPicPr>
          <p:cNvPr id="6" name="Picture 5">
            <a:extLst>
              <a:ext uri="{FF2B5EF4-FFF2-40B4-BE49-F238E27FC236}">
                <a16:creationId xmlns:a16="http://schemas.microsoft.com/office/drawing/2014/main" id="{8507B996-29C2-4B34-A587-3C30ED099B02}"/>
              </a:ext>
            </a:extLst>
          </p:cNvPr>
          <p:cNvPicPr>
            <a:picLocks noChangeAspect="1"/>
          </p:cNvPicPr>
          <p:nvPr/>
        </p:nvPicPr>
        <p:blipFill>
          <a:blip r:embed="rId3"/>
          <a:stretch>
            <a:fillRect/>
          </a:stretch>
        </p:blipFill>
        <p:spPr>
          <a:xfrm>
            <a:off x="6566354" y="2613692"/>
            <a:ext cx="3790950" cy="3086100"/>
          </a:xfrm>
          <a:prstGeom prst="rect">
            <a:avLst/>
          </a:prstGeom>
        </p:spPr>
      </p:pic>
    </p:spTree>
    <p:extLst>
      <p:ext uri="{BB962C8B-B14F-4D97-AF65-F5344CB8AC3E}">
        <p14:creationId xmlns:p14="http://schemas.microsoft.com/office/powerpoint/2010/main" val="2345645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5318-7DE1-429F-BAB0-1A87DB0269C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Boosting</a:t>
            </a:r>
          </a:p>
        </p:txBody>
      </p:sp>
      <p:sp>
        <p:nvSpPr>
          <p:cNvPr id="3" name="Rectangle 2">
            <a:extLst>
              <a:ext uri="{FF2B5EF4-FFF2-40B4-BE49-F238E27FC236}">
                <a16:creationId xmlns:a16="http://schemas.microsoft.com/office/drawing/2014/main" id="{A17A36D0-DA5A-4E70-996F-032AC5CA21FB}"/>
              </a:ext>
            </a:extLst>
          </p:cNvPr>
          <p:cNvSpPr/>
          <p:nvPr/>
        </p:nvSpPr>
        <p:spPr>
          <a:xfrm>
            <a:off x="899885" y="1480457"/>
            <a:ext cx="9187543" cy="3108543"/>
          </a:xfrm>
          <a:prstGeom prst="rect">
            <a:avLst/>
          </a:prstGeom>
        </p:spPr>
        <p:txBody>
          <a:bodyPr wrap="square">
            <a:spAutoFit/>
          </a:bodyPr>
          <a:lstStyle/>
          <a:p>
            <a:pPr marL="285750" indent="-285750">
              <a:buFont typeface="Arial" panose="020B0604020202020204" pitchFamily="34" charset="0"/>
              <a:buChar char="•"/>
            </a:pPr>
            <a:r>
              <a:rPr lang="en-IN" sz="2800" dirty="0"/>
              <a:t>Train the Decision Tree in a sequence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Learn from the previous tree by focussing on incorrect observations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Build new model with higher weight for incorrect </a:t>
            </a:r>
          </a:p>
          <a:p>
            <a:r>
              <a:rPr lang="en-IN" sz="2800" dirty="0"/>
              <a:t>   observations from previous sequence </a:t>
            </a:r>
          </a:p>
        </p:txBody>
      </p:sp>
    </p:spTree>
    <p:extLst>
      <p:ext uri="{BB962C8B-B14F-4D97-AF65-F5344CB8AC3E}">
        <p14:creationId xmlns:p14="http://schemas.microsoft.com/office/powerpoint/2010/main" val="14433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09117"/>
            <a:ext cx="5409565" cy="563245"/>
          </a:xfrm>
          <a:prstGeom prst="rect">
            <a:avLst/>
          </a:prstGeom>
        </p:spPr>
        <p:txBody>
          <a:bodyPr vert="horz" wrap="square" lIns="0" tIns="15875" rIns="0" bIns="0" rtlCol="0">
            <a:spAutoFit/>
          </a:bodyPr>
          <a:lstStyle/>
          <a:p>
            <a:pPr marL="12700">
              <a:lnSpc>
                <a:spcPct val="100000"/>
              </a:lnSpc>
              <a:spcBef>
                <a:spcPts val="125"/>
              </a:spcBef>
            </a:pPr>
            <a:r>
              <a:rPr sz="3500" b="1" spc="-125" dirty="0">
                <a:solidFill>
                  <a:srgbClr val="0078D6"/>
                </a:solidFill>
                <a:latin typeface="Segoe UI Semibold"/>
                <a:cs typeface="Segoe UI Semibold"/>
              </a:rPr>
              <a:t>Enterprise </a:t>
            </a:r>
            <a:r>
              <a:rPr sz="3500" b="1" spc="-65" dirty="0">
                <a:solidFill>
                  <a:srgbClr val="0078D6"/>
                </a:solidFill>
                <a:latin typeface="Segoe UI Semibold"/>
                <a:cs typeface="Segoe UI Semibold"/>
              </a:rPr>
              <a:t>AI </a:t>
            </a:r>
            <a:r>
              <a:rPr sz="3500" b="1" spc="-120" dirty="0">
                <a:solidFill>
                  <a:srgbClr val="0078D6"/>
                </a:solidFill>
                <a:latin typeface="Segoe UI Semibold"/>
                <a:cs typeface="Segoe UI Semibold"/>
              </a:rPr>
              <a:t>Maturity</a:t>
            </a:r>
            <a:r>
              <a:rPr sz="3500" b="1" spc="-770" dirty="0">
                <a:solidFill>
                  <a:srgbClr val="0078D6"/>
                </a:solidFill>
                <a:latin typeface="Segoe UI Semibold"/>
                <a:cs typeface="Segoe UI Semibold"/>
              </a:rPr>
              <a:t> </a:t>
            </a:r>
            <a:r>
              <a:rPr sz="3500" b="1" spc="-105" dirty="0">
                <a:solidFill>
                  <a:srgbClr val="0078D6"/>
                </a:solidFill>
                <a:latin typeface="Segoe UI Semibold"/>
                <a:cs typeface="Segoe UI Semibold"/>
              </a:rPr>
              <a:t>Model</a:t>
            </a:r>
            <a:endParaRPr sz="3500">
              <a:latin typeface="Segoe UI Semibold"/>
              <a:cs typeface="Segoe UI Semibold"/>
            </a:endParaRPr>
          </a:p>
        </p:txBody>
      </p:sp>
      <p:sp>
        <p:nvSpPr>
          <p:cNvPr id="3" name="object 3"/>
          <p:cNvSpPr/>
          <p:nvPr/>
        </p:nvSpPr>
        <p:spPr>
          <a:xfrm>
            <a:off x="0" y="1490852"/>
            <a:ext cx="9872345" cy="3950970"/>
          </a:xfrm>
          <a:custGeom>
            <a:avLst/>
            <a:gdLst/>
            <a:ahLst/>
            <a:cxnLst/>
            <a:rect l="l" t="t" r="r" b="b"/>
            <a:pathLst>
              <a:path w="9872345" h="3950970">
                <a:moveTo>
                  <a:pt x="0" y="3950400"/>
                </a:moveTo>
                <a:lnTo>
                  <a:pt x="56660" y="3913306"/>
                </a:lnTo>
                <a:lnTo>
                  <a:pt x="99799" y="3885256"/>
                </a:lnTo>
                <a:lnTo>
                  <a:pt x="143108" y="3857248"/>
                </a:lnTo>
                <a:lnTo>
                  <a:pt x="186587" y="3829283"/>
                </a:lnTo>
                <a:lnTo>
                  <a:pt x="230233" y="3801362"/>
                </a:lnTo>
                <a:lnTo>
                  <a:pt x="274044" y="3773485"/>
                </a:lnTo>
                <a:lnTo>
                  <a:pt x="318020" y="3745653"/>
                </a:lnTo>
                <a:lnTo>
                  <a:pt x="362158" y="3717867"/>
                </a:lnTo>
                <a:lnTo>
                  <a:pt x="406457" y="3690127"/>
                </a:lnTo>
                <a:lnTo>
                  <a:pt x="450915" y="3662434"/>
                </a:lnTo>
                <a:lnTo>
                  <a:pt x="495532" y="3634789"/>
                </a:lnTo>
                <a:lnTo>
                  <a:pt x="540304" y="3607192"/>
                </a:lnTo>
                <a:lnTo>
                  <a:pt x="585231" y="3579643"/>
                </a:lnTo>
                <a:lnTo>
                  <a:pt x="630312" y="3552144"/>
                </a:lnTo>
                <a:lnTo>
                  <a:pt x="675543" y="3524695"/>
                </a:lnTo>
                <a:lnTo>
                  <a:pt x="720925" y="3497296"/>
                </a:lnTo>
                <a:lnTo>
                  <a:pt x="766456" y="3469949"/>
                </a:lnTo>
                <a:lnTo>
                  <a:pt x="812133" y="3442654"/>
                </a:lnTo>
                <a:lnTo>
                  <a:pt x="857955" y="3415411"/>
                </a:lnTo>
                <a:lnTo>
                  <a:pt x="903921" y="3388222"/>
                </a:lnTo>
                <a:lnTo>
                  <a:pt x="950029" y="3361086"/>
                </a:lnTo>
                <a:lnTo>
                  <a:pt x="996278" y="3334005"/>
                </a:lnTo>
                <a:lnTo>
                  <a:pt x="1042665" y="3306979"/>
                </a:lnTo>
                <a:lnTo>
                  <a:pt x="1089190" y="3280008"/>
                </a:lnTo>
                <a:lnTo>
                  <a:pt x="1135851" y="3253094"/>
                </a:lnTo>
                <a:lnTo>
                  <a:pt x="1182646" y="3226237"/>
                </a:lnTo>
                <a:lnTo>
                  <a:pt x="1229574" y="3199438"/>
                </a:lnTo>
                <a:lnTo>
                  <a:pt x="1276633" y="3172697"/>
                </a:lnTo>
                <a:lnTo>
                  <a:pt x="1323821" y="3146015"/>
                </a:lnTo>
                <a:lnTo>
                  <a:pt x="1371137" y="3119392"/>
                </a:lnTo>
                <a:lnTo>
                  <a:pt x="1418580" y="3092829"/>
                </a:lnTo>
                <a:lnTo>
                  <a:pt x="1466148" y="3066328"/>
                </a:lnTo>
                <a:lnTo>
                  <a:pt x="1513838" y="3039887"/>
                </a:lnTo>
                <a:lnTo>
                  <a:pt x="1561651" y="3013509"/>
                </a:lnTo>
                <a:lnTo>
                  <a:pt x="1609583" y="2987193"/>
                </a:lnTo>
                <a:lnTo>
                  <a:pt x="1657634" y="2960941"/>
                </a:lnTo>
                <a:lnTo>
                  <a:pt x="1705802" y="2934753"/>
                </a:lnTo>
                <a:lnTo>
                  <a:pt x="1754086" y="2908629"/>
                </a:lnTo>
                <a:lnTo>
                  <a:pt x="1802483" y="2882570"/>
                </a:lnTo>
                <a:lnTo>
                  <a:pt x="1850992" y="2856577"/>
                </a:lnTo>
                <a:lnTo>
                  <a:pt x="1899613" y="2830651"/>
                </a:lnTo>
                <a:lnTo>
                  <a:pt x="1948342" y="2804792"/>
                </a:lnTo>
                <a:lnTo>
                  <a:pt x="1997178" y="2779000"/>
                </a:lnTo>
                <a:lnTo>
                  <a:pt x="2046121" y="2753277"/>
                </a:lnTo>
                <a:lnTo>
                  <a:pt x="2095168" y="2727623"/>
                </a:lnTo>
                <a:lnTo>
                  <a:pt x="2144318" y="2702038"/>
                </a:lnTo>
                <a:lnTo>
                  <a:pt x="2193569" y="2676524"/>
                </a:lnTo>
                <a:lnTo>
                  <a:pt x="2242920" y="2651081"/>
                </a:lnTo>
                <a:lnTo>
                  <a:pt x="2292369" y="2625709"/>
                </a:lnTo>
                <a:lnTo>
                  <a:pt x="2341914" y="2600409"/>
                </a:lnTo>
                <a:lnTo>
                  <a:pt x="2391554" y="2575182"/>
                </a:lnTo>
                <a:lnTo>
                  <a:pt x="2441288" y="2550029"/>
                </a:lnTo>
                <a:lnTo>
                  <a:pt x="2491113" y="2524950"/>
                </a:lnTo>
                <a:lnTo>
                  <a:pt x="2541029" y="2499945"/>
                </a:lnTo>
                <a:lnTo>
                  <a:pt x="2591033" y="2475015"/>
                </a:lnTo>
                <a:lnTo>
                  <a:pt x="2641125" y="2450162"/>
                </a:lnTo>
                <a:lnTo>
                  <a:pt x="2691302" y="2425385"/>
                </a:lnTo>
                <a:lnTo>
                  <a:pt x="2741563" y="2400685"/>
                </a:lnTo>
                <a:lnTo>
                  <a:pt x="2791906" y="2376063"/>
                </a:lnTo>
                <a:lnTo>
                  <a:pt x="2842330" y="2351520"/>
                </a:lnTo>
                <a:lnTo>
                  <a:pt x="2892833" y="2327056"/>
                </a:lnTo>
                <a:lnTo>
                  <a:pt x="2943414" y="2302671"/>
                </a:lnTo>
                <a:lnTo>
                  <a:pt x="2994071" y="2278367"/>
                </a:lnTo>
                <a:lnTo>
                  <a:pt x="3044802" y="2254144"/>
                </a:lnTo>
                <a:lnTo>
                  <a:pt x="3095607" y="2230002"/>
                </a:lnTo>
                <a:lnTo>
                  <a:pt x="3146483" y="2205943"/>
                </a:lnTo>
                <a:lnTo>
                  <a:pt x="3197428" y="2181967"/>
                </a:lnTo>
                <a:lnTo>
                  <a:pt x="3248442" y="2158074"/>
                </a:lnTo>
                <a:lnTo>
                  <a:pt x="3299522" y="2134265"/>
                </a:lnTo>
                <a:lnTo>
                  <a:pt x="3350668" y="2110541"/>
                </a:lnTo>
                <a:lnTo>
                  <a:pt x="3401877" y="2086903"/>
                </a:lnTo>
                <a:lnTo>
                  <a:pt x="3453148" y="2063351"/>
                </a:lnTo>
                <a:lnTo>
                  <a:pt x="3504479" y="2039885"/>
                </a:lnTo>
                <a:lnTo>
                  <a:pt x="3555869" y="2016507"/>
                </a:lnTo>
                <a:lnTo>
                  <a:pt x="3607317" y="1993216"/>
                </a:lnTo>
                <a:lnTo>
                  <a:pt x="3658819" y="1970014"/>
                </a:lnTo>
                <a:lnTo>
                  <a:pt x="3710376" y="1946902"/>
                </a:lnTo>
                <a:lnTo>
                  <a:pt x="3761986" y="1923879"/>
                </a:lnTo>
                <a:lnTo>
                  <a:pt x="3813646" y="1900947"/>
                </a:lnTo>
                <a:lnTo>
                  <a:pt x="3865356" y="1878105"/>
                </a:lnTo>
                <a:lnTo>
                  <a:pt x="3917114" y="1855356"/>
                </a:lnTo>
                <a:lnTo>
                  <a:pt x="3968917" y="1832699"/>
                </a:lnTo>
                <a:lnTo>
                  <a:pt x="4020766" y="1810135"/>
                </a:lnTo>
                <a:lnTo>
                  <a:pt x="4072657" y="1787664"/>
                </a:lnTo>
                <a:lnTo>
                  <a:pt x="4124590" y="1765288"/>
                </a:lnTo>
                <a:lnTo>
                  <a:pt x="4176563" y="1743007"/>
                </a:lnTo>
                <a:lnTo>
                  <a:pt x="4228574" y="1720821"/>
                </a:lnTo>
                <a:lnTo>
                  <a:pt x="4280622" y="1698732"/>
                </a:lnTo>
                <a:lnTo>
                  <a:pt x="4332705" y="1676739"/>
                </a:lnTo>
                <a:lnTo>
                  <a:pt x="4384822" y="1654844"/>
                </a:lnTo>
                <a:lnTo>
                  <a:pt x="4436971" y="1633046"/>
                </a:lnTo>
                <a:lnTo>
                  <a:pt x="4489150" y="1611348"/>
                </a:lnTo>
                <a:lnTo>
                  <a:pt x="4541359" y="1589748"/>
                </a:lnTo>
                <a:lnTo>
                  <a:pt x="4593594" y="1568249"/>
                </a:lnTo>
                <a:lnTo>
                  <a:pt x="4645856" y="1546850"/>
                </a:lnTo>
                <a:lnTo>
                  <a:pt x="4698141" y="1525553"/>
                </a:lnTo>
                <a:lnTo>
                  <a:pt x="4750450" y="1504357"/>
                </a:lnTo>
                <a:lnTo>
                  <a:pt x="4802779" y="1483264"/>
                </a:lnTo>
                <a:lnTo>
                  <a:pt x="4855128" y="1462274"/>
                </a:lnTo>
                <a:lnTo>
                  <a:pt x="4907494" y="1441388"/>
                </a:lnTo>
                <a:lnTo>
                  <a:pt x="4959877" y="1420606"/>
                </a:lnTo>
                <a:lnTo>
                  <a:pt x="5012275" y="1399929"/>
                </a:lnTo>
                <a:lnTo>
                  <a:pt x="5064686" y="1379358"/>
                </a:lnTo>
                <a:lnTo>
                  <a:pt x="5117108" y="1358893"/>
                </a:lnTo>
                <a:lnTo>
                  <a:pt x="5169541" y="1338535"/>
                </a:lnTo>
                <a:lnTo>
                  <a:pt x="5221982" y="1318285"/>
                </a:lnTo>
                <a:lnTo>
                  <a:pt x="5274430" y="1298142"/>
                </a:lnTo>
                <a:lnTo>
                  <a:pt x="5326884" y="1278109"/>
                </a:lnTo>
                <a:lnTo>
                  <a:pt x="5379341" y="1258185"/>
                </a:lnTo>
                <a:lnTo>
                  <a:pt x="5431800" y="1238371"/>
                </a:lnTo>
                <a:lnTo>
                  <a:pt x="5484260" y="1218667"/>
                </a:lnTo>
                <a:lnTo>
                  <a:pt x="5536719" y="1199075"/>
                </a:lnTo>
                <a:lnTo>
                  <a:pt x="5589175" y="1179595"/>
                </a:lnTo>
                <a:lnTo>
                  <a:pt x="5641627" y="1160228"/>
                </a:lnTo>
                <a:lnTo>
                  <a:pt x="5694074" y="1140974"/>
                </a:lnTo>
                <a:lnTo>
                  <a:pt x="5746513" y="1121833"/>
                </a:lnTo>
                <a:lnTo>
                  <a:pt x="5798944" y="1102807"/>
                </a:lnTo>
                <a:lnTo>
                  <a:pt x="5851364" y="1083897"/>
                </a:lnTo>
                <a:lnTo>
                  <a:pt x="5903772" y="1065102"/>
                </a:lnTo>
                <a:lnTo>
                  <a:pt x="5956167" y="1046423"/>
                </a:lnTo>
                <a:lnTo>
                  <a:pt x="6008547" y="1027862"/>
                </a:lnTo>
                <a:lnTo>
                  <a:pt x="6060910" y="1009418"/>
                </a:lnTo>
                <a:lnTo>
                  <a:pt x="6113254" y="991092"/>
                </a:lnTo>
                <a:lnTo>
                  <a:pt x="6165579" y="972885"/>
                </a:lnTo>
                <a:lnTo>
                  <a:pt x="6217883" y="954798"/>
                </a:lnTo>
                <a:lnTo>
                  <a:pt x="6270163" y="936831"/>
                </a:lnTo>
                <a:lnTo>
                  <a:pt x="6322419" y="918985"/>
                </a:lnTo>
                <a:lnTo>
                  <a:pt x="6374649" y="901260"/>
                </a:lnTo>
                <a:lnTo>
                  <a:pt x="6426851" y="883658"/>
                </a:lnTo>
                <a:lnTo>
                  <a:pt x="6479024" y="866178"/>
                </a:lnTo>
                <a:lnTo>
                  <a:pt x="6531166" y="848821"/>
                </a:lnTo>
                <a:lnTo>
                  <a:pt x="6583276" y="831589"/>
                </a:lnTo>
                <a:lnTo>
                  <a:pt x="6635351" y="814480"/>
                </a:lnTo>
                <a:lnTo>
                  <a:pt x="6687391" y="797498"/>
                </a:lnTo>
                <a:lnTo>
                  <a:pt x="6739394" y="780641"/>
                </a:lnTo>
                <a:lnTo>
                  <a:pt x="6791359" y="763910"/>
                </a:lnTo>
                <a:lnTo>
                  <a:pt x="6843283" y="747307"/>
                </a:lnTo>
                <a:lnTo>
                  <a:pt x="6895165" y="730831"/>
                </a:lnTo>
                <a:lnTo>
                  <a:pt x="6947004" y="714484"/>
                </a:lnTo>
                <a:lnTo>
                  <a:pt x="6998798" y="698266"/>
                </a:lnTo>
                <a:lnTo>
                  <a:pt x="7050545" y="682178"/>
                </a:lnTo>
                <a:lnTo>
                  <a:pt x="7102244" y="666219"/>
                </a:lnTo>
                <a:lnTo>
                  <a:pt x="7153894" y="650392"/>
                </a:lnTo>
                <a:lnTo>
                  <a:pt x="7205492" y="634696"/>
                </a:lnTo>
                <a:lnTo>
                  <a:pt x="7257038" y="619133"/>
                </a:lnTo>
                <a:lnTo>
                  <a:pt x="7308529" y="603702"/>
                </a:lnTo>
                <a:lnTo>
                  <a:pt x="7359964" y="588405"/>
                </a:lnTo>
                <a:lnTo>
                  <a:pt x="7411341" y="573242"/>
                </a:lnTo>
                <a:lnTo>
                  <a:pt x="7462659" y="558213"/>
                </a:lnTo>
                <a:lnTo>
                  <a:pt x="7513917" y="543320"/>
                </a:lnTo>
                <a:lnTo>
                  <a:pt x="7565112" y="528563"/>
                </a:lnTo>
                <a:lnTo>
                  <a:pt x="7616244" y="513942"/>
                </a:lnTo>
                <a:lnTo>
                  <a:pt x="7667310" y="499459"/>
                </a:lnTo>
                <a:lnTo>
                  <a:pt x="7718309" y="485114"/>
                </a:lnTo>
                <a:lnTo>
                  <a:pt x="7769240" y="470907"/>
                </a:lnTo>
                <a:lnTo>
                  <a:pt x="7820100" y="456839"/>
                </a:lnTo>
                <a:lnTo>
                  <a:pt x="7870889" y="442911"/>
                </a:lnTo>
                <a:lnTo>
                  <a:pt x="7921604" y="429123"/>
                </a:lnTo>
                <a:lnTo>
                  <a:pt x="7972245" y="415477"/>
                </a:lnTo>
                <a:lnTo>
                  <a:pt x="8022809" y="401972"/>
                </a:lnTo>
                <a:lnTo>
                  <a:pt x="8073296" y="388609"/>
                </a:lnTo>
                <a:lnTo>
                  <a:pt x="8123702" y="375389"/>
                </a:lnTo>
                <a:lnTo>
                  <a:pt x="8174028" y="362313"/>
                </a:lnTo>
                <a:lnTo>
                  <a:pt x="8224271" y="349381"/>
                </a:lnTo>
                <a:lnTo>
                  <a:pt x="8274429" y="336594"/>
                </a:lnTo>
                <a:lnTo>
                  <a:pt x="8324502" y="323953"/>
                </a:lnTo>
                <a:lnTo>
                  <a:pt x="8374487" y="311457"/>
                </a:lnTo>
                <a:lnTo>
                  <a:pt x="8424383" y="299108"/>
                </a:lnTo>
                <a:lnTo>
                  <a:pt x="8474189" y="286906"/>
                </a:lnTo>
                <a:lnTo>
                  <a:pt x="8523903" y="274853"/>
                </a:lnTo>
                <a:lnTo>
                  <a:pt x="8573522" y="262948"/>
                </a:lnTo>
                <a:lnTo>
                  <a:pt x="8623047" y="251192"/>
                </a:lnTo>
                <a:lnTo>
                  <a:pt x="8672475" y="239586"/>
                </a:lnTo>
                <a:lnTo>
                  <a:pt x="8721804" y="228131"/>
                </a:lnTo>
                <a:lnTo>
                  <a:pt x="8771033" y="216827"/>
                </a:lnTo>
                <a:lnTo>
                  <a:pt x="8820161" y="205675"/>
                </a:lnTo>
                <a:lnTo>
                  <a:pt x="8869185" y="194675"/>
                </a:lnTo>
                <a:lnTo>
                  <a:pt x="8918105" y="183828"/>
                </a:lnTo>
                <a:lnTo>
                  <a:pt x="8966919" y="173134"/>
                </a:lnTo>
                <a:lnTo>
                  <a:pt x="9015625" y="162595"/>
                </a:lnTo>
                <a:lnTo>
                  <a:pt x="9064221" y="152211"/>
                </a:lnTo>
                <a:lnTo>
                  <a:pt x="9112706" y="141983"/>
                </a:lnTo>
                <a:lnTo>
                  <a:pt x="9161079" y="131911"/>
                </a:lnTo>
                <a:lnTo>
                  <a:pt x="9209337" y="121995"/>
                </a:lnTo>
                <a:lnTo>
                  <a:pt x="9257480" y="112237"/>
                </a:lnTo>
                <a:lnTo>
                  <a:pt x="9305506" y="102637"/>
                </a:lnTo>
                <a:lnTo>
                  <a:pt x="9353412" y="93196"/>
                </a:lnTo>
                <a:lnTo>
                  <a:pt x="9401198" y="83914"/>
                </a:lnTo>
                <a:lnTo>
                  <a:pt x="9448863" y="74792"/>
                </a:lnTo>
                <a:lnTo>
                  <a:pt x="9496403" y="65831"/>
                </a:lnTo>
                <a:lnTo>
                  <a:pt x="9543819" y="57031"/>
                </a:lnTo>
                <a:lnTo>
                  <a:pt x="9591107" y="48393"/>
                </a:lnTo>
                <a:lnTo>
                  <a:pt x="9638268" y="39918"/>
                </a:lnTo>
                <a:lnTo>
                  <a:pt x="9685298" y="31605"/>
                </a:lnTo>
                <a:lnTo>
                  <a:pt x="9732198" y="23456"/>
                </a:lnTo>
                <a:lnTo>
                  <a:pt x="9778964" y="15472"/>
                </a:lnTo>
                <a:lnTo>
                  <a:pt x="9825595" y="7653"/>
                </a:lnTo>
                <a:lnTo>
                  <a:pt x="9872091" y="0"/>
                </a:lnTo>
              </a:path>
            </a:pathLst>
          </a:custGeom>
          <a:ln w="9525">
            <a:solidFill>
              <a:srgbClr val="000000"/>
            </a:solidFill>
          </a:ln>
        </p:spPr>
        <p:txBody>
          <a:bodyPr wrap="square" lIns="0" tIns="0" rIns="0" bIns="0" rtlCol="0"/>
          <a:lstStyle/>
          <a:p>
            <a:endParaRPr/>
          </a:p>
        </p:txBody>
      </p:sp>
      <p:sp>
        <p:nvSpPr>
          <p:cNvPr id="4" name="object 4"/>
          <p:cNvSpPr/>
          <p:nvPr/>
        </p:nvSpPr>
        <p:spPr>
          <a:xfrm>
            <a:off x="1143000" y="4596384"/>
            <a:ext cx="161544" cy="1630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84447" y="3377184"/>
            <a:ext cx="161543" cy="16154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64935" y="2421635"/>
            <a:ext cx="161543" cy="16154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438388" y="1682495"/>
            <a:ext cx="161543" cy="16306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130909" y="5779109"/>
            <a:ext cx="2615565" cy="635000"/>
          </a:xfrm>
          <a:prstGeom prst="rect">
            <a:avLst/>
          </a:prstGeom>
        </p:spPr>
        <p:txBody>
          <a:bodyPr vert="horz" wrap="square" lIns="0" tIns="12700" rIns="0" bIns="0" rtlCol="0">
            <a:spAutoFit/>
          </a:bodyPr>
          <a:lstStyle/>
          <a:p>
            <a:pPr marL="12700" marR="5080">
              <a:lnSpc>
                <a:spcPct val="120900"/>
              </a:lnSpc>
              <a:spcBef>
                <a:spcPts val="100"/>
              </a:spcBef>
            </a:pPr>
            <a:r>
              <a:rPr sz="1100" spc="25" dirty="0">
                <a:solidFill>
                  <a:srgbClr val="393939"/>
                </a:solidFill>
                <a:latin typeface="Segoe UI"/>
                <a:cs typeface="Segoe UI"/>
              </a:rPr>
              <a:t>Wrong expectations </a:t>
            </a:r>
            <a:r>
              <a:rPr sz="1100" spc="15" dirty="0">
                <a:solidFill>
                  <a:srgbClr val="393939"/>
                </a:solidFill>
                <a:latin typeface="Segoe UI"/>
                <a:cs typeface="Segoe UI"/>
              </a:rPr>
              <a:t>or </a:t>
            </a:r>
            <a:r>
              <a:rPr sz="1100" spc="30" dirty="0">
                <a:solidFill>
                  <a:srgbClr val="393939"/>
                </a:solidFill>
                <a:latin typeface="Segoe UI"/>
                <a:cs typeface="Segoe UI"/>
              </a:rPr>
              <a:t>disappointment  </a:t>
            </a:r>
            <a:r>
              <a:rPr sz="1100" spc="20" dirty="0">
                <a:solidFill>
                  <a:srgbClr val="393939"/>
                </a:solidFill>
                <a:latin typeface="Segoe UI"/>
                <a:cs typeface="Segoe UI"/>
              </a:rPr>
              <a:t>Low</a:t>
            </a:r>
            <a:r>
              <a:rPr sz="1100" spc="8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a:lnSpc>
                <a:spcPct val="100000"/>
              </a:lnSpc>
              <a:spcBef>
                <a:spcPts val="285"/>
              </a:spcBef>
            </a:pPr>
            <a:r>
              <a:rPr sz="1100" spc="25" dirty="0">
                <a:solidFill>
                  <a:srgbClr val="393939"/>
                </a:solidFill>
                <a:latin typeface="Segoe UI"/>
                <a:cs typeface="Segoe UI"/>
              </a:rPr>
              <a:t>Basic </a:t>
            </a:r>
            <a:r>
              <a:rPr sz="1100" spc="30" dirty="0">
                <a:solidFill>
                  <a:srgbClr val="393939"/>
                </a:solidFill>
                <a:latin typeface="Segoe UI"/>
                <a:cs typeface="Segoe UI"/>
              </a:rPr>
              <a:t>analytical</a:t>
            </a:r>
            <a:r>
              <a:rPr sz="1100" spc="150" dirty="0">
                <a:solidFill>
                  <a:srgbClr val="393939"/>
                </a:solidFill>
                <a:latin typeface="Segoe UI"/>
                <a:cs typeface="Segoe UI"/>
              </a:rPr>
              <a:t> </a:t>
            </a:r>
            <a:r>
              <a:rPr sz="1100" spc="25" dirty="0">
                <a:solidFill>
                  <a:srgbClr val="393939"/>
                </a:solidFill>
                <a:latin typeface="Segoe UI"/>
                <a:cs typeface="Segoe UI"/>
              </a:rPr>
              <a:t>capabilities</a:t>
            </a:r>
            <a:endParaRPr sz="1100">
              <a:latin typeface="Segoe UI"/>
              <a:cs typeface="Segoe UI"/>
            </a:endParaRPr>
          </a:p>
        </p:txBody>
      </p:sp>
      <p:sp>
        <p:nvSpPr>
          <p:cNvPr id="9" name="object 9"/>
          <p:cNvSpPr txBox="1"/>
          <p:nvPr/>
        </p:nvSpPr>
        <p:spPr>
          <a:xfrm>
            <a:off x="1130909" y="4870786"/>
            <a:ext cx="1894839" cy="813435"/>
          </a:xfrm>
          <a:prstGeom prst="rect">
            <a:avLst/>
          </a:prstGeom>
        </p:spPr>
        <p:txBody>
          <a:bodyPr vert="horz" wrap="square" lIns="0" tIns="45085" rIns="0" bIns="0" rtlCol="0">
            <a:spAutoFit/>
          </a:bodyPr>
          <a:lstStyle/>
          <a:p>
            <a:pPr marL="12700">
              <a:lnSpc>
                <a:spcPct val="100000"/>
              </a:lnSpc>
              <a:spcBef>
                <a:spcPts val="355"/>
              </a:spcBef>
            </a:pPr>
            <a:r>
              <a:rPr sz="2000" b="1" spc="25" dirty="0">
                <a:solidFill>
                  <a:srgbClr val="0078D6"/>
                </a:solidFill>
                <a:latin typeface="Segoe UI Semibold"/>
                <a:cs typeface="Segoe UI Semibold"/>
              </a:rPr>
              <a:t>Foundational</a:t>
            </a:r>
            <a:endParaRPr sz="2000">
              <a:latin typeface="Segoe UI Semibold"/>
              <a:cs typeface="Segoe UI Semibold"/>
            </a:endParaRPr>
          </a:p>
          <a:p>
            <a:pPr marL="12700" marR="5080">
              <a:lnSpc>
                <a:spcPct val="100000"/>
              </a:lnSpc>
              <a:spcBef>
                <a:spcPts val="185"/>
              </a:spcBef>
            </a:pPr>
            <a:r>
              <a:rPr sz="1400" spc="30" dirty="0">
                <a:solidFill>
                  <a:srgbClr val="525252"/>
                </a:solidFill>
                <a:latin typeface="Segoe UI"/>
                <a:cs typeface="Segoe UI"/>
              </a:rPr>
              <a:t>Questioning </a:t>
            </a:r>
            <a:r>
              <a:rPr sz="1400" spc="25" dirty="0">
                <a:solidFill>
                  <a:srgbClr val="525252"/>
                </a:solidFill>
                <a:latin typeface="Segoe UI"/>
                <a:cs typeface="Segoe UI"/>
              </a:rPr>
              <a:t>what </a:t>
            </a:r>
            <a:r>
              <a:rPr sz="1400" spc="10" dirty="0">
                <a:solidFill>
                  <a:srgbClr val="525252"/>
                </a:solidFill>
                <a:latin typeface="Segoe UI"/>
                <a:cs typeface="Segoe UI"/>
              </a:rPr>
              <a:t>AI </a:t>
            </a:r>
            <a:r>
              <a:rPr sz="1400" spc="15" dirty="0">
                <a:solidFill>
                  <a:srgbClr val="525252"/>
                </a:solidFill>
                <a:latin typeface="Segoe UI"/>
                <a:cs typeface="Segoe UI"/>
              </a:rPr>
              <a:t>is  </a:t>
            </a:r>
            <a:r>
              <a:rPr sz="1400" spc="20" dirty="0">
                <a:solidFill>
                  <a:srgbClr val="525252"/>
                </a:solidFill>
                <a:latin typeface="Segoe UI"/>
                <a:cs typeface="Segoe UI"/>
              </a:rPr>
              <a:t>and how </a:t>
            </a:r>
            <a:r>
              <a:rPr sz="1400" spc="15" dirty="0">
                <a:solidFill>
                  <a:srgbClr val="525252"/>
                </a:solidFill>
                <a:latin typeface="Segoe UI"/>
                <a:cs typeface="Segoe UI"/>
              </a:rPr>
              <a:t>to </a:t>
            </a:r>
            <a:r>
              <a:rPr sz="1400" spc="25" dirty="0">
                <a:solidFill>
                  <a:srgbClr val="525252"/>
                </a:solidFill>
                <a:latin typeface="Segoe UI"/>
                <a:cs typeface="Segoe UI"/>
              </a:rPr>
              <a:t>apply</a:t>
            </a:r>
            <a:r>
              <a:rPr sz="1400" spc="229" dirty="0">
                <a:solidFill>
                  <a:srgbClr val="525252"/>
                </a:solidFill>
                <a:latin typeface="Segoe UI"/>
                <a:cs typeface="Segoe UI"/>
              </a:rPr>
              <a:t> </a:t>
            </a:r>
            <a:r>
              <a:rPr sz="1400" spc="15" dirty="0">
                <a:solidFill>
                  <a:srgbClr val="525252"/>
                </a:solidFill>
                <a:latin typeface="Segoe UI"/>
                <a:cs typeface="Segoe UI"/>
              </a:rPr>
              <a:t>it</a:t>
            </a:r>
            <a:endParaRPr sz="1400">
              <a:latin typeface="Segoe UI"/>
              <a:cs typeface="Segoe UI"/>
            </a:endParaRPr>
          </a:p>
        </p:txBody>
      </p:sp>
      <p:sp>
        <p:nvSpPr>
          <p:cNvPr id="10" name="object 10"/>
          <p:cNvSpPr txBox="1"/>
          <p:nvPr/>
        </p:nvSpPr>
        <p:spPr>
          <a:xfrm>
            <a:off x="3543680" y="4693132"/>
            <a:ext cx="2809875" cy="434340"/>
          </a:xfrm>
          <a:prstGeom prst="rect">
            <a:avLst/>
          </a:prstGeom>
        </p:spPr>
        <p:txBody>
          <a:bodyPr vert="horz" wrap="square" lIns="0" tIns="12700" rIns="0" bIns="0" rtlCol="0">
            <a:spAutoFit/>
          </a:bodyPr>
          <a:lstStyle/>
          <a:p>
            <a:pPr marL="12700" marR="5080">
              <a:lnSpc>
                <a:spcPct val="121800"/>
              </a:lnSpc>
              <a:spcBef>
                <a:spcPts val="100"/>
              </a:spcBef>
            </a:pPr>
            <a:r>
              <a:rPr sz="1100" spc="25" dirty="0">
                <a:solidFill>
                  <a:srgbClr val="393939"/>
                </a:solidFill>
                <a:latin typeface="Segoe UI"/>
                <a:cs typeface="Segoe UI"/>
              </a:rPr>
              <a:t>Looking </a:t>
            </a:r>
            <a:r>
              <a:rPr sz="1100" spc="15" dirty="0">
                <a:solidFill>
                  <a:srgbClr val="393939"/>
                </a:solidFill>
                <a:latin typeface="Segoe UI"/>
                <a:cs typeface="Segoe UI"/>
              </a:rPr>
              <a:t>to </a:t>
            </a:r>
            <a:r>
              <a:rPr sz="1100" spc="25" dirty="0">
                <a:solidFill>
                  <a:srgbClr val="393939"/>
                </a:solidFill>
                <a:latin typeface="Segoe UI"/>
                <a:cs typeface="Segoe UI"/>
              </a:rPr>
              <a:t>increase </a:t>
            </a:r>
            <a:r>
              <a:rPr sz="1100" spc="15" dirty="0">
                <a:solidFill>
                  <a:srgbClr val="393939"/>
                </a:solidFill>
                <a:latin typeface="Segoe UI"/>
                <a:cs typeface="Segoe UI"/>
              </a:rPr>
              <a:t>or </a:t>
            </a:r>
            <a:r>
              <a:rPr sz="1100" spc="25" dirty="0">
                <a:solidFill>
                  <a:srgbClr val="393939"/>
                </a:solidFill>
                <a:latin typeface="Segoe UI"/>
                <a:cs typeface="Segoe UI"/>
              </a:rPr>
              <a:t>optimize processes  </a:t>
            </a:r>
            <a:r>
              <a:rPr sz="1100" spc="30" dirty="0">
                <a:solidFill>
                  <a:srgbClr val="393939"/>
                </a:solidFill>
                <a:latin typeface="Segoe UI"/>
                <a:cs typeface="Segoe UI"/>
              </a:rPr>
              <a:t>Cautious </a:t>
            </a:r>
            <a:r>
              <a:rPr sz="1100" spc="25" dirty="0">
                <a:solidFill>
                  <a:srgbClr val="393939"/>
                </a:solidFill>
                <a:latin typeface="Segoe UI"/>
                <a:cs typeface="Segoe UI"/>
              </a:rPr>
              <a:t>about</a:t>
            </a:r>
            <a:r>
              <a:rPr sz="1100" spc="155" dirty="0">
                <a:solidFill>
                  <a:srgbClr val="393939"/>
                </a:solidFill>
                <a:latin typeface="Segoe UI"/>
                <a:cs typeface="Segoe UI"/>
              </a:rPr>
              <a:t> </a:t>
            </a:r>
            <a:r>
              <a:rPr sz="1100" spc="25" dirty="0">
                <a:solidFill>
                  <a:srgbClr val="393939"/>
                </a:solidFill>
                <a:latin typeface="Segoe UI"/>
                <a:cs typeface="Segoe UI"/>
              </a:rPr>
              <a:t>disruption</a:t>
            </a:r>
            <a:endParaRPr sz="1100">
              <a:latin typeface="Segoe UI"/>
              <a:cs typeface="Segoe UI"/>
            </a:endParaRPr>
          </a:p>
        </p:txBody>
      </p:sp>
      <p:sp>
        <p:nvSpPr>
          <p:cNvPr id="11" name="object 11"/>
          <p:cNvSpPr txBox="1"/>
          <p:nvPr/>
        </p:nvSpPr>
        <p:spPr>
          <a:xfrm>
            <a:off x="3543680" y="3583821"/>
            <a:ext cx="1563370" cy="113601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Approaching</a:t>
            </a:r>
            <a:endParaRPr sz="2000">
              <a:latin typeface="Segoe UI Semibold"/>
              <a:cs typeface="Segoe UI Semibold"/>
            </a:endParaRPr>
          </a:p>
          <a:p>
            <a:pPr marL="12700" marR="24765">
              <a:lnSpc>
                <a:spcPct val="100000"/>
              </a:lnSpc>
              <a:spcBef>
                <a:spcPts val="180"/>
              </a:spcBef>
            </a:pPr>
            <a:r>
              <a:rPr sz="1400" spc="25" dirty="0">
                <a:solidFill>
                  <a:srgbClr val="525252"/>
                </a:solidFill>
                <a:latin typeface="Segoe UI"/>
                <a:cs typeface="Segoe UI"/>
              </a:rPr>
              <a:t>Hopeful </a:t>
            </a:r>
            <a:r>
              <a:rPr sz="1400" spc="15" dirty="0">
                <a:solidFill>
                  <a:srgbClr val="525252"/>
                </a:solidFill>
                <a:latin typeface="Segoe UI"/>
                <a:cs typeface="Segoe UI"/>
              </a:rPr>
              <a:t>on </a:t>
            </a:r>
            <a:r>
              <a:rPr sz="1400" spc="10" dirty="0">
                <a:solidFill>
                  <a:srgbClr val="525252"/>
                </a:solidFill>
                <a:latin typeface="Segoe UI"/>
                <a:cs typeface="Segoe UI"/>
              </a:rPr>
              <a:t>AI </a:t>
            </a:r>
            <a:r>
              <a:rPr sz="1400" spc="20" dirty="0">
                <a:solidFill>
                  <a:srgbClr val="525252"/>
                </a:solidFill>
                <a:latin typeface="Segoe UI"/>
                <a:cs typeface="Segoe UI"/>
              </a:rPr>
              <a:t>and  its</a:t>
            </a:r>
            <a:r>
              <a:rPr sz="1400" spc="75" dirty="0">
                <a:solidFill>
                  <a:srgbClr val="525252"/>
                </a:solidFill>
                <a:latin typeface="Segoe UI"/>
                <a:cs typeface="Segoe UI"/>
              </a:rPr>
              <a:t> </a:t>
            </a:r>
            <a:r>
              <a:rPr sz="1400" spc="30" dirty="0">
                <a:solidFill>
                  <a:srgbClr val="525252"/>
                </a:solidFill>
                <a:latin typeface="Segoe UI"/>
                <a:cs typeface="Segoe UI"/>
              </a:rPr>
              <a:t>promise</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Digitization</a:t>
            </a:r>
            <a:r>
              <a:rPr sz="1100" spc="95" dirty="0">
                <a:solidFill>
                  <a:srgbClr val="393939"/>
                </a:solidFill>
                <a:latin typeface="Segoe UI"/>
                <a:cs typeface="Segoe UI"/>
              </a:rPr>
              <a:t> </a:t>
            </a:r>
            <a:r>
              <a:rPr sz="1100" spc="25" dirty="0">
                <a:solidFill>
                  <a:srgbClr val="393939"/>
                </a:solidFill>
                <a:latin typeface="Segoe UI"/>
                <a:cs typeface="Segoe UI"/>
              </a:rPr>
              <a:t>underway</a:t>
            </a:r>
            <a:endParaRPr sz="1100">
              <a:latin typeface="Segoe UI"/>
              <a:cs typeface="Segoe UI"/>
            </a:endParaRPr>
          </a:p>
        </p:txBody>
      </p:sp>
      <p:sp>
        <p:nvSpPr>
          <p:cNvPr id="12" name="object 12"/>
          <p:cNvSpPr txBox="1"/>
          <p:nvPr/>
        </p:nvSpPr>
        <p:spPr>
          <a:xfrm>
            <a:off x="5942838" y="2654817"/>
            <a:ext cx="1939289" cy="154368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Aspirational</a:t>
            </a:r>
            <a:endParaRPr sz="2000">
              <a:latin typeface="Segoe UI Semibold"/>
              <a:cs typeface="Segoe UI Semibold"/>
            </a:endParaRPr>
          </a:p>
          <a:p>
            <a:pPr marL="12700" marR="420370">
              <a:lnSpc>
                <a:spcPct val="100000"/>
              </a:lnSpc>
              <a:spcBef>
                <a:spcPts val="180"/>
              </a:spcBef>
            </a:pPr>
            <a:r>
              <a:rPr sz="1400" spc="30" dirty="0">
                <a:solidFill>
                  <a:srgbClr val="525252"/>
                </a:solidFill>
                <a:latin typeface="Segoe UI"/>
                <a:cs typeface="Segoe UI"/>
              </a:rPr>
              <a:t>Experimented </a:t>
            </a:r>
            <a:r>
              <a:rPr sz="1400" spc="20" dirty="0">
                <a:solidFill>
                  <a:srgbClr val="525252"/>
                </a:solidFill>
                <a:latin typeface="Segoe UI"/>
                <a:cs typeface="Segoe UI"/>
              </a:rPr>
              <a:t>and  </a:t>
            </a:r>
            <a:r>
              <a:rPr sz="1400" spc="25" dirty="0">
                <a:solidFill>
                  <a:srgbClr val="525252"/>
                </a:solidFill>
                <a:latin typeface="Segoe UI"/>
                <a:cs typeface="Segoe UI"/>
              </a:rPr>
              <a:t>applied</a:t>
            </a:r>
            <a:r>
              <a:rPr sz="1400" spc="85" dirty="0">
                <a:solidFill>
                  <a:srgbClr val="525252"/>
                </a:solidFill>
                <a:latin typeface="Segoe UI"/>
                <a:cs typeface="Segoe UI"/>
              </a:rPr>
              <a:t> </a:t>
            </a:r>
            <a:r>
              <a:rPr sz="1400" spc="10" dirty="0">
                <a:solidFill>
                  <a:srgbClr val="525252"/>
                </a:solidFill>
                <a:latin typeface="Segoe UI"/>
                <a:cs typeface="Segoe UI"/>
              </a:rPr>
              <a:t>AI</a:t>
            </a:r>
            <a:endParaRPr sz="1400">
              <a:latin typeface="Segoe UI"/>
              <a:cs typeface="Segoe UI"/>
            </a:endParaRPr>
          </a:p>
          <a:p>
            <a:pPr marL="12700">
              <a:lnSpc>
                <a:spcPct val="100000"/>
              </a:lnSpc>
              <a:spcBef>
                <a:spcPts val="1230"/>
              </a:spcBef>
            </a:pPr>
            <a:r>
              <a:rPr sz="1100" spc="20" dirty="0">
                <a:solidFill>
                  <a:srgbClr val="393939"/>
                </a:solidFill>
                <a:latin typeface="Segoe UI"/>
                <a:cs typeface="Segoe UI"/>
              </a:rPr>
              <a:t>High</a:t>
            </a:r>
            <a:r>
              <a:rPr sz="1100" spc="7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marR="5080">
              <a:lnSpc>
                <a:spcPts val="1610"/>
              </a:lnSpc>
              <a:spcBef>
                <a:spcPts val="85"/>
              </a:spcBef>
            </a:pPr>
            <a:r>
              <a:rPr sz="1100" spc="25" dirty="0">
                <a:solidFill>
                  <a:srgbClr val="393939"/>
                </a:solidFill>
                <a:latin typeface="Segoe UI"/>
                <a:cs typeface="Segoe UI"/>
              </a:rPr>
              <a:t>Desires </a:t>
            </a:r>
            <a:r>
              <a:rPr sz="1100" spc="20" dirty="0">
                <a:solidFill>
                  <a:srgbClr val="393939"/>
                </a:solidFill>
                <a:latin typeface="Segoe UI"/>
                <a:cs typeface="Segoe UI"/>
              </a:rPr>
              <a:t>new </a:t>
            </a:r>
            <a:r>
              <a:rPr sz="1100" spc="25" dirty="0">
                <a:solidFill>
                  <a:srgbClr val="393939"/>
                </a:solidFill>
                <a:latin typeface="Segoe UI"/>
                <a:cs typeface="Segoe UI"/>
              </a:rPr>
              <a:t>business models  Achieved </a:t>
            </a:r>
            <a:r>
              <a:rPr sz="1100" dirty="0">
                <a:solidFill>
                  <a:srgbClr val="393939"/>
                </a:solidFill>
                <a:latin typeface="Segoe UI"/>
                <a:cs typeface="Segoe UI"/>
              </a:rPr>
              <a:t>a </a:t>
            </a:r>
            <a:r>
              <a:rPr sz="1100" spc="25" dirty="0">
                <a:solidFill>
                  <a:srgbClr val="393939"/>
                </a:solidFill>
                <a:latin typeface="Segoe UI"/>
                <a:cs typeface="Segoe UI"/>
              </a:rPr>
              <a:t>data</a:t>
            </a:r>
            <a:r>
              <a:rPr sz="1100" spc="225" dirty="0">
                <a:solidFill>
                  <a:srgbClr val="393939"/>
                </a:solidFill>
                <a:latin typeface="Segoe UI"/>
                <a:cs typeface="Segoe UI"/>
              </a:rPr>
              <a:t> </a:t>
            </a:r>
            <a:r>
              <a:rPr sz="1100" spc="25" dirty="0">
                <a:solidFill>
                  <a:srgbClr val="393939"/>
                </a:solidFill>
                <a:latin typeface="Segoe UI"/>
                <a:cs typeface="Segoe UI"/>
              </a:rPr>
              <a:t>culture</a:t>
            </a:r>
            <a:endParaRPr sz="1100">
              <a:latin typeface="Segoe UI"/>
              <a:cs typeface="Segoe UI"/>
            </a:endParaRPr>
          </a:p>
        </p:txBody>
      </p:sp>
      <p:sp>
        <p:nvSpPr>
          <p:cNvPr id="13" name="object 13"/>
          <p:cNvSpPr txBox="1"/>
          <p:nvPr/>
        </p:nvSpPr>
        <p:spPr>
          <a:xfrm>
            <a:off x="8398891" y="1932657"/>
            <a:ext cx="2184400" cy="1643380"/>
          </a:xfrm>
          <a:prstGeom prst="rect">
            <a:avLst/>
          </a:prstGeom>
        </p:spPr>
        <p:txBody>
          <a:bodyPr vert="horz" wrap="square" lIns="0" tIns="44450" rIns="0" bIns="0" rtlCol="0">
            <a:spAutoFit/>
          </a:bodyPr>
          <a:lstStyle/>
          <a:p>
            <a:pPr marL="12700">
              <a:lnSpc>
                <a:spcPct val="100000"/>
              </a:lnSpc>
              <a:spcBef>
                <a:spcPts val="350"/>
              </a:spcBef>
            </a:pPr>
            <a:r>
              <a:rPr sz="2000" b="1" spc="25" dirty="0">
                <a:solidFill>
                  <a:srgbClr val="0078D6"/>
                </a:solidFill>
                <a:latin typeface="Segoe UI Semibold"/>
                <a:cs typeface="Segoe UI Semibold"/>
              </a:rPr>
              <a:t>Mature</a:t>
            </a:r>
            <a:endParaRPr sz="2000">
              <a:latin typeface="Segoe UI Semibold"/>
              <a:cs typeface="Segoe UI Semibold"/>
            </a:endParaRPr>
          </a:p>
          <a:p>
            <a:pPr marL="12700">
              <a:lnSpc>
                <a:spcPct val="100000"/>
              </a:lnSpc>
              <a:spcBef>
                <a:spcPts val="180"/>
              </a:spcBef>
            </a:pPr>
            <a:r>
              <a:rPr sz="1400" spc="30" dirty="0">
                <a:solidFill>
                  <a:srgbClr val="525252"/>
                </a:solidFill>
                <a:latin typeface="Segoe UI"/>
                <a:cs typeface="Segoe UI"/>
              </a:rPr>
              <a:t>Emerging </a:t>
            </a:r>
            <a:r>
              <a:rPr sz="1400" spc="25" dirty="0">
                <a:solidFill>
                  <a:srgbClr val="525252"/>
                </a:solidFill>
                <a:latin typeface="Segoe UI"/>
                <a:cs typeface="Segoe UI"/>
              </a:rPr>
              <a:t>data</a:t>
            </a:r>
            <a:r>
              <a:rPr sz="1400" spc="120" dirty="0">
                <a:solidFill>
                  <a:srgbClr val="525252"/>
                </a:solidFill>
                <a:latin typeface="Segoe UI"/>
                <a:cs typeface="Segoe UI"/>
              </a:rPr>
              <a:t> </a:t>
            </a:r>
            <a:r>
              <a:rPr sz="1400" spc="25" dirty="0">
                <a:solidFill>
                  <a:srgbClr val="525252"/>
                </a:solidFill>
                <a:latin typeface="Segoe UI"/>
                <a:cs typeface="Segoe UI"/>
              </a:rPr>
              <a:t>science</a:t>
            </a:r>
            <a:endParaRPr sz="1400">
              <a:latin typeface="Segoe UI"/>
              <a:cs typeface="Segoe UI"/>
            </a:endParaRPr>
          </a:p>
          <a:p>
            <a:pPr marL="12700">
              <a:lnSpc>
                <a:spcPct val="100000"/>
              </a:lnSpc>
            </a:pPr>
            <a:r>
              <a:rPr sz="1400" spc="20" dirty="0">
                <a:solidFill>
                  <a:srgbClr val="525252"/>
                </a:solidFill>
                <a:latin typeface="Segoe UI"/>
                <a:cs typeface="Segoe UI"/>
              </a:rPr>
              <a:t>and </a:t>
            </a:r>
            <a:r>
              <a:rPr sz="1400" spc="30" dirty="0">
                <a:solidFill>
                  <a:srgbClr val="525252"/>
                </a:solidFill>
                <a:latin typeface="Segoe UI"/>
                <a:cs typeface="Segoe UI"/>
              </a:rPr>
              <a:t>operational</a:t>
            </a:r>
            <a:r>
              <a:rPr sz="1400" spc="90" dirty="0">
                <a:solidFill>
                  <a:srgbClr val="525252"/>
                </a:solidFill>
                <a:latin typeface="Segoe UI"/>
                <a:cs typeface="Segoe UI"/>
              </a:rPr>
              <a:t> </a:t>
            </a:r>
            <a:r>
              <a:rPr sz="1400" spc="30" dirty="0">
                <a:solidFill>
                  <a:srgbClr val="525252"/>
                </a:solidFill>
                <a:latin typeface="Segoe UI"/>
                <a:cs typeface="Segoe UI"/>
              </a:rPr>
              <a:t>capability</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Understands </a:t>
            </a:r>
            <a:r>
              <a:rPr sz="1100" spc="25" dirty="0">
                <a:solidFill>
                  <a:srgbClr val="393939"/>
                </a:solidFill>
                <a:latin typeface="Segoe UI"/>
                <a:cs typeface="Segoe UI"/>
              </a:rPr>
              <a:t>model</a:t>
            </a:r>
            <a:r>
              <a:rPr sz="1100" spc="155" dirty="0">
                <a:solidFill>
                  <a:srgbClr val="393939"/>
                </a:solidFill>
                <a:latin typeface="Segoe UI"/>
                <a:cs typeface="Segoe UI"/>
              </a:rPr>
              <a:t> </a:t>
            </a:r>
            <a:r>
              <a:rPr sz="1100" spc="25" dirty="0">
                <a:solidFill>
                  <a:srgbClr val="393939"/>
                </a:solidFill>
                <a:latin typeface="Segoe UI"/>
                <a:cs typeface="Segoe UI"/>
              </a:rPr>
              <a:t>lifecycle</a:t>
            </a:r>
            <a:endParaRPr sz="1100">
              <a:latin typeface="Segoe UI"/>
              <a:cs typeface="Segoe UI"/>
            </a:endParaRPr>
          </a:p>
          <a:p>
            <a:pPr marL="12700" marR="621665">
              <a:lnSpc>
                <a:spcPct val="120900"/>
              </a:lnSpc>
              <a:spcBef>
                <a:spcPts val="805"/>
              </a:spcBef>
            </a:pPr>
            <a:r>
              <a:rPr sz="1100" spc="25" dirty="0">
                <a:solidFill>
                  <a:srgbClr val="393939"/>
                </a:solidFill>
                <a:latin typeface="Segoe UI"/>
                <a:cs typeface="Segoe UI"/>
              </a:rPr>
              <a:t>Building </a:t>
            </a:r>
            <a:r>
              <a:rPr sz="1100" dirty="0">
                <a:solidFill>
                  <a:srgbClr val="393939"/>
                </a:solidFill>
                <a:latin typeface="Segoe UI"/>
                <a:cs typeface="Segoe UI"/>
              </a:rPr>
              <a:t>a </a:t>
            </a:r>
            <a:r>
              <a:rPr sz="1100" spc="30" dirty="0">
                <a:solidFill>
                  <a:srgbClr val="393939"/>
                </a:solidFill>
                <a:latin typeface="Segoe UI"/>
                <a:cs typeface="Segoe UI"/>
              </a:rPr>
              <a:t>foundational  </a:t>
            </a:r>
            <a:r>
              <a:rPr sz="1100" spc="25" dirty="0">
                <a:solidFill>
                  <a:srgbClr val="393939"/>
                </a:solidFill>
                <a:latin typeface="Segoe UI"/>
                <a:cs typeface="Segoe UI"/>
              </a:rPr>
              <a:t>data</a:t>
            </a:r>
            <a:r>
              <a:rPr sz="1100" spc="80" dirty="0">
                <a:solidFill>
                  <a:srgbClr val="393939"/>
                </a:solidFill>
                <a:latin typeface="Segoe UI"/>
                <a:cs typeface="Segoe UI"/>
              </a:rPr>
              <a:t> </a:t>
            </a:r>
            <a:r>
              <a:rPr sz="1100" spc="30" dirty="0">
                <a:solidFill>
                  <a:srgbClr val="393939"/>
                </a:solidFill>
                <a:latin typeface="Segoe UI"/>
                <a:cs typeface="Segoe UI"/>
              </a:rPr>
              <a:t>architecture</a:t>
            </a:r>
            <a:endParaRPr sz="1100">
              <a:latin typeface="Segoe UI"/>
              <a:cs typeface="Segoe UI"/>
            </a:endParaRPr>
          </a:p>
        </p:txBody>
      </p:sp>
      <p:sp>
        <p:nvSpPr>
          <p:cNvPr id="14" name="object 14"/>
          <p:cNvSpPr/>
          <p:nvPr/>
        </p:nvSpPr>
        <p:spPr>
          <a:xfrm>
            <a:off x="1013460" y="4125340"/>
            <a:ext cx="422275" cy="309880"/>
          </a:xfrm>
          <a:custGeom>
            <a:avLst/>
            <a:gdLst/>
            <a:ahLst/>
            <a:cxnLst/>
            <a:rect l="l" t="t" r="r" b="b"/>
            <a:pathLst>
              <a:path w="422275" h="309879">
                <a:moveTo>
                  <a:pt x="393953" y="309498"/>
                </a:moveTo>
                <a:lnTo>
                  <a:pt x="182469" y="309498"/>
                </a:lnTo>
                <a:lnTo>
                  <a:pt x="73869" y="309498"/>
                </a:lnTo>
                <a:lnTo>
                  <a:pt x="33858" y="309498"/>
                </a:lnTo>
                <a:lnTo>
                  <a:pt x="28143" y="309498"/>
                </a:lnTo>
                <a:lnTo>
                  <a:pt x="17193" y="307290"/>
                </a:lnTo>
                <a:lnTo>
                  <a:pt x="8247" y="301259"/>
                </a:lnTo>
                <a:lnTo>
                  <a:pt x="2213" y="292300"/>
                </a:lnTo>
                <a:lnTo>
                  <a:pt x="0" y="281304"/>
                </a:lnTo>
                <a:lnTo>
                  <a:pt x="0" y="134975"/>
                </a:lnTo>
                <a:lnTo>
                  <a:pt x="0" y="59832"/>
                </a:lnTo>
                <a:lnTo>
                  <a:pt x="0" y="32148"/>
                </a:lnTo>
                <a:lnTo>
                  <a:pt x="0" y="28193"/>
                </a:lnTo>
                <a:lnTo>
                  <a:pt x="2213" y="17198"/>
                </a:lnTo>
                <a:lnTo>
                  <a:pt x="8247" y="8239"/>
                </a:lnTo>
                <a:lnTo>
                  <a:pt x="17193" y="2208"/>
                </a:lnTo>
                <a:lnTo>
                  <a:pt x="28143" y="0"/>
                </a:lnTo>
                <a:lnTo>
                  <a:pt x="239627" y="0"/>
                </a:lnTo>
                <a:lnTo>
                  <a:pt x="348227" y="0"/>
                </a:lnTo>
                <a:lnTo>
                  <a:pt x="388238" y="0"/>
                </a:lnTo>
                <a:lnTo>
                  <a:pt x="393953" y="0"/>
                </a:lnTo>
                <a:lnTo>
                  <a:pt x="404949" y="2208"/>
                </a:lnTo>
                <a:lnTo>
                  <a:pt x="413908" y="8239"/>
                </a:lnTo>
                <a:lnTo>
                  <a:pt x="419939" y="17198"/>
                </a:lnTo>
                <a:lnTo>
                  <a:pt x="422148" y="28193"/>
                </a:lnTo>
                <a:lnTo>
                  <a:pt x="422148" y="174523"/>
                </a:lnTo>
                <a:lnTo>
                  <a:pt x="422148" y="249666"/>
                </a:lnTo>
                <a:lnTo>
                  <a:pt x="422148" y="277350"/>
                </a:lnTo>
                <a:lnTo>
                  <a:pt x="422148" y="281304"/>
                </a:lnTo>
                <a:lnTo>
                  <a:pt x="419939" y="292300"/>
                </a:lnTo>
                <a:lnTo>
                  <a:pt x="413908" y="301259"/>
                </a:lnTo>
                <a:lnTo>
                  <a:pt x="404949" y="307290"/>
                </a:lnTo>
                <a:lnTo>
                  <a:pt x="393953" y="309498"/>
                </a:lnTo>
                <a:close/>
              </a:path>
            </a:pathLst>
          </a:custGeom>
          <a:ln w="15240">
            <a:solidFill>
              <a:srgbClr val="0078D6"/>
            </a:solidFill>
          </a:ln>
        </p:spPr>
        <p:txBody>
          <a:bodyPr wrap="square" lIns="0" tIns="0" rIns="0" bIns="0" rtlCol="0"/>
          <a:lstStyle/>
          <a:p>
            <a:endParaRPr/>
          </a:p>
        </p:txBody>
      </p:sp>
      <p:sp>
        <p:nvSpPr>
          <p:cNvPr id="15" name="object 15"/>
          <p:cNvSpPr/>
          <p:nvPr/>
        </p:nvSpPr>
        <p:spPr>
          <a:xfrm>
            <a:off x="1126032" y="4181602"/>
            <a:ext cx="197485" cy="197485"/>
          </a:xfrm>
          <a:custGeom>
            <a:avLst/>
            <a:gdLst/>
            <a:ahLst/>
            <a:cxnLst/>
            <a:rect l="l" t="t" r="r" b="b"/>
            <a:pathLst>
              <a:path w="197484" h="197485">
                <a:moveTo>
                  <a:pt x="140715" y="196977"/>
                </a:moveTo>
                <a:lnTo>
                  <a:pt x="140715" y="164451"/>
                </a:lnTo>
                <a:lnTo>
                  <a:pt x="140715" y="147748"/>
                </a:lnTo>
                <a:lnTo>
                  <a:pt x="140715" y="141595"/>
                </a:lnTo>
                <a:lnTo>
                  <a:pt x="140715" y="140716"/>
                </a:lnTo>
                <a:lnTo>
                  <a:pt x="173285" y="140716"/>
                </a:lnTo>
                <a:lnTo>
                  <a:pt x="190011" y="140716"/>
                </a:lnTo>
                <a:lnTo>
                  <a:pt x="196172" y="140716"/>
                </a:lnTo>
                <a:lnTo>
                  <a:pt x="197053" y="140716"/>
                </a:lnTo>
                <a:lnTo>
                  <a:pt x="197053" y="91890"/>
                </a:lnTo>
                <a:lnTo>
                  <a:pt x="197053" y="66817"/>
                </a:lnTo>
                <a:lnTo>
                  <a:pt x="197053" y="57580"/>
                </a:lnTo>
                <a:lnTo>
                  <a:pt x="197053" y="56261"/>
                </a:lnTo>
                <a:lnTo>
                  <a:pt x="164483" y="56261"/>
                </a:lnTo>
                <a:lnTo>
                  <a:pt x="147758" y="56261"/>
                </a:lnTo>
                <a:lnTo>
                  <a:pt x="141596" y="56261"/>
                </a:lnTo>
                <a:lnTo>
                  <a:pt x="140715" y="56261"/>
                </a:lnTo>
                <a:lnTo>
                  <a:pt x="140715" y="23735"/>
                </a:lnTo>
                <a:lnTo>
                  <a:pt x="140715" y="7032"/>
                </a:lnTo>
                <a:lnTo>
                  <a:pt x="140715" y="879"/>
                </a:lnTo>
                <a:lnTo>
                  <a:pt x="140715" y="0"/>
                </a:lnTo>
                <a:lnTo>
                  <a:pt x="91905" y="0"/>
                </a:lnTo>
                <a:lnTo>
                  <a:pt x="66840" y="0"/>
                </a:lnTo>
                <a:lnTo>
                  <a:pt x="57605" y="0"/>
                </a:lnTo>
                <a:lnTo>
                  <a:pt x="56286" y="0"/>
                </a:lnTo>
                <a:lnTo>
                  <a:pt x="56286" y="32525"/>
                </a:lnTo>
                <a:lnTo>
                  <a:pt x="56286" y="49228"/>
                </a:lnTo>
                <a:lnTo>
                  <a:pt x="56286" y="55381"/>
                </a:lnTo>
                <a:lnTo>
                  <a:pt x="56286" y="56261"/>
                </a:lnTo>
                <a:lnTo>
                  <a:pt x="23745" y="56261"/>
                </a:lnTo>
                <a:lnTo>
                  <a:pt x="7035" y="56261"/>
                </a:lnTo>
                <a:lnTo>
                  <a:pt x="879" y="56261"/>
                </a:lnTo>
                <a:lnTo>
                  <a:pt x="0" y="56261"/>
                </a:lnTo>
                <a:lnTo>
                  <a:pt x="0" y="105086"/>
                </a:lnTo>
                <a:lnTo>
                  <a:pt x="0" y="130159"/>
                </a:lnTo>
                <a:lnTo>
                  <a:pt x="0" y="139396"/>
                </a:lnTo>
                <a:lnTo>
                  <a:pt x="0" y="140716"/>
                </a:lnTo>
                <a:lnTo>
                  <a:pt x="32540" y="140716"/>
                </a:lnTo>
                <a:lnTo>
                  <a:pt x="49250" y="140716"/>
                </a:lnTo>
                <a:lnTo>
                  <a:pt x="55406" y="140716"/>
                </a:lnTo>
                <a:lnTo>
                  <a:pt x="56286" y="140716"/>
                </a:lnTo>
                <a:lnTo>
                  <a:pt x="56286" y="173241"/>
                </a:lnTo>
                <a:lnTo>
                  <a:pt x="56286" y="189944"/>
                </a:lnTo>
                <a:lnTo>
                  <a:pt x="56286" y="196097"/>
                </a:lnTo>
                <a:lnTo>
                  <a:pt x="56286" y="196977"/>
                </a:lnTo>
                <a:lnTo>
                  <a:pt x="140715" y="196977"/>
                </a:lnTo>
                <a:close/>
              </a:path>
            </a:pathLst>
          </a:custGeom>
          <a:ln w="15240">
            <a:solidFill>
              <a:srgbClr val="0078D6"/>
            </a:solidFill>
          </a:ln>
        </p:spPr>
        <p:txBody>
          <a:bodyPr wrap="square" lIns="0" tIns="0" rIns="0" bIns="0" rtlCol="0"/>
          <a:lstStyle/>
          <a:p>
            <a:endParaRPr/>
          </a:p>
        </p:txBody>
      </p:sp>
      <p:sp>
        <p:nvSpPr>
          <p:cNvPr id="16" name="object 16"/>
          <p:cNvSpPr/>
          <p:nvPr/>
        </p:nvSpPr>
        <p:spPr>
          <a:xfrm>
            <a:off x="1126032" y="4069079"/>
            <a:ext cx="197485" cy="56515"/>
          </a:xfrm>
          <a:custGeom>
            <a:avLst/>
            <a:gdLst/>
            <a:ahLst/>
            <a:cxnLst/>
            <a:rect l="l" t="t" r="r" b="b"/>
            <a:pathLst>
              <a:path w="197484" h="56514">
                <a:moveTo>
                  <a:pt x="197053" y="56261"/>
                </a:moveTo>
                <a:lnTo>
                  <a:pt x="197053" y="56261"/>
                </a:lnTo>
                <a:lnTo>
                  <a:pt x="197053" y="127"/>
                </a:lnTo>
                <a:lnTo>
                  <a:pt x="196926" y="0"/>
                </a:lnTo>
                <a:lnTo>
                  <a:pt x="114" y="0"/>
                </a:lnTo>
                <a:lnTo>
                  <a:pt x="0" y="127"/>
                </a:lnTo>
                <a:lnTo>
                  <a:pt x="0" y="56261"/>
                </a:lnTo>
                <a:lnTo>
                  <a:pt x="197053" y="56261"/>
                </a:lnTo>
                <a:close/>
              </a:path>
            </a:pathLst>
          </a:custGeom>
          <a:ln w="15240">
            <a:solidFill>
              <a:srgbClr val="0078D6"/>
            </a:solidFill>
          </a:ln>
        </p:spPr>
        <p:txBody>
          <a:bodyPr wrap="square" lIns="0" tIns="0" rIns="0" bIns="0" rtlCol="0"/>
          <a:lstStyle/>
          <a:p>
            <a:endParaRPr/>
          </a:p>
        </p:txBody>
      </p:sp>
      <p:sp>
        <p:nvSpPr>
          <p:cNvPr id="17" name="object 17"/>
          <p:cNvSpPr/>
          <p:nvPr/>
        </p:nvSpPr>
        <p:spPr>
          <a:xfrm>
            <a:off x="3694176" y="3151632"/>
            <a:ext cx="36830" cy="73660"/>
          </a:xfrm>
          <a:custGeom>
            <a:avLst/>
            <a:gdLst/>
            <a:ahLst/>
            <a:cxnLst/>
            <a:rect l="l" t="t" r="r" b="b"/>
            <a:pathLst>
              <a:path w="36829" h="73660">
                <a:moveTo>
                  <a:pt x="36575" y="0"/>
                </a:moveTo>
                <a:lnTo>
                  <a:pt x="2857" y="22336"/>
                </a:lnTo>
                <a:lnTo>
                  <a:pt x="0" y="36575"/>
                </a:lnTo>
                <a:lnTo>
                  <a:pt x="738" y="43963"/>
                </a:lnTo>
                <a:lnTo>
                  <a:pt x="29188" y="72413"/>
                </a:lnTo>
                <a:lnTo>
                  <a:pt x="36575" y="73151"/>
                </a:lnTo>
              </a:path>
            </a:pathLst>
          </a:custGeom>
          <a:ln w="15240">
            <a:solidFill>
              <a:srgbClr val="0078D6"/>
            </a:solidFill>
          </a:ln>
        </p:spPr>
        <p:txBody>
          <a:bodyPr wrap="square" lIns="0" tIns="0" rIns="0" bIns="0" rtlCol="0"/>
          <a:lstStyle/>
          <a:p>
            <a:endParaRPr/>
          </a:p>
        </p:txBody>
      </p:sp>
      <p:sp>
        <p:nvSpPr>
          <p:cNvPr id="18" name="object 18"/>
          <p:cNvSpPr/>
          <p:nvPr/>
        </p:nvSpPr>
        <p:spPr>
          <a:xfrm>
            <a:off x="3474720" y="3151632"/>
            <a:ext cx="256540" cy="73660"/>
          </a:xfrm>
          <a:custGeom>
            <a:avLst/>
            <a:gdLst/>
            <a:ahLst/>
            <a:cxnLst/>
            <a:rect l="l" t="t" r="r" b="b"/>
            <a:pathLst>
              <a:path w="256539" h="73660">
                <a:moveTo>
                  <a:pt x="36575" y="73151"/>
                </a:moveTo>
                <a:lnTo>
                  <a:pt x="2857" y="50815"/>
                </a:lnTo>
                <a:lnTo>
                  <a:pt x="0" y="36575"/>
                </a:lnTo>
                <a:lnTo>
                  <a:pt x="738" y="29188"/>
                </a:lnTo>
                <a:lnTo>
                  <a:pt x="29188" y="738"/>
                </a:lnTo>
                <a:lnTo>
                  <a:pt x="36575" y="0"/>
                </a:lnTo>
                <a:lnTo>
                  <a:pt x="163449" y="0"/>
                </a:lnTo>
                <a:lnTo>
                  <a:pt x="228600" y="0"/>
                </a:lnTo>
                <a:lnTo>
                  <a:pt x="252602" y="0"/>
                </a:lnTo>
                <a:lnTo>
                  <a:pt x="256031" y="0"/>
                </a:lnTo>
              </a:path>
            </a:pathLst>
          </a:custGeom>
          <a:ln w="15239">
            <a:solidFill>
              <a:srgbClr val="0078D6"/>
            </a:solidFill>
          </a:ln>
        </p:spPr>
        <p:txBody>
          <a:bodyPr wrap="square" lIns="0" tIns="0" rIns="0" bIns="0" rtlCol="0"/>
          <a:lstStyle/>
          <a:p>
            <a:endParaRPr/>
          </a:p>
        </p:txBody>
      </p:sp>
      <p:sp>
        <p:nvSpPr>
          <p:cNvPr id="19" name="object 19"/>
          <p:cNvSpPr/>
          <p:nvPr/>
        </p:nvSpPr>
        <p:spPr>
          <a:xfrm>
            <a:off x="3523488" y="2895600"/>
            <a:ext cx="0" cy="243840"/>
          </a:xfrm>
          <a:custGeom>
            <a:avLst/>
            <a:gdLst/>
            <a:ahLst/>
            <a:cxnLst/>
            <a:rect l="l" t="t" r="r" b="b"/>
            <a:pathLst>
              <a:path h="243839">
                <a:moveTo>
                  <a:pt x="0" y="243839"/>
                </a:moveTo>
                <a:lnTo>
                  <a:pt x="0" y="102870"/>
                </a:lnTo>
                <a:lnTo>
                  <a:pt x="0" y="30480"/>
                </a:lnTo>
                <a:lnTo>
                  <a:pt x="0" y="3810"/>
                </a:lnTo>
                <a:lnTo>
                  <a:pt x="0" y="0"/>
                </a:lnTo>
              </a:path>
            </a:pathLst>
          </a:custGeom>
          <a:ln w="15240">
            <a:solidFill>
              <a:srgbClr val="0078D6"/>
            </a:solidFill>
          </a:ln>
        </p:spPr>
        <p:txBody>
          <a:bodyPr wrap="square" lIns="0" tIns="0" rIns="0" bIns="0" rtlCol="0"/>
          <a:lstStyle/>
          <a:p>
            <a:endParaRPr/>
          </a:p>
        </p:txBody>
      </p:sp>
      <p:sp>
        <p:nvSpPr>
          <p:cNvPr id="20" name="object 20"/>
          <p:cNvSpPr/>
          <p:nvPr/>
        </p:nvSpPr>
        <p:spPr>
          <a:xfrm>
            <a:off x="3759708" y="2851404"/>
            <a:ext cx="88392" cy="242140"/>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523488" y="2859023"/>
            <a:ext cx="280035" cy="36830"/>
          </a:xfrm>
          <a:custGeom>
            <a:avLst/>
            <a:gdLst/>
            <a:ahLst/>
            <a:cxnLst/>
            <a:rect l="l" t="t" r="r" b="b"/>
            <a:pathLst>
              <a:path w="280035" h="36830">
                <a:moveTo>
                  <a:pt x="279526" y="0"/>
                </a:moveTo>
                <a:lnTo>
                  <a:pt x="139070" y="0"/>
                </a:lnTo>
                <a:lnTo>
                  <a:pt x="66944" y="0"/>
                </a:lnTo>
                <a:lnTo>
                  <a:pt x="40372" y="0"/>
                </a:lnTo>
                <a:lnTo>
                  <a:pt x="36575" y="0"/>
                </a:lnTo>
                <a:lnTo>
                  <a:pt x="22342" y="2875"/>
                </a:lnTo>
                <a:lnTo>
                  <a:pt x="10715" y="10715"/>
                </a:lnTo>
                <a:lnTo>
                  <a:pt x="2875" y="22342"/>
                </a:lnTo>
                <a:lnTo>
                  <a:pt x="0" y="36575"/>
                </a:lnTo>
              </a:path>
            </a:pathLst>
          </a:custGeom>
          <a:ln w="15240">
            <a:solidFill>
              <a:srgbClr val="0078D6"/>
            </a:solidFill>
          </a:ln>
        </p:spPr>
        <p:txBody>
          <a:bodyPr wrap="square" lIns="0" tIns="0" rIns="0" bIns="0" rtlCol="0"/>
          <a:lstStyle/>
          <a:p>
            <a:endParaRPr/>
          </a:p>
        </p:txBody>
      </p:sp>
      <p:sp>
        <p:nvSpPr>
          <p:cNvPr id="22" name="object 22"/>
          <p:cNvSpPr/>
          <p:nvPr/>
        </p:nvSpPr>
        <p:spPr>
          <a:xfrm>
            <a:off x="3767328" y="3090672"/>
            <a:ext cx="0" cy="97790"/>
          </a:xfrm>
          <a:custGeom>
            <a:avLst/>
            <a:gdLst/>
            <a:ahLst/>
            <a:cxnLst/>
            <a:rect l="l" t="t" r="r" b="b"/>
            <a:pathLst>
              <a:path h="97789">
                <a:moveTo>
                  <a:pt x="0" y="0"/>
                </a:moveTo>
                <a:lnTo>
                  <a:pt x="0" y="56387"/>
                </a:lnTo>
                <a:lnTo>
                  <a:pt x="0" y="85344"/>
                </a:lnTo>
                <a:lnTo>
                  <a:pt x="0" y="96012"/>
                </a:lnTo>
                <a:lnTo>
                  <a:pt x="0" y="97536"/>
                </a:lnTo>
              </a:path>
            </a:pathLst>
          </a:custGeom>
          <a:ln w="15240">
            <a:solidFill>
              <a:srgbClr val="0078D6"/>
            </a:solidFill>
          </a:ln>
        </p:spPr>
        <p:txBody>
          <a:bodyPr wrap="square" lIns="0" tIns="0" rIns="0" bIns="0" rtlCol="0"/>
          <a:lstStyle/>
          <a:p>
            <a:endParaRPr/>
          </a:p>
        </p:txBody>
      </p:sp>
      <p:sp>
        <p:nvSpPr>
          <p:cNvPr id="23" name="object 23"/>
          <p:cNvSpPr/>
          <p:nvPr/>
        </p:nvSpPr>
        <p:spPr>
          <a:xfrm>
            <a:off x="3511296" y="3188207"/>
            <a:ext cx="256540" cy="36830"/>
          </a:xfrm>
          <a:custGeom>
            <a:avLst/>
            <a:gdLst/>
            <a:ahLst/>
            <a:cxnLst/>
            <a:rect l="l" t="t" r="r" b="b"/>
            <a:pathLst>
              <a:path w="256539" h="36830">
                <a:moveTo>
                  <a:pt x="0" y="36575"/>
                </a:moveTo>
                <a:lnTo>
                  <a:pt x="126873" y="36575"/>
                </a:lnTo>
                <a:lnTo>
                  <a:pt x="192024" y="36575"/>
                </a:lnTo>
                <a:lnTo>
                  <a:pt x="216026" y="36575"/>
                </a:lnTo>
                <a:lnTo>
                  <a:pt x="219455" y="36575"/>
                </a:lnTo>
                <a:lnTo>
                  <a:pt x="233689" y="33700"/>
                </a:lnTo>
                <a:lnTo>
                  <a:pt x="245316" y="25860"/>
                </a:lnTo>
                <a:lnTo>
                  <a:pt x="253156" y="14233"/>
                </a:lnTo>
                <a:lnTo>
                  <a:pt x="256031" y="0"/>
                </a:lnTo>
              </a:path>
            </a:pathLst>
          </a:custGeom>
          <a:ln w="15240">
            <a:solidFill>
              <a:srgbClr val="0078D6"/>
            </a:solidFill>
          </a:ln>
        </p:spPr>
        <p:txBody>
          <a:bodyPr wrap="square" lIns="0" tIns="0" rIns="0" bIns="0" rtlCol="0"/>
          <a:lstStyle/>
          <a:p>
            <a:endParaRPr/>
          </a:p>
        </p:txBody>
      </p:sp>
      <p:sp>
        <p:nvSpPr>
          <p:cNvPr id="24" name="object 24"/>
          <p:cNvSpPr/>
          <p:nvPr/>
        </p:nvSpPr>
        <p:spPr>
          <a:xfrm>
            <a:off x="3633215" y="2895600"/>
            <a:ext cx="73660" cy="73660"/>
          </a:xfrm>
          <a:custGeom>
            <a:avLst/>
            <a:gdLst/>
            <a:ahLst/>
            <a:cxnLst/>
            <a:rect l="l" t="t" r="r" b="b"/>
            <a:pathLst>
              <a:path w="73660" h="73660">
                <a:moveTo>
                  <a:pt x="0" y="0"/>
                </a:moveTo>
                <a:lnTo>
                  <a:pt x="42290" y="42290"/>
                </a:lnTo>
                <a:lnTo>
                  <a:pt x="64007" y="64007"/>
                </a:lnTo>
                <a:lnTo>
                  <a:pt x="72008" y="72008"/>
                </a:lnTo>
                <a:lnTo>
                  <a:pt x="73151" y="73151"/>
                </a:lnTo>
              </a:path>
            </a:pathLst>
          </a:custGeom>
          <a:ln w="15240">
            <a:solidFill>
              <a:srgbClr val="0078D6"/>
            </a:solidFill>
          </a:ln>
        </p:spPr>
        <p:txBody>
          <a:bodyPr wrap="square" lIns="0" tIns="0" rIns="0" bIns="0" rtlCol="0"/>
          <a:lstStyle/>
          <a:p>
            <a:endParaRPr/>
          </a:p>
        </p:txBody>
      </p:sp>
      <p:sp>
        <p:nvSpPr>
          <p:cNvPr id="25" name="object 25"/>
          <p:cNvSpPr/>
          <p:nvPr/>
        </p:nvSpPr>
        <p:spPr>
          <a:xfrm>
            <a:off x="3633215" y="2895600"/>
            <a:ext cx="73660" cy="73660"/>
          </a:xfrm>
          <a:custGeom>
            <a:avLst/>
            <a:gdLst/>
            <a:ahLst/>
            <a:cxnLst/>
            <a:rect l="l" t="t" r="r" b="b"/>
            <a:pathLst>
              <a:path w="73660" h="73660">
                <a:moveTo>
                  <a:pt x="73151" y="0"/>
                </a:moveTo>
                <a:lnTo>
                  <a:pt x="30861" y="42290"/>
                </a:lnTo>
                <a:lnTo>
                  <a:pt x="9144" y="64007"/>
                </a:lnTo>
                <a:lnTo>
                  <a:pt x="1143" y="72008"/>
                </a:lnTo>
                <a:lnTo>
                  <a:pt x="0" y="73151"/>
                </a:lnTo>
              </a:path>
            </a:pathLst>
          </a:custGeom>
          <a:ln w="15240">
            <a:solidFill>
              <a:srgbClr val="0078D6"/>
            </a:solidFill>
          </a:ln>
        </p:spPr>
        <p:txBody>
          <a:bodyPr wrap="square" lIns="0" tIns="0" rIns="0" bIns="0" rtlCol="0"/>
          <a:lstStyle/>
          <a:p>
            <a:endParaRPr/>
          </a:p>
        </p:txBody>
      </p:sp>
      <p:sp>
        <p:nvSpPr>
          <p:cNvPr id="26" name="object 26"/>
          <p:cNvSpPr/>
          <p:nvPr/>
        </p:nvSpPr>
        <p:spPr>
          <a:xfrm>
            <a:off x="3572255" y="3041904"/>
            <a:ext cx="0" cy="24765"/>
          </a:xfrm>
          <a:custGeom>
            <a:avLst/>
            <a:gdLst/>
            <a:ahLst/>
            <a:cxnLst/>
            <a:rect l="l" t="t" r="r" b="b"/>
            <a:pathLst>
              <a:path h="24764">
                <a:moveTo>
                  <a:pt x="-7620" y="12192"/>
                </a:moveTo>
                <a:lnTo>
                  <a:pt x="7620" y="12192"/>
                </a:lnTo>
              </a:path>
            </a:pathLst>
          </a:custGeom>
          <a:ln w="24384">
            <a:solidFill>
              <a:srgbClr val="0078D6"/>
            </a:solidFill>
          </a:ln>
        </p:spPr>
        <p:txBody>
          <a:bodyPr wrap="square" lIns="0" tIns="0" rIns="0" bIns="0" rtlCol="0"/>
          <a:lstStyle/>
          <a:p>
            <a:endParaRPr/>
          </a:p>
        </p:txBody>
      </p:sp>
      <p:sp>
        <p:nvSpPr>
          <p:cNvPr id="27" name="object 27"/>
          <p:cNvSpPr/>
          <p:nvPr/>
        </p:nvSpPr>
        <p:spPr>
          <a:xfrm>
            <a:off x="3588003" y="2996692"/>
            <a:ext cx="17780" cy="17780"/>
          </a:xfrm>
          <a:custGeom>
            <a:avLst/>
            <a:gdLst/>
            <a:ahLst/>
            <a:cxnLst/>
            <a:rect l="l" t="t" r="r" b="b"/>
            <a:pathLst>
              <a:path w="17779" h="17780">
                <a:moveTo>
                  <a:pt x="17272" y="0"/>
                </a:moveTo>
                <a:lnTo>
                  <a:pt x="0" y="17272"/>
                </a:lnTo>
              </a:path>
            </a:pathLst>
          </a:custGeom>
          <a:ln w="15240">
            <a:solidFill>
              <a:srgbClr val="0078D6"/>
            </a:solidFill>
          </a:ln>
        </p:spPr>
        <p:txBody>
          <a:bodyPr wrap="square" lIns="0" tIns="0" rIns="0" bIns="0" rtlCol="0"/>
          <a:lstStyle/>
          <a:p>
            <a:endParaRPr/>
          </a:p>
        </p:txBody>
      </p:sp>
      <p:sp>
        <p:nvSpPr>
          <p:cNvPr id="28" name="object 28"/>
          <p:cNvSpPr/>
          <p:nvPr/>
        </p:nvSpPr>
        <p:spPr>
          <a:xfrm>
            <a:off x="3588003" y="3094227"/>
            <a:ext cx="17780" cy="17780"/>
          </a:xfrm>
          <a:custGeom>
            <a:avLst/>
            <a:gdLst/>
            <a:ahLst/>
            <a:cxnLst/>
            <a:rect l="l" t="t" r="r" b="b"/>
            <a:pathLst>
              <a:path w="17779" h="17780">
                <a:moveTo>
                  <a:pt x="0" y="0"/>
                </a:moveTo>
                <a:lnTo>
                  <a:pt x="17272" y="17272"/>
                </a:lnTo>
              </a:path>
            </a:pathLst>
          </a:custGeom>
          <a:ln w="15240">
            <a:solidFill>
              <a:srgbClr val="0078D6"/>
            </a:solidFill>
          </a:ln>
        </p:spPr>
        <p:txBody>
          <a:bodyPr wrap="square" lIns="0" tIns="0" rIns="0" bIns="0" rtlCol="0"/>
          <a:lstStyle/>
          <a:p>
            <a:endParaRPr/>
          </a:p>
        </p:txBody>
      </p:sp>
      <p:sp>
        <p:nvSpPr>
          <p:cNvPr id="29" name="object 29"/>
          <p:cNvSpPr/>
          <p:nvPr/>
        </p:nvSpPr>
        <p:spPr>
          <a:xfrm>
            <a:off x="5962269" y="2132076"/>
            <a:ext cx="158115" cy="24765"/>
          </a:xfrm>
          <a:custGeom>
            <a:avLst/>
            <a:gdLst/>
            <a:ahLst/>
            <a:cxnLst/>
            <a:rect l="l" t="t" r="r" b="b"/>
            <a:pathLst>
              <a:path w="158114" h="24764">
                <a:moveTo>
                  <a:pt x="157733" y="12191"/>
                </a:moveTo>
                <a:lnTo>
                  <a:pt x="153215" y="10287"/>
                </a:lnTo>
                <a:lnTo>
                  <a:pt x="141303" y="6096"/>
                </a:lnTo>
                <a:lnTo>
                  <a:pt x="124461" y="1905"/>
                </a:lnTo>
                <a:lnTo>
                  <a:pt x="105155" y="0"/>
                </a:lnTo>
                <a:lnTo>
                  <a:pt x="89546" y="3810"/>
                </a:lnTo>
                <a:lnTo>
                  <a:pt x="78866" y="12192"/>
                </a:lnTo>
                <a:lnTo>
                  <a:pt x="68187" y="20574"/>
                </a:lnTo>
                <a:lnTo>
                  <a:pt x="52577" y="24384"/>
                </a:lnTo>
                <a:lnTo>
                  <a:pt x="33272" y="22478"/>
                </a:lnTo>
                <a:lnTo>
                  <a:pt x="16430" y="18287"/>
                </a:lnTo>
                <a:lnTo>
                  <a:pt x="4518" y="14096"/>
                </a:lnTo>
                <a:lnTo>
                  <a:pt x="0" y="12191"/>
                </a:lnTo>
              </a:path>
            </a:pathLst>
          </a:custGeom>
          <a:ln w="15240">
            <a:solidFill>
              <a:srgbClr val="0078D6"/>
            </a:solidFill>
          </a:ln>
        </p:spPr>
        <p:txBody>
          <a:bodyPr wrap="square" lIns="0" tIns="0" rIns="0" bIns="0" rtlCol="0"/>
          <a:lstStyle/>
          <a:p>
            <a:endParaRPr/>
          </a:p>
        </p:txBody>
      </p:sp>
      <p:sp>
        <p:nvSpPr>
          <p:cNvPr id="30" name="object 30"/>
          <p:cNvSpPr/>
          <p:nvPr/>
        </p:nvSpPr>
        <p:spPr>
          <a:xfrm>
            <a:off x="5888888" y="1937004"/>
            <a:ext cx="304800" cy="365760"/>
          </a:xfrm>
          <a:custGeom>
            <a:avLst/>
            <a:gdLst/>
            <a:ahLst/>
            <a:cxnLst/>
            <a:rect l="l" t="t" r="r" b="b"/>
            <a:pathLst>
              <a:path w="304800" h="365760">
                <a:moveTo>
                  <a:pt x="78968" y="0"/>
                </a:moveTo>
                <a:lnTo>
                  <a:pt x="100113" y="0"/>
                </a:lnTo>
                <a:lnTo>
                  <a:pt x="110972" y="0"/>
                </a:lnTo>
                <a:lnTo>
                  <a:pt x="114972" y="0"/>
                </a:lnTo>
                <a:lnTo>
                  <a:pt x="115544" y="0"/>
                </a:lnTo>
                <a:lnTo>
                  <a:pt x="115544" y="73568"/>
                </a:lnTo>
                <a:lnTo>
                  <a:pt x="115544" y="111347"/>
                </a:lnTo>
                <a:lnTo>
                  <a:pt x="115544" y="125265"/>
                </a:lnTo>
                <a:lnTo>
                  <a:pt x="115544" y="127254"/>
                </a:lnTo>
                <a:lnTo>
                  <a:pt x="115544" y="131699"/>
                </a:lnTo>
                <a:lnTo>
                  <a:pt x="114401" y="136144"/>
                </a:lnTo>
                <a:lnTo>
                  <a:pt x="112115" y="139954"/>
                </a:lnTo>
                <a:lnTo>
                  <a:pt x="49339" y="249132"/>
                </a:lnTo>
                <a:lnTo>
                  <a:pt x="17103" y="305196"/>
                </a:lnTo>
                <a:lnTo>
                  <a:pt x="5226" y="325852"/>
                </a:lnTo>
                <a:lnTo>
                  <a:pt x="3530" y="328803"/>
                </a:lnTo>
                <a:lnTo>
                  <a:pt x="0" y="341435"/>
                </a:lnTo>
                <a:lnTo>
                  <a:pt x="3196" y="353377"/>
                </a:lnTo>
                <a:lnTo>
                  <a:pt x="11799" y="362271"/>
                </a:lnTo>
                <a:lnTo>
                  <a:pt x="24485" y="365760"/>
                </a:lnTo>
                <a:lnTo>
                  <a:pt x="172283" y="365760"/>
                </a:lnTo>
                <a:lnTo>
                  <a:pt x="248179" y="365760"/>
                </a:lnTo>
                <a:lnTo>
                  <a:pt x="276141" y="365760"/>
                </a:lnTo>
                <a:lnTo>
                  <a:pt x="280136" y="365760"/>
                </a:lnTo>
                <a:lnTo>
                  <a:pt x="292748" y="362291"/>
                </a:lnTo>
                <a:lnTo>
                  <a:pt x="301313" y="353441"/>
                </a:lnTo>
                <a:lnTo>
                  <a:pt x="304496" y="341542"/>
                </a:lnTo>
                <a:lnTo>
                  <a:pt x="300964" y="328930"/>
                </a:lnTo>
                <a:lnTo>
                  <a:pt x="238188" y="219678"/>
                </a:lnTo>
                <a:lnTo>
                  <a:pt x="205952" y="163575"/>
                </a:lnTo>
                <a:lnTo>
                  <a:pt x="194075" y="142906"/>
                </a:lnTo>
                <a:lnTo>
                  <a:pt x="192379" y="139954"/>
                </a:lnTo>
                <a:lnTo>
                  <a:pt x="190093" y="136144"/>
                </a:lnTo>
                <a:lnTo>
                  <a:pt x="188823" y="131699"/>
                </a:lnTo>
                <a:lnTo>
                  <a:pt x="188823" y="0"/>
                </a:lnTo>
                <a:lnTo>
                  <a:pt x="210042" y="0"/>
                </a:lnTo>
                <a:lnTo>
                  <a:pt x="220938" y="0"/>
                </a:lnTo>
                <a:lnTo>
                  <a:pt x="224952" y="0"/>
                </a:lnTo>
                <a:lnTo>
                  <a:pt x="225526" y="0"/>
                </a:lnTo>
              </a:path>
            </a:pathLst>
          </a:custGeom>
          <a:ln w="15240">
            <a:solidFill>
              <a:srgbClr val="0078D6"/>
            </a:solidFill>
          </a:ln>
        </p:spPr>
        <p:txBody>
          <a:bodyPr wrap="square" lIns="0" tIns="0" rIns="0" bIns="0" rtlCol="0"/>
          <a:lstStyle/>
          <a:p>
            <a:endParaRPr/>
          </a:p>
        </p:txBody>
      </p:sp>
      <p:sp>
        <p:nvSpPr>
          <p:cNvPr id="31" name="object 31"/>
          <p:cNvSpPr/>
          <p:nvPr/>
        </p:nvSpPr>
        <p:spPr>
          <a:xfrm>
            <a:off x="5967857" y="2253995"/>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2" name="object 32"/>
          <p:cNvSpPr/>
          <p:nvPr/>
        </p:nvSpPr>
        <p:spPr>
          <a:xfrm>
            <a:off x="6016752" y="2220086"/>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3" name="object 33"/>
          <p:cNvSpPr/>
          <p:nvPr/>
        </p:nvSpPr>
        <p:spPr>
          <a:xfrm>
            <a:off x="5967857" y="2190369"/>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4" name="object 34"/>
          <p:cNvSpPr/>
          <p:nvPr/>
        </p:nvSpPr>
        <p:spPr>
          <a:xfrm>
            <a:off x="6065520" y="2195702"/>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5" name="object 35"/>
          <p:cNvSpPr/>
          <p:nvPr/>
        </p:nvSpPr>
        <p:spPr>
          <a:xfrm>
            <a:off x="6114415" y="2253995"/>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6" name="object 36"/>
          <p:cNvSpPr/>
          <p:nvPr/>
        </p:nvSpPr>
        <p:spPr>
          <a:xfrm>
            <a:off x="6041135" y="2265807"/>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7" name="object 37"/>
          <p:cNvSpPr/>
          <p:nvPr/>
        </p:nvSpPr>
        <p:spPr>
          <a:xfrm>
            <a:off x="8483854" y="1370298"/>
            <a:ext cx="70612" cy="70135"/>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8336280" y="1222247"/>
            <a:ext cx="365760" cy="365760"/>
          </a:xfrm>
          <a:custGeom>
            <a:avLst/>
            <a:gdLst/>
            <a:ahLst/>
            <a:cxnLst/>
            <a:rect l="l" t="t" r="r" b="b"/>
            <a:pathLst>
              <a:path w="365759" h="365759">
                <a:moveTo>
                  <a:pt x="182245" y="0"/>
                </a:moveTo>
                <a:lnTo>
                  <a:pt x="133952" y="6546"/>
                </a:lnTo>
                <a:lnTo>
                  <a:pt x="90461" y="25028"/>
                </a:lnTo>
                <a:lnTo>
                  <a:pt x="53546" y="53705"/>
                </a:lnTo>
                <a:lnTo>
                  <a:pt x="24981" y="90837"/>
                </a:lnTo>
                <a:lnTo>
                  <a:pt x="6541" y="134687"/>
                </a:lnTo>
                <a:lnTo>
                  <a:pt x="0" y="183514"/>
                </a:lnTo>
                <a:lnTo>
                  <a:pt x="6541" y="231807"/>
                </a:lnTo>
                <a:lnTo>
                  <a:pt x="24981" y="275298"/>
                </a:lnTo>
                <a:lnTo>
                  <a:pt x="53546" y="312213"/>
                </a:lnTo>
                <a:lnTo>
                  <a:pt x="90461" y="340778"/>
                </a:lnTo>
                <a:lnTo>
                  <a:pt x="133952" y="359218"/>
                </a:lnTo>
                <a:lnTo>
                  <a:pt x="182245" y="365760"/>
                </a:lnTo>
                <a:lnTo>
                  <a:pt x="231072" y="359218"/>
                </a:lnTo>
                <a:lnTo>
                  <a:pt x="274922" y="340778"/>
                </a:lnTo>
                <a:lnTo>
                  <a:pt x="312054" y="312213"/>
                </a:lnTo>
                <a:lnTo>
                  <a:pt x="340731" y="275298"/>
                </a:lnTo>
                <a:lnTo>
                  <a:pt x="359213" y="231807"/>
                </a:lnTo>
                <a:lnTo>
                  <a:pt x="365760" y="183514"/>
                </a:lnTo>
                <a:lnTo>
                  <a:pt x="359213" y="134687"/>
                </a:lnTo>
                <a:lnTo>
                  <a:pt x="340731" y="90837"/>
                </a:lnTo>
                <a:lnTo>
                  <a:pt x="312054" y="53705"/>
                </a:lnTo>
                <a:lnTo>
                  <a:pt x="274922" y="25028"/>
                </a:lnTo>
                <a:lnTo>
                  <a:pt x="231072" y="6546"/>
                </a:lnTo>
                <a:lnTo>
                  <a:pt x="182245" y="0"/>
                </a:lnTo>
                <a:close/>
              </a:path>
            </a:pathLst>
          </a:custGeom>
          <a:ln w="15240">
            <a:solidFill>
              <a:srgbClr val="0078D6"/>
            </a:solidFill>
          </a:ln>
        </p:spPr>
        <p:txBody>
          <a:bodyPr wrap="square" lIns="0" tIns="0" rIns="0" bIns="0" rtlCol="0"/>
          <a:lstStyle/>
          <a:p>
            <a:endParaRPr/>
          </a:p>
        </p:txBody>
      </p:sp>
      <p:sp>
        <p:nvSpPr>
          <p:cNvPr id="39" name="object 39"/>
          <p:cNvSpPr/>
          <p:nvPr/>
        </p:nvSpPr>
        <p:spPr>
          <a:xfrm>
            <a:off x="8380730" y="1266697"/>
            <a:ext cx="276860" cy="236474"/>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5713476" y="3968496"/>
            <a:ext cx="1999614" cy="274320"/>
          </a:xfrm>
          <a:custGeom>
            <a:avLst/>
            <a:gdLst/>
            <a:ahLst/>
            <a:cxnLst/>
            <a:rect l="l" t="t" r="r" b="b"/>
            <a:pathLst>
              <a:path w="1999615" h="274320">
                <a:moveTo>
                  <a:pt x="0" y="137159"/>
                </a:moveTo>
                <a:lnTo>
                  <a:pt x="26401" y="105729"/>
                </a:lnTo>
                <a:lnTo>
                  <a:pt x="71485" y="86151"/>
                </a:lnTo>
                <a:lnTo>
                  <a:pt x="136482" y="67959"/>
                </a:lnTo>
                <a:lnTo>
                  <a:pt x="175893" y="59459"/>
                </a:lnTo>
                <a:lnTo>
                  <a:pt x="219615" y="51398"/>
                </a:lnTo>
                <a:lnTo>
                  <a:pt x="267428" y="43806"/>
                </a:lnTo>
                <a:lnTo>
                  <a:pt x="319107" y="36713"/>
                </a:lnTo>
                <a:lnTo>
                  <a:pt x="374433" y="30151"/>
                </a:lnTo>
                <a:lnTo>
                  <a:pt x="433181" y="24149"/>
                </a:lnTo>
                <a:lnTo>
                  <a:pt x="495130" y="18739"/>
                </a:lnTo>
                <a:lnTo>
                  <a:pt x="560058" y="13951"/>
                </a:lnTo>
                <a:lnTo>
                  <a:pt x="627743" y="9816"/>
                </a:lnTo>
                <a:lnTo>
                  <a:pt x="697963" y="6363"/>
                </a:lnTo>
                <a:lnTo>
                  <a:pt x="770495" y="3625"/>
                </a:lnTo>
                <a:lnTo>
                  <a:pt x="845117" y="1631"/>
                </a:lnTo>
                <a:lnTo>
                  <a:pt x="921607" y="413"/>
                </a:lnTo>
                <a:lnTo>
                  <a:pt x="999744" y="0"/>
                </a:lnTo>
                <a:lnTo>
                  <a:pt x="1077880" y="413"/>
                </a:lnTo>
                <a:lnTo>
                  <a:pt x="1154370" y="1631"/>
                </a:lnTo>
                <a:lnTo>
                  <a:pt x="1228992" y="3625"/>
                </a:lnTo>
                <a:lnTo>
                  <a:pt x="1301524" y="6363"/>
                </a:lnTo>
                <a:lnTo>
                  <a:pt x="1371744" y="9816"/>
                </a:lnTo>
                <a:lnTo>
                  <a:pt x="1439429" y="13951"/>
                </a:lnTo>
                <a:lnTo>
                  <a:pt x="1504357" y="18739"/>
                </a:lnTo>
                <a:lnTo>
                  <a:pt x="1566306" y="24149"/>
                </a:lnTo>
                <a:lnTo>
                  <a:pt x="1625054" y="30151"/>
                </a:lnTo>
                <a:lnTo>
                  <a:pt x="1680380" y="36713"/>
                </a:lnTo>
                <a:lnTo>
                  <a:pt x="1732059" y="43806"/>
                </a:lnTo>
                <a:lnTo>
                  <a:pt x="1779872" y="51398"/>
                </a:lnTo>
                <a:lnTo>
                  <a:pt x="1823594" y="59459"/>
                </a:lnTo>
                <a:lnTo>
                  <a:pt x="1863005" y="67959"/>
                </a:lnTo>
                <a:lnTo>
                  <a:pt x="1928002" y="86151"/>
                </a:lnTo>
                <a:lnTo>
                  <a:pt x="1973086" y="105729"/>
                </a:lnTo>
                <a:lnTo>
                  <a:pt x="1999488" y="137159"/>
                </a:lnTo>
                <a:lnTo>
                  <a:pt x="1996480" y="147871"/>
                </a:lnTo>
                <a:lnTo>
                  <a:pt x="1953144" y="178537"/>
                </a:lnTo>
                <a:lnTo>
                  <a:pt x="1897882" y="197453"/>
                </a:lnTo>
                <a:lnTo>
                  <a:pt x="1823594" y="214860"/>
                </a:lnTo>
                <a:lnTo>
                  <a:pt x="1779872" y="222921"/>
                </a:lnTo>
                <a:lnTo>
                  <a:pt x="1732059" y="230513"/>
                </a:lnTo>
                <a:lnTo>
                  <a:pt x="1680380" y="237606"/>
                </a:lnTo>
                <a:lnTo>
                  <a:pt x="1625054" y="244168"/>
                </a:lnTo>
                <a:lnTo>
                  <a:pt x="1566306" y="250170"/>
                </a:lnTo>
                <a:lnTo>
                  <a:pt x="1504357" y="255580"/>
                </a:lnTo>
                <a:lnTo>
                  <a:pt x="1439429" y="260368"/>
                </a:lnTo>
                <a:lnTo>
                  <a:pt x="1371744" y="264503"/>
                </a:lnTo>
                <a:lnTo>
                  <a:pt x="1301524" y="267956"/>
                </a:lnTo>
                <a:lnTo>
                  <a:pt x="1228992" y="270694"/>
                </a:lnTo>
                <a:lnTo>
                  <a:pt x="1154370" y="272688"/>
                </a:lnTo>
                <a:lnTo>
                  <a:pt x="1077880" y="273906"/>
                </a:lnTo>
                <a:lnTo>
                  <a:pt x="999744" y="274319"/>
                </a:lnTo>
                <a:lnTo>
                  <a:pt x="921607" y="273906"/>
                </a:lnTo>
                <a:lnTo>
                  <a:pt x="845117" y="272688"/>
                </a:lnTo>
                <a:lnTo>
                  <a:pt x="770495" y="270694"/>
                </a:lnTo>
                <a:lnTo>
                  <a:pt x="697963" y="267956"/>
                </a:lnTo>
                <a:lnTo>
                  <a:pt x="627743" y="264503"/>
                </a:lnTo>
                <a:lnTo>
                  <a:pt x="560058" y="260368"/>
                </a:lnTo>
                <a:lnTo>
                  <a:pt x="495130" y="255580"/>
                </a:lnTo>
                <a:lnTo>
                  <a:pt x="433181" y="250170"/>
                </a:lnTo>
                <a:lnTo>
                  <a:pt x="374433" y="244168"/>
                </a:lnTo>
                <a:lnTo>
                  <a:pt x="319107" y="237606"/>
                </a:lnTo>
                <a:lnTo>
                  <a:pt x="267428" y="230513"/>
                </a:lnTo>
                <a:lnTo>
                  <a:pt x="219615" y="222921"/>
                </a:lnTo>
                <a:lnTo>
                  <a:pt x="175893" y="214860"/>
                </a:lnTo>
                <a:lnTo>
                  <a:pt x="136482" y="206360"/>
                </a:lnTo>
                <a:lnTo>
                  <a:pt x="71485" y="188168"/>
                </a:lnTo>
                <a:lnTo>
                  <a:pt x="26401" y="168590"/>
                </a:lnTo>
                <a:lnTo>
                  <a:pt x="0" y="137159"/>
                </a:lnTo>
                <a:close/>
              </a:path>
            </a:pathLst>
          </a:custGeom>
          <a:ln w="9144">
            <a:solidFill>
              <a:srgbClr val="FF0000"/>
            </a:solidFill>
          </a:ln>
        </p:spPr>
        <p:txBody>
          <a:bodyPr wrap="square" lIns="0" tIns="0" rIns="0" bIns="0" rtlCol="0"/>
          <a:lstStyle/>
          <a:p>
            <a:endParaRPr/>
          </a:p>
        </p:txBody>
      </p:sp>
      <p:sp>
        <p:nvSpPr>
          <p:cNvPr id="41" name="object 41"/>
          <p:cNvSpPr/>
          <p:nvPr/>
        </p:nvSpPr>
        <p:spPr>
          <a:xfrm>
            <a:off x="8188452" y="3061716"/>
            <a:ext cx="1999614" cy="622300"/>
          </a:xfrm>
          <a:custGeom>
            <a:avLst/>
            <a:gdLst/>
            <a:ahLst/>
            <a:cxnLst/>
            <a:rect l="l" t="t" r="r" b="b"/>
            <a:pathLst>
              <a:path w="1999615" h="622300">
                <a:moveTo>
                  <a:pt x="0" y="310896"/>
                </a:moveTo>
                <a:lnTo>
                  <a:pt x="9926" y="266911"/>
                </a:lnTo>
                <a:lnTo>
                  <a:pt x="38805" y="224822"/>
                </a:lnTo>
                <a:lnTo>
                  <a:pt x="85283" y="185050"/>
                </a:lnTo>
                <a:lnTo>
                  <a:pt x="148007" y="148016"/>
                </a:lnTo>
                <a:lnTo>
                  <a:pt x="185039" y="130656"/>
                </a:lnTo>
                <a:lnTo>
                  <a:pt x="225625" y="114140"/>
                </a:lnTo>
                <a:lnTo>
                  <a:pt x="269596" y="98518"/>
                </a:lnTo>
                <a:lnTo>
                  <a:pt x="316783" y="83843"/>
                </a:lnTo>
                <a:lnTo>
                  <a:pt x="367017" y="70168"/>
                </a:lnTo>
                <a:lnTo>
                  <a:pt x="420129" y="57547"/>
                </a:lnTo>
                <a:lnTo>
                  <a:pt x="475950" y="46030"/>
                </a:lnTo>
                <a:lnTo>
                  <a:pt x="534311" y="35671"/>
                </a:lnTo>
                <a:lnTo>
                  <a:pt x="595042" y="26523"/>
                </a:lnTo>
                <a:lnTo>
                  <a:pt x="657975" y="18638"/>
                </a:lnTo>
                <a:lnTo>
                  <a:pt x="722940" y="12068"/>
                </a:lnTo>
                <a:lnTo>
                  <a:pt x="789769" y="6867"/>
                </a:lnTo>
                <a:lnTo>
                  <a:pt x="858292" y="3087"/>
                </a:lnTo>
                <a:lnTo>
                  <a:pt x="928340" y="780"/>
                </a:lnTo>
                <a:lnTo>
                  <a:pt x="999744" y="0"/>
                </a:lnTo>
                <a:lnTo>
                  <a:pt x="1071147" y="780"/>
                </a:lnTo>
                <a:lnTo>
                  <a:pt x="1141195" y="3087"/>
                </a:lnTo>
                <a:lnTo>
                  <a:pt x="1209718" y="6867"/>
                </a:lnTo>
                <a:lnTo>
                  <a:pt x="1276547" y="12068"/>
                </a:lnTo>
                <a:lnTo>
                  <a:pt x="1341512" y="18638"/>
                </a:lnTo>
                <a:lnTo>
                  <a:pt x="1404445" y="26523"/>
                </a:lnTo>
                <a:lnTo>
                  <a:pt x="1465176" y="35671"/>
                </a:lnTo>
                <a:lnTo>
                  <a:pt x="1523537" y="46030"/>
                </a:lnTo>
                <a:lnTo>
                  <a:pt x="1579358" y="57547"/>
                </a:lnTo>
                <a:lnTo>
                  <a:pt x="1632470" y="70168"/>
                </a:lnTo>
                <a:lnTo>
                  <a:pt x="1682704" y="83843"/>
                </a:lnTo>
                <a:lnTo>
                  <a:pt x="1729891" y="98518"/>
                </a:lnTo>
                <a:lnTo>
                  <a:pt x="1773862" y="114140"/>
                </a:lnTo>
                <a:lnTo>
                  <a:pt x="1814448" y="130656"/>
                </a:lnTo>
                <a:lnTo>
                  <a:pt x="1851480" y="148016"/>
                </a:lnTo>
                <a:lnTo>
                  <a:pt x="1914204" y="185050"/>
                </a:lnTo>
                <a:lnTo>
                  <a:pt x="1960682" y="224822"/>
                </a:lnTo>
                <a:lnTo>
                  <a:pt x="1989561" y="266911"/>
                </a:lnTo>
                <a:lnTo>
                  <a:pt x="1999488" y="310896"/>
                </a:lnTo>
                <a:lnTo>
                  <a:pt x="1996978" y="333099"/>
                </a:lnTo>
                <a:lnTo>
                  <a:pt x="1977406" y="376188"/>
                </a:lnTo>
                <a:lnTo>
                  <a:pt x="1939558" y="417171"/>
                </a:lnTo>
                <a:lnTo>
                  <a:pt x="1884788" y="455627"/>
                </a:lnTo>
                <a:lnTo>
                  <a:pt x="1814448" y="491135"/>
                </a:lnTo>
                <a:lnTo>
                  <a:pt x="1773862" y="507651"/>
                </a:lnTo>
                <a:lnTo>
                  <a:pt x="1729891" y="523273"/>
                </a:lnTo>
                <a:lnTo>
                  <a:pt x="1682704" y="537948"/>
                </a:lnTo>
                <a:lnTo>
                  <a:pt x="1632470" y="551623"/>
                </a:lnTo>
                <a:lnTo>
                  <a:pt x="1579358" y="564244"/>
                </a:lnTo>
                <a:lnTo>
                  <a:pt x="1523537" y="575761"/>
                </a:lnTo>
                <a:lnTo>
                  <a:pt x="1465176" y="586120"/>
                </a:lnTo>
                <a:lnTo>
                  <a:pt x="1404445" y="595268"/>
                </a:lnTo>
                <a:lnTo>
                  <a:pt x="1341512" y="603153"/>
                </a:lnTo>
                <a:lnTo>
                  <a:pt x="1276547" y="609723"/>
                </a:lnTo>
                <a:lnTo>
                  <a:pt x="1209718" y="614924"/>
                </a:lnTo>
                <a:lnTo>
                  <a:pt x="1141195" y="618704"/>
                </a:lnTo>
                <a:lnTo>
                  <a:pt x="1071147" y="621011"/>
                </a:lnTo>
                <a:lnTo>
                  <a:pt x="999744" y="621792"/>
                </a:lnTo>
                <a:lnTo>
                  <a:pt x="928340" y="621011"/>
                </a:lnTo>
                <a:lnTo>
                  <a:pt x="858292" y="618704"/>
                </a:lnTo>
                <a:lnTo>
                  <a:pt x="789769" y="614924"/>
                </a:lnTo>
                <a:lnTo>
                  <a:pt x="722940" y="609723"/>
                </a:lnTo>
                <a:lnTo>
                  <a:pt x="657975" y="603153"/>
                </a:lnTo>
                <a:lnTo>
                  <a:pt x="595042" y="595268"/>
                </a:lnTo>
                <a:lnTo>
                  <a:pt x="534311" y="586120"/>
                </a:lnTo>
                <a:lnTo>
                  <a:pt x="475950" y="575761"/>
                </a:lnTo>
                <a:lnTo>
                  <a:pt x="420129" y="564244"/>
                </a:lnTo>
                <a:lnTo>
                  <a:pt x="367017" y="551623"/>
                </a:lnTo>
                <a:lnTo>
                  <a:pt x="316783" y="537948"/>
                </a:lnTo>
                <a:lnTo>
                  <a:pt x="269596" y="523273"/>
                </a:lnTo>
                <a:lnTo>
                  <a:pt x="225625" y="507651"/>
                </a:lnTo>
                <a:lnTo>
                  <a:pt x="185039" y="491135"/>
                </a:lnTo>
                <a:lnTo>
                  <a:pt x="148007" y="473775"/>
                </a:lnTo>
                <a:lnTo>
                  <a:pt x="85283" y="436741"/>
                </a:lnTo>
                <a:lnTo>
                  <a:pt x="38805" y="396969"/>
                </a:lnTo>
                <a:lnTo>
                  <a:pt x="9926" y="354880"/>
                </a:lnTo>
                <a:lnTo>
                  <a:pt x="0" y="310896"/>
                </a:lnTo>
                <a:close/>
              </a:path>
            </a:pathLst>
          </a:custGeom>
          <a:ln w="9143">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4232980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E562-3F9C-41C3-A16E-83DE2B19A81E}"/>
              </a:ext>
            </a:extLst>
          </p:cNvPr>
          <p:cNvSpPr>
            <a:spLocks noGrp="1"/>
          </p:cNvSpPr>
          <p:nvPr>
            <p:ph type="ctrTitle"/>
          </p:nvPr>
        </p:nvSpPr>
        <p:spPr/>
        <p:txBody>
          <a:bodyPr/>
          <a:lstStyle/>
          <a:p>
            <a:r>
              <a:rPr lang="en-IN" dirty="0"/>
              <a:t>Hands on – Decision Trees</a:t>
            </a:r>
          </a:p>
        </p:txBody>
      </p:sp>
      <p:sp>
        <p:nvSpPr>
          <p:cNvPr id="3" name="Subtitle 2">
            <a:extLst>
              <a:ext uri="{FF2B5EF4-FFF2-40B4-BE49-F238E27FC236}">
                <a16:creationId xmlns:a16="http://schemas.microsoft.com/office/drawing/2014/main" id="{27FC225C-4C13-41B3-A197-0B85A03D141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942606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A192-DD83-432C-81EA-440CA2332773}"/>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are Hyperparameters?</a:t>
            </a:r>
          </a:p>
        </p:txBody>
      </p:sp>
      <p:pic>
        <p:nvPicPr>
          <p:cNvPr id="3" name="Picture 2">
            <a:extLst>
              <a:ext uri="{FF2B5EF4-FFF2-40B4-BE49-F238E27FC236}">
                <a16:creationId xmlns:a16="http://schemas.microsoft.com/office/drawing/2014/main" id="{E8EDEA01-B445-4B53-81DB-D48D7E3F0646}"/>
              </a:ext>
            </a:extLst>
          </p:cNvPr>
          <p:cNvPicPr>
            <a:picLocks noChangeAspect="1"/>
          </p:cNvPicPr>
          <p:nvPr/>
        </p:nvPicPr>
        <p:blipFill>
          <a:blip r:embed="rId2"/>
          <a:stretch>
            <a:fillRect/>
          </a:stretch>
        </p:blipFill>
        <p:spPr>
          <a:xfrm>
            <a:off x="888826" y="993439"/>
            <a:ext cx="10134600" cy="5600700"/>
          </a:xfrm>
          <a:prstGeom prst="rect">
            <a:avLst/>
          </a:prstGeom>
        </p:spPr>
      </p:pic>
    </p:spTree>
    <p:extLst>
      <p:ext uri="{BB962C8B-B14F-4D97-AF65-F5344CB8AC3E}">
        <p14:creationId xmlns:p14="http://schemas.microsoft.com/office/powerpoint/2010/main" val="1162660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4FB3B0-DFA7-420A-B947-1F13EF5CA4FF}"/>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Parameters to Logistic Regression</a:t>
            </a:r>
          </a:p>
        </p:txBody>
      </p:sp>
      <p:pic>
        <p:nvPicPr>
          <p:cNvPr id="4" name="Picture 3">
            <a:extLst>
              <a:ext uri="{FF2B5EF4-FFF2-40B4-BE49-F238E27FC236}">
                <a16:creationId xmlns:a16="http://schemas.microsoft.com/office/drawing/2014/main" id="{B120BC6D-50F0-4EA4-85CD-54D333446EFC}"/>
              </a:ext>
            </a:extLst>
          </p:cNvPr>
          <p:cNvPicPr>
            <a:picLocks noChangeAspect="1"/>
          </p:cNvPicPr>
          <p:nvPr/>
        </p:nvPicPr>
        <p:blipFill>
          <a:blip r:embed="rId2"/>
          <a:stretch>
            <a:fillRect/>
          </a:stretch>
        </p:blipFill>
        <p:spPr>
          <a:xfrm>
            <a:off x="7588896" y="1095041"/>
            <a:ext cx="4019550" cy="5476875"/>
          </a:xfrm>
          <a:prstGeom prst="rect">
            <a:avLst/>
          </a:prstGeom>
        </p:spPr>
      </p:pic>
      <p:sp>
        <p:nvSpPr>
          <p:cNvPr id="5" name="Rectangle 4">
            <a:extLst>
              <a:ext uri="{FF2B5EF4-FFF2-40B4-BE49-F238E27FC236}">
                <a16:creationId xmlns:a16="http://schemas.microsoft.com/office/drawing/2014/main" id="{42EDFBEF-6A76-4A4B-9CA5-4F8674A01784}"/>
              </a:ext>
            </a:extLst>
          </p:cNvPr>
          <p:cNvSpPr/>
          <p:nvPr/>
        </p:nvSpPr>
        <p:spPr>
          <a:xfrm>
            <a:off x="583554" y="1095041"/>
            <a:ext cx="7005342" cy="5016758"/>
          </a:xfrm>
          <a:prstGeom prst="rect">
            <a:avLst/>
          </a:prstGeom>
        </p:spPr>
        <p:txBody>
          <a:bodyPr wrap="square">
            <a:spAutoFit/>
          </a:bodyPr>
          <a:lstStyle/>
          <a:p>
            <a:pPr marL="342900" indent="-342900">
              <a:buFont typeface="Arial" panose="020B0604020202020204" pitchFamily="34" charset="0"/>
              <a:buChar char="•"/>
            </a:pPr>
            <a:r>
              <a:rPr lang="en-IN" sz="2000" dirty="0"/>
              <a:t>Create Trainer Mode 	</a:t>
            </a:r>
          </a:p>
          <a:p>
            <a:r>
              <a:rPr lang="en-IN" sz="2000" dirty="0"/>
              <a:t>	• Single Parameter - Provide specific set of values </a:t>
            </a:r>
          </a:p>
          <a:p>
            <a:r>
              <a:rPr lang="en-IN" sz="2000" dirty="0"/>
              <a:t>	• Parameter Range - specify multiple values and get    	the optimum set for given configuration </a:t>
            </a:r>
          </a:p>
          <a:p>
            <a:endParaRPr lang="en-IN" sz="2000" dirty="0"/>
          </a:p>
          <a:p>
            <a:pPr marL="342900" indent="-342900">
              <a:buFont typeface="Arial" panose="020B0604020202020204" pitchFamily="34" charset="0"/>
              <a:buChar char="•"/>
            </a:pPr>
            <a:r>
              <a:rPr lang="en-IN" sz="2000" dirty="0"/>
              <a:t>Optimization Tolerance - Threshold Value to stop the model iterations on trained dataset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Memory Size for L-BFGS - Amount of memory to use for next steps and direction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Random Number Seed - Random integer number that is used for reproducing the same results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Allow Unknown Categorical Levels - Creates an additional "Unknown" level </a:t>
            </a:r>
          </a:p>
        </p:txBody>
      </p:sp>
    </p:spTree>
    <p:extLst>
      <p:ext uri="{BB962C8B-B14F-4D97-AF65-F5344CB8AC3E}">
        <p14:creationId xmlns:p14="http://schemas.microsoft.com/office/powerpoint/2010/main" val="7254406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C0E0B6AF-382A-4571-88D6-C9362AFC31B9}"/>
              </a:ext>
            </a:extLst>
          </p:cNvPr>
          <p:cNvSpPr/>
          <p:nvPr/>
        </p:nvSpPr>
        <p:spPr>
          <a:xfrm rot="2684384">
            <a:off x="9530006" y="5019017"/>
            <a:ext cx="444196"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407603E-0A5D-463D-A467-666F8A3D5235}"/>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pic>
        <p:nvPicPr>
          <p:cNvPr id="3" name="Picture 2">
            <a:extLst>
              <a:ext uri="{FF2B5EF4-FFF2-40B4-BE49-F238E27FC236}">
                <a16:creationId xmlns:a16="http://schemas.microsoft.com/office/drawing/2014/main" id="{D4B9106B-4AF6-4D09-97A5-01F1DACDE496}"/>
              </a:ext>
            </a:extLst>
          </p:cNvPr>
          <p:cNvPicPr>
            <a:picLocks noChangeAspect="1"/>
          </p:cNvPicPr>
          <p:nvPr/>
        </p:nvPicPr>
        <p:blipFill>
          <a:blip r:embed="rId3"/>
          <a:stretch>
            <a:fillRect/>
          </a:stretch>
        </p:blipFill>
        <p:spPr>
          <a:xfrm>
            <a:off x="0" y="1335316"/>
            <a:ext cx="11836709" cy="3209655"/>
          </a:xfrm>
          <a:prstGeom prst="rect">
            <a:avLst/>
          </a:prstGeom>
        </p:spPr>
      </p:pic>
      <p:sp>
        <p:nvSpPr>
          <p:cNvPr id="4" name="TextBox 3">
            <a:extLst>
              <a:ext uri="{FF2B5EF4-FFF2-40B4-BE49-F238E27FC236}">
                <a16:creationId xmlns:a16="http://schemas.microsoft.com/office/drawing/2014/main" id="{253707D4-2CDD-4CA2-8AC8-085701F03494}"/>
              </a:ext>
            </a:extLst>
          </p:cNvPr>
          <p:cNvSpPr txBox="1"/>
          <p:nvPr/>
        </p:nvSpPr>
        <p:spPr>
          <a:xfrm>
            <a:off x="264543" y="4544971"/>
            <a:ext cx="11307621" cy="2369880"/>
          </a:xfrm>
          <a:prstGeom prst="rect">
            <a:avLst/>
          </a:prstGeom>
          <a:noFill/>
        </p:spPr>
        <p:txBody>
          <a:bodyPr wrap="square" rtlCol="0">
            <a:spAutoFit/>
          </a:bodyPr>
          <a:lstStyle/>
          <a:p>
            <a:r>
              <a:rPr lang="en-IN" sz="2000" b="1" dirty="0"/>
              <a:t>                                                            </a:t>
            </a:r>
          </a:p>
          <a:p>
            <a:r>
              <a:rPr lang="en-IN" sz="2000" b="1" dirty="0"/>
              <a:t>  b0 + b1X	                               b0 + b1X1 </a:t>
            </a:r>
            <a:r>
              <a:rPr lang="en-IN" sz="2000" b="1" baseline="30000" dirty="0"/>
              <a:t>2                                                                   </a:t>
            </a:r>
            <a:r>
              <a:rPr lang="en-IN" sz="2000" b="1" dirty="0"/>
              <a:t>b0 + b1X1 </a:t>
            </a:r>
            <a:r>
              <a:rPr lang="en-IN" sz="2000" b="1" baseline="30000" dirty="0"/>
              <a:t>2  </a:t>
            </a:r>
            <a:r>
              <a:rPr lang="en-IN" sz="2000" b="1" dirty="0"/>
              <a:t>+ b2X2</a:t>
            </a:r>
            <a:r>
              <a:rPr lang="en-IN" sz="2000" b="1" baseline="30000" dirty="0"/>
              <a:t>3</a:t>
            </a:r>
          </a:p>
          <a:p>
            <a:endParaRPr lang="en-IN" sz="2000" b="1" baseline="30000" dirty="0"/>
          </a:p>
          <a:p>
            <a:r>
              <a:rPr lang="en-IN" sz="2000" b="1" baseline="30000" dirty="0"/>
              <a:t>   </a:t>
            </a:r>
            <a:r>
              <a:rPr lang="en-IN" sz="2000" b="1" dirty="0">
                <a:solidFill>
                  <a:srgbClr val="FF0000"/>
                </a:solidFill>
              </a:rPr>
              <a:t>Under-fit			      Right				       Over Fit</a:t>
            </a:r>
          </a:p>
          <a:p>
            <a:endParaRPr lang="en-IN" sz="2000" b="1" baseline="30000" dirty="0">
              <a:solidFill>
                <a:srgbClr val="FF0000"/>
              </a:solidFill>
            </a:endParaRPr>
          </a:p>
          <a:p>
            <a:endParaRPr lang="en-IN" sz="2000" b="1" baseline="30000" dirty="0">
              <a:solidFill>
                <a:srgbClr val="FF0000"/>
              </a:solidFill>
            </a:endParaRPr>
          </a:p>
          <a:p>
            <a:r>
              <a:rPr lang="en-IN" sz="2000" b="1" baseline="30000" dirty="0">
                <a:solidFill>
                  <a:srgbClr val="FF0000"/>
                </a:solidFill>
              </a:rPr>
              <a:t>			</a:t>
            </a:r>
            <a:r>
              <a:rPr lang="en-IN" sz="2400" b="1" dirty="0">
                <a:solidFill>
                  <a:schemeClr val="tx1">
                    <a:lumMod val="50000"/>
                  </a:schemeClr>
                </a:solidFill>
              </a:rPr>
              <a:t>What if the effect of such weights is reduced significantly</a:t>
            </a:r>
          </a:p>
          <a:p>
            <a:r>
              <a:rPr lang="en-IN" sz="2400" b="1" baseline="30000" dirty="0">
                <a:solidFill>
                  <a:schemeClr val="tx1">
                    <a:lumMod val="50000"/>
                  </a:schemeClr>
                </a:solidFill>
              </a:rPr>
              <a:t>			</a:t>
            </a:r>
            <a:r>
              <a:rPr lang="en-IN" sz="2400" b="1" dirty="0">
                <a:solidFill>
                  <a:schemeClr val="tx1">
                    <a:lumMod val="50000"/>
                  </a:schemeClr>
                </a:solidFill>
              </a:rPr>
              <a:t>Or reduced to zero</a:t>
            </a:r>
            <a:endParaRPr lang="en-IN" sz="2400" b="1" baseline="30000" dirty="0">
              <a:solidFill>
                <a:schemeClr val="tx1">
                  <a:lumMod val="50000"/>
                </a:schemeClr>
              </a:solidFill>
            </a:endParaRPr>
          </a:p>
        </p:txBody>
      </p:sp>
    </p:spTree>
    <p:extLst>
      <p:ext uri="{BB962C8B-B14F-4D97-AF65-F5344CB8AC3E}">
        <p14:creationId xmlns:p14="http://schemas.microsoft.com/office/powerpoint/2010/main" val="17820451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47A2-78E1-40BF-93D5-DDEE7EA30BFB}"/>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sp>
        <p:nvSpPr>
          <p:cNvPr id="3" name="Rectangle 2">
            <a:extLst>
              <a:ext uri="{FF2B5EF4-FFF2-40B4-BE49-F238E27FC236}">
                <a16:creationId xmlns:a16="http://schemas.microsoft.com/office/drawing/2014/main" id="{3BD92D98-010C-4447-ACEF-2155CDC6C241}"/>
              </a:ext>
            </a:extLst>
          </p:cNvPr>
          <p:cNvSpPr/>
          <p:nvPr/>
        </p:nvSpPr>
        <p:spPr>
          <a:xfrm>
            <a:off x="868869" y="1520785"/>
            <a:ext cx="10232572" cy="3816429"/>
          </a:xfrm>
          <a:prstGeom prst="rect">
            <a:avLst/>
          </a:prstGeom>
        </p:spPr>
        <p:txBody>
          <a:bodyPr wrap="square">
            <a:spAutoFit/>
          </a:bodyPr>
          <a:lstStyle/>
          <a:p>
            <a:pPr marL="285750" indent="-285750">
              <a:buFont typeface="Arial" panose="020B0604020202020204" pitchFamily="34" charset="0"/>
              <a:buChar char="•"/>
            </a:pPr>
            <a:r>
              <a:rPr lang="en-IN" sz="2200" dirty="0"/>
              <a:t>L2 (Ridge) shrinks all the coefficient by the same proportions but eliminates none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L1(Lasso) can shrink some coefficients to zero, performing variable selection.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Both L1 and L2 regularization prevents overfitting by shrinking (imposing a penalty) on the coefficients.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L2 penalizes one big weight more than many small weights.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With L2, you tend to end up with many small weights, while with L1, you tend to end up with larger weights, but more zeros. </a:t>
            </a:r>
          </a:p>
        </p:txBody>
      </p:sp>
    </p:spTree>
    <p:extLst>
      <p:ext uri="{BB962C8B-B14F-4D97-AF65-F5344CB8AC3E}">
        <p14:creationId xmlns:p14="http://schemas.microsoft.com/office/powerpoint/2010/main" val="32157932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0" y="661416"/>
            <a:ext cx="12192000" cy="55351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351" y="6389928"/>
            <a:ext cx="2294890" cy="294640"/>
          </a:xfrm>
          <a:prstGeom prst="rect">
            <a:avLst/>
          </a:prstGeom>
        </p:spPr>
        <p:txBody>
          <a:bodyPr vert="horz" wrap="square" lIns="0" tIns="14605" rIns="0" bIns="0" rtlCol="0">
            <a:spAutoFit/>
          </a:bodyPr>
          <a:lstStyle/>
          <a:p>
            <a:pPr marL="12700">
              <a:lnSpc>
                <a:spcPct val="100000"/>
              </a:lnSpc>
              <a:spcBef>
                <a:spcPts val="115"/>
              </a:spcBef>
            </a:pPr>
            <a:r>
              <a:rPr sz="1750" u="heavy" dirty="0">
                <a:solidFill>
                  <a:srgbClr val="00178F"/>
                </a:solidFill>
                <a:uFill>
                  <a:solidFill>
                    <a:srgbClr val="00178F"/>
                  </a:solidFill>
                </a:uFill>
                <a:latin typeface="Segoe UI"/>
                <a:cs typeface="Segoe UI"/>
                <a:hlinkClick r:id="rId3"/>
              </a:rPr>
              <a:t>https://gallery.azure.ai/</a:t>
            </a:r>
            <a:endParaRPr sz="1750">
              <a:latin typeface="Segoe UI"/>
              <a:cs typeface="Segoe U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10577830" cy="848360"/>
          </a:xfrm>
          <a:prstGeom prst="rect">
            <a:avLst/>
          </a:prstGeom>
        </p:spPr>
        <p:txBody>
          <a:bodyPr vert="horz" wrap="square" lIns="0" tIns="12700" rIns="0" bIns="0" rtlCol="0">
            <a:spAutoFit/>
          </a:bodyPr>
          <a:lstStyle/>
          <a:p>
            <a:pPr marL="12700">
              <a:lnSpc>
                <a:spcPct val="100000"/>
              </a:lnSpc>
              <a:spcBef>
                <a:spcPts val="100"/>
              </a:spcBef>
            </a:pPr>
            <a:r>
              <a:rPr sz="5400" b="0" spc="-75" dirty="0">
                <a:solidFill>
                  <a:srgbClr val="FFFFFF"/>
                </a:solidFill>
                <a:latin typeface="Segoe UI Light"/>
                <a:cs typeface="Segoe UI Light"/>
              </a:rPr>
              <a:t>Data </a:t>
            </a:r>
            <a:r>
              <a:rPr sz="5400" b="0" spc="-85" dirty="0">
                <a:solidFill>
                  <a:srgbClr val="FFFFFF"/>
                </a:solidFill>
                <a:latin typeface="Segoe UI Light"/>
                <a:cs typeface="Segoe UI Light"/>
              </a:rPr>
              <a:t>Science </a:t>
            </a:r>
            <a:r>
              <a:rPr sz="5400" b="0" spc="-50" dirty="0">
                <a:solidFill>
                  <a:srgbClr val="FFFFFF"/>
                </a:solidFill>
                <a:latin typeface="Segoe UI Light"/>
                <a:cs typeface="Segoe UI Light"/>
              </a:rPr>
              <a:t>Virtual </a:t>
            </a:r>
            <a:r>
              <a:rPr sz="5400" b="0" spc="-85" dirty="0">
                <a:solidFill>
                  <a:srgbClr val="FFFFFF"/>
                </a:solidFill>
                <a:latin typeface="Segoe UI Light"/>
                <a:cs typeface="Segoe UI Light"/>
              </a:rPr>
              <a:t>Machines</a:t>
            </a:r>
            <a:r>
              <a:rPr sz="5400" b="0" spc="-705" dirty="0">
                <a:solidFill>
                  <a:srgbClr val="FFFFFF"/>
                </a:solidFill>
                <a:latin typeface="Segoe UI Light"/>
                <a:cs typeface="Segoe UI Light"/>
              </a:rPr>
              <a:t> </a:t>
            </a:r>
            <a:r>
              <a:rPr sz="5400" b="0" spc="-85" dirty="0">
                <a:solidFill>
                  <a:srgbClr val="FFFFFF"/>
                </a:solidFill>
                <a:latin typeface="Segoe UI Light"/>
                <a:cs typeface="Segoe UI Light"/>
              </a:rPr>
              <a:t>(DSVM)</a:t>
            </a:r>
            <a:endParaRPr sz="5400">
              <a:latin typeface="Segoe UI Light"/>
              <a:cs typeface="Segoe UI 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588263" y="1342644"/>
            <a:ext cx="5385816" cy="2363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220711" y="422146"/>
            <a:ext cx="4713732" cy="637032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75563" y="432561"/>
            <a:ext cx="6099810" cy="574040"/>
          </a:xfrm>
          <a:prstGeom prst="rect">
            <a:avLst/>
          </a:prstGeom>
        </p:spPr>
        <p:txBody>
          <a:bodyPr vert="horz" wrap="square" lIns="0" tIns="12700" rIns="0" bIns="0" rtlCol="0">
            <a:spAutoFit/>
          </a:bodyPr>
          <a:lstStyle/>
          <a:p>
            <a:pPr marL="12700">
              <a:lnSpc>
                <a:spcPct val="100000"/>
              </a:lnSpc>
              <a:spcBef>
                <a:spcPts val="100"/>
              </a:spcBef>
            </a:pPr>
            <a:r>
              <a:rPr sz="3600" b="1" spc="-40" dirty="0">
                <a:latin typeface="Segoe UI Semibold"/>
                <a:cs typeface="Segoe UI Semibold"/>
              </a:rPr>
              <a:t>Data </a:t>
            </a:r>
            <a:r>
              <a:rPr sz="3600" b="1" spc="-45" dirty="0">
                <a:latin typeface="Segoe UI Semibold"/>
                <a:cs typeface="Segoe UI Semibold"/>
              </a:rPr>
              <a:t>Science </a:t>
            </a:r>
            <a:r>
              <a:rPr sz="3600" b="1" spc="-30" dirty="0">
                <a:latin typeface="Segoe UI Semibold"/>
                <a:cs typeface="Segoe UI Semibold"/>
              </a:rPr>
              <a:t>Virtual</a:t>
            </a:r>
            <a:r>
              <a:rPr sz="3600" b="1" spc="-330" dirty="0">
                <a:latin typeface="Segoe UI Semibold"/>
                <a:cs typeface="Segoe UI Semibold"/>
              </a:rPr>
              <a:t> </a:t>
            </a:r>
            <a:r>
              <a:rPr sz="3600" b="1" spc="-45" dirty="0">
                <a:latin typeface="Segoe UI Semibold"/>
                <a:cs typeface="Segoe UI Semibold"/>
              </a:rPr>
              <a:t>Machines</a:t>
            </a:r>
            <a:endParaRPr sz="3600">
              <a:latin typeface="Segoe UI Semibold"/>
              <a:cs typeface="Segoe UI Semibo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00172-D181-4FE7-A423-2EA08100192F}"/>
              </a:ext>
            </a:extLst>
          </p:cNvPr>
          <p:cNvSpPr>
            <a:spLocks noGrp="1"/>
          </p:cNvSpPr>
          <p:nvPr>
            <p:ph type="title"/>
          </p:nvPr>
        </p:nvSpPr>
        <p:spPr>
          <a:xfrm>
            <a:off x="943277" y="712269"/>
            <a:ext cx="3370998" cy="5502264"/>
          </a:xfrm>
        </p:spPr>
        <p:txBody>
          <a:bodyPr>
            <a:normAutofit/>
          </a:bodyPr>
          <a:lstStyle/>
          <a:p>
            <a:r>
              <a:rPr lang="en-IN">
                <a:solidFill>
                  <a:srgbClr val="FFFFFF"/>
                </a:solidFill>
              </a:rPr>
              <a:t>Day 2 - AI</a:t>
            </a:r>
          </a:p>
        </p:txBody>
      </p:sp>
      <p:cxnSp>
        <p:nvCxnSpPr>
          <p:cNvPr id="14"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3AD918A-4DF0-4D17-9B54-8DA057D4FE5D}"/>
              </a:ext>
            </a:extLst>
          </p:cNvPr>
          <p:cNvGraphicFramePr>
            <a:graphicFrameLocks noGrp="1"/>
          </p:cNvGraphicFramePr>
          <p:nvPr>
            <p:ph idx="1"/>
            <p:extLst>
              <p:ext uri="{D42A27DB-BD31-4B8C-83A1-F6EECF244321}">
                <p14:modId xmlns:p14="http://schemas.microsoft.com/office/powerpoint/2010/main" val="948159161"/>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4064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8763</Words>
  <Application>Microsoft Macintosh PowerPoint</Application>
  <PresentationFormat>Widescreen</PresentationFormat>
  <Paragraphs>1566</Paragraphs>
  <Slides>150</Slides>
  <Notes>63</Notes>
  <HiddenSlides>25</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150</vt:i4>
      </vt:variant>
    </vt:vector>
  </HeadingPairs>
  <TitlesOfParts>
    <vt:vector size="168" baseType="lpstr">
      <vt:lpstr>等线</vt:lpstr>
      <vt:lpstr>Arial</vt:lpstr>
      <vt:lpstr>Calibri</vt:lpstr>
      <vt:lpstr>Calibri Light</vt:lpstr>
      <vt:lpstr>Consolas</vt:lpstr>
      <vt:lpstr>Impact</vt:lpstr>
      <vt:lpstr>Quattrocento Sans</vt:lpstr>
      <vt:lpstr>Segoe UI</vt:lpstr>
      <vt:lpstr>Segoe UI Light</vt:lpstr>
      <vt:lpstr>Segoe UI Semibold</vt:lpstr>
      <vt:lpstr>Segoe UI Semilight</vt:lpstr>
      <vt:lpstr>Segoe UI Symbol</vt:lpstr>
      <vt:lpstr>Source Sans Pro Light</vt:lpstr>
      <vt:lpstr>Times New Roman</vt:lpstr>
      <vt:lpstr>Webdings</vt:lpstr>
      <vt:lpstr>wf_segoe-ui_normal</vt:lpstr>
      <vt:lpstr>Wingdings</vt:lpstr>
      <vt:lpstr>Office Theme</vt:lpstr>
      <vt:lpstr>Azure AI – Day1</vt:lpstr>
      <vt:lpstr>Azure AI Ecosystem  Technical Deep Dive –Day 1 </vt:lpstr>
      <vt:lpstr>PowerPoint Presentation</vt:lpstr>
      <vt:lpstr>Day 1 - AI</vt:lpstr>
      <vt:lpstr>Day 2 - AI</vt:lpstr>
      <vt:lpstr>PowerPoint Presentation</vt:lpstr>
      <vt:lpstr>PowerPoint Presentation</vt:lpstr>
      <vt:lpstr>PowerPoint Presentation</vt:lpstr>
      <vt:lpstr>Enterprise AI Maturity Model</vt:lpstr>
      <vt:lpstr>Convergence accelerates digital transformation</vt:lpstr>
      <vt:lpstr>Time to adapt is shrinking</vt:lpstr>
      <vt:lpstr>Data Ecosystem</vt:lpstr>
      <vt:lpstr>Information Management</vt:lpstr>
      <vt:lpstr>Big Data Stores</vt:lpstr>
      <vt:lpstr>Machine Learning and Analytics</vt:lpstr>
      <vt:lpstr>Intelligence</vt:lpstr>
      <vt:lpstr>Build applications that understand people</vt:lpstr>
      <vt:lpstr>Transform data into intelligent action</vt:lpstr>
      <vt:lpstr>AI is new SQL</vt:lpstr>
      <vt:lpstr>Data scientists now have increasing amounts of data to prepare, analyze and group — and from which to draw conclusions. Given the amount of data, exploring all possibilities becomes impossible. This means businesses can miss key insights from hypotheses the data scientists don’t have the capacity to explore.</vt:lpstr>
      <vt:lpstr>PowerPoint Presentation</vt:lpstr>
      <vt:lpstr>AI-driven development </vt:lpstr>
      <vt:lpstr>AI Services</vt:lpstr>
      <vt:lpstr>“By 2020, more than 40% of data science tasks will be automated”</vt:lpstr>
      <vt:lpstr>Build applications that understand people</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Voice recognition</vt:lpstr>
      <vt:lpstr>Voice output</vt:lpstr>
      <vt:lpstr>PowerPoint Presentation</vt:lpstr>
      <vt:lpstr>Custom Recognition Intelligent Service</vt:lpstr>
      <vt:lpstr>PowerPoint Presentation</vt:lpstr>
      <vt:lpstr>Speaker recognition APIs</vt:lpstr>
      <vt:lpstr>PowerPoint Presentation</vt:lpstr>
      <vt:lpstr>Dashboards &amp; Visualizations</vt:lpstr>
      <vt:lpstr>AI Maturity</vt:lpstr>
      <vt:lpstr>ML/AI is core component of many applications</vt:lpstr>
      <vt:lpstr>Azure ML Services </vt:lpstr>
      <vt:lpstr>PowerPoint Presentation</vt:lpstr>
      <vt:lpstr>Integration with Azure services </vt:lpstr>
      <vt:lpstr>Describing additional capabilities</vt:lpstr>
      <vt:lpstr>Describing additional capabilities</vt:lpstr>
      <vt:lpstr>PowerPoint Presentation</vt:lpstr>
      <vt:lpstr>Advanced analytics pattern in Azure Data collection and understanding, modeling, and deployment</vt:lpstr>
      <vt:lpstr>PowerPoint Presentation</vt:lpstr>
      <vt:lpstr>Challenges</vt:lpstr>
      <vt:lpstr>PowerPoint Presentation</vt:lpstr>
      <vt:lpstr>Azure Machine Learning Studio</vt:lpstr>
      <vt:lpstr>Azure machine learning studio</vt:lpstr>
      <vt:lpstr>AZURE MACHINE LEARNING STUDIO</vt:lpstr>
      <vt:lpstr>   What is Machine Learning?</vt:lpstr>
      <vt:lpstr>PowerPoint Presentation</vt:lpstr>
      <vt:lpstr>PowerPoint Presentation</vt:lpstr>
      <vt:lpstr>      Creating Azure ML Account  </vt:lpstr>
      <vt:lpstr>PowerPoint Presentation</vt:lpstr>
      <vt:lpstr>PowerPoint Presentation</vt:lpstr>
      <vt:lpstr>          Azure ML Algorithm                 CheatSheet </vt:lpstr>
      <vt:lpstr>PowerPoint Presentation</vt:lpstr>
      <vt:lpstr>PowerPoint Presentation</vt:lpstr>
      <vt:lpstr>PowerPoint Presentation</vt:lpstr>
      <vt:lpstr>PowerPoint Presentation</vt:lpstr>
      <vt:lpstr>       What is a Decision Tree? </vt:lpstr>
      <vt:lpstr>PowerPoint Presentation</vt:lpstr>
      <vt:lpstr>PowerPoint Presentation</vt:lpstr>
      <vt:lpstr>PowerPoint Presentation</vt:lpstr>
      <vt:lpstr>PowerPoint Presentation</vt:lpstr>
      <vt:lpstr>PowerPoint Presentation</vt:lpstr>
      <vt:lpstr>PowerPoint Presentation</vt:lpstr>
      <vt:lpstr>         Ensemble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 Decision Trees</vt:lpstr>
      <vt:lpstr>PowerPoint Presentation</vt:lpstr>
      <vt:lpstr>PowerPoint Presentation</vt:lpstr>
      <vt:lpstr>PowerPoint Presentation</vt:lpstr>
      <vt:lpstr>PowerPoint Presentation</vt:lpstr>
      <vt:lpstr>PowerPoint Presentation</vt:lpstr>
      <vt:lpstr>Data Science Virtual Machines (DSVM)</vt:lpstr>
      <vt:lpstr>Data Science Virtual Machines</vt:lpstr>
      <vt:lpstr>Day 2 - AI</vt:lpstr>
      <vt:lpstr>Azure Machine Learning service</vt:lpstr>
      <vt:lpstr>WHAT IS AZURE MACHINE LEARNING SERVICE?</vt:lpstr>
      <vt:lpstr>Custom AI Typical E2E Process</vt:lpstr>
      <vt:lpstr>Azure ML Concept Model Management</vt:lpstr>
      <vt:lpstr>Azure ML Artifact Compute Target</vt:lpstr>
      <vt:lpstr>Azure ML Artifact Deployment</vt:lpstr>
      <vt:lpstr>Why Intelligent Edge?</vt:lpstr>
      <vt:lpstr>Services</vt:lpstr>
      <vt:lpstr>PowerPoint Presentation</vt:lpstr>
      <vt:lpstr>Azure Databricks Databricks Spark as a managed service on Azure</vt:lpstr>
      <vt:lpstr>Azure Databricks key audiences &amp; benefits</vt:lpstr>
      <vt:lpstr>A R T I F A C T S</vt:lpstr>
      <vt:lpstr>M M L S P A R K</vt:lpstr>
      <vt:lpstr>PowerPoint Presentation</vt:lpstr>
      <vt:lpstr>A D V A N C E D</vt:lpstr>
      <vt:lpstr>Operationalization and management architecture</vt:lpstr>
      <vt:lpstr>Demo – Data Bricks </vt:lpstr>
      <vt:lpstr>PowerPoint Presentation</vt:lpstr>
      <vt:lpstr>Automated Machine Learning (in Machine Learning Services)</vt:lpstr>
      <vt:lpstr>What is automated  machine learning?</vt:lpstr>
      <vt:lpstr>AutoML</vt:lpstr>
      <vt:lpstr>Machine Learning Process</vt:lpstr>
      <vt:lpstr>Machine Learning Problem Example </vt:lpstr>
      <vt:lpstr>Model Creation Is Typically Time-Consuming</vt:lpstr>
      <vt:lpstr>Machine Learning Complexity</vt:lpstr>
      <vt:lpstr>Model Selection &amp; Hyperparameter Tuning</vt:lpstr>
      <vt:lpstr>Introducing Automated Machine Learning</vt:lpstr>
      <vt:lpstr>Automated ML Capabilities </vt:lpstr>
      <vt:lpstr>Automated ML Capabilities </vt:lpstr>
      <vt:lpstr>Azure Automated ML Current Capabilities</vt:lpstr>
      <vt:lpstr>Web UI [Azure portal - Preview]</vt:lpstr>
      <vt:lpstr>“Day 0” (First time) experience</vt:lpstr>
      <vt:lpstr>Create a new automated machine learning experiment</vt:lpstr>
      <vt:lpstr>Create a new automated machine learning experiment</vt:lpstr>
      <vt:lpstr>PowerPoint Presentation</vt:lpstr>
      <vt:lpstr>PowerPoint Presentation</vt:lpstr>
      <vt:lpstr>PowerPoint Presentation</vt:lpstr>
      <vt:lpstr>PowerPoint Presentation</vt:lpstr>
      <vt:lpstr>“Day 30” experience</vt:lpstr>
      <vt:lpstr>Demo</vt:lpstr>
      <vt:lpstr>Build 2019</vt:lpstr>
      <vt:lpstr>Authoring Experiences in Azure Machine Learning</vt:lpstr>
      <vt:lpstr>Authoring Experiences in Azure Machine Learning</vt:lpstr>
      <vt:lpstr>Visual Interface for  Azure Machine Learning service (Public Preview)</vt:lpstr>
      <vt:lpstr>Who to Use</vt:lpstr>
      <vt:lpstr>Visual Interface</vt:lpstr>
      <vt:lpstr>Best from AML service</vt:lpstr>
      <vt:lpstr>Fully Integrated with AML Service</vt:lpstr>
      <vt:lpstr>Fully Integrated with AML Service</vt:lpstr>
      <vt:lpstr>Easy Deployment</vt:lpstr>
      <vt:lpstr>Custom Code</vt:lpstr>
      <vt:lpstr>Building blocks for a Data Science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 Day1</dc:title>
  <dc:creator>Sashank Pappu</dc:creator>
  <cp:lastModifiedBy>Sashank Pappu</cp:lastModifiedBy>
  <cp:revision>3</cp:revision>
  <dcterms:created xsi:type="dcterms:W3CDTF">2019-09-30T05:22:48Z</dcterms:created>
  <dcterms:modified xsi:type="dcterms:W3CDTF">2019-09-30T05:28:04Z</dcterms:modified>
</cp:coreProperties>
</file>